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67" r:id="rId3"/>
    <p:sldId id="257" r:id="rId4"/>
    <p:sldId id="268" r:id="rId5"/>
    <p:sldId id="270" r:id="rId6"/>
    <p:sldId id="271" r:id="rId7"/>
    <p:sldId id="272" r:id="rId8"/>
    <p:sldId id="273" r:id="rId9"/>
    <p:sldId id="275" r:id="rId10"/>
    <p:sldId id="261" r:id="rId11"/>
    <p:sldId id="269" r:id="rId12"/>
    <p:sldId id="263" r:id="rId13"/>
    <p:sldId id="262" r:id="rId14"/>
    <p:sldId id="264" r:id="rId15"/>
    <p:sldId id="265" r:id="rId16"/>
    <p:sldId id="276" r:id="rId17"/>
    <p:sldId id="260"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esh Bandaru" initials="GB" lastIdx="2" clrIdx="0">
    <p:extLst>
      <p:ext uri="{19B8F6BF-5375-455C-9EA6-DF929625EA0E}">
        <p15:presenceInfo xmlns:p15="http://schemas.microsoft.com/office/powerpoint/2012/main" userId="add74e4122d21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E5B34-79AB-406F-ABDD-3803CE2E6571}" v="2" dt="2023-09-05T12:05:25.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hu neelima" userId="42b4dedfdfdc852f" providerId="LiveId" clId="{9F3E5B34-79AB-406F-ABDD-3803CE2E6571}"/>
    <pc:docChg chg="addSld modSld sldOrd">
      <pc:chgData name="kethu neelima" userId="42b4dedfdfdc852f" providerId="LiveId" clId="{9F3E5B34-79AB-406F-ABDD-3803CE2E6571}" dt="2023-09-05T12:18:39.947" v="63"/>
      <pc:docMkLst>
        <pc:docMk/>
      </pc:docMkLst>
      <pc:sldChg chg="ord">
        <pc:chgData name="kethu neelima" userId="42b4dedfdfdc852f" providerId="LiveId" clId="{9F3E5B34-79AB-406F-ABDD-3803CE2E6571}" dt="2023-09-05T11:01:25.473" v="1"/>
        <pc:sldMkLst>
          <pc:docMk/>
          <pc:sldMk cId="3718056793" sldId="260"/>
        </pc:sldMkLst>
      </pc:sldChg>
      <pc:sldChg chg="ord">
        <pc:chgData name="kethu neelima" userId="42b4dedfdfdc852f" providerId="LiveId" clId="{9F3E5B34-79AB-406F-ABDD-3803CE2E6571}" dt="2023-09-05T12:18:26.043" v="57"/>
        <pc:sldMkLst>
          <pc:docMk/>
          <pc:sldMk cId="227520115" sldId="262"/>
        </pc:sldMkLst>
      </pc:sldChg>
      <pc:sldChg chg="ord">
        <pc:chgData name="kethu neelima" userId="42b4dedfdfdc852f" providerId="LiveId" clId="{9F3E5B34-79AB-406F-ABDD-3803CE2E6571}" dt="2023-09-05T12:18:20.258" v="53"/>
        <pc:sldMkLst>
          <pc:docMk/>
          <pc:sldMk cId="389864484" sldId="263"/>
        </pc:sldMkLst>
      </pc:sldChg>
      <pc:sldChg chg="ord">
        <pc:chgData name="kethu neelima" userId="42b4dedfdfdc852f" providerId="LiveId" clId="{9F3E5B34-79AB-406F-ABDD-3803CE2E6571}" dt="2023-09-05T12:18:34.536" v="61"/>
        <pc:sldMkLst>
          <pc:docMk/>
          <pc:sldMk cId="1778709436" sldId="264"/>
        </pc:sldMkLst>
      </pc:sldChg>
      <pc:sldChg chg="ord">
        <pc:chgData name="kethu neelima" userId="42b4dedfdfdc852f" providerId="LiveId" clId="{9F3E5B34-79AB-406F-ABDD-3803CE2E6571}" dt="2023-09-05T12:18:39.947" v="63"/>
        <pc:sldMkLst>
          <pc:docMk/>
          <pc:sldMk cId="3799153207" sldId="265"/>
        </pc:sldMkLst>
      </pc:sldChg>
      <pc:sldChg chg="ord">
        <pc:chgData name="kethu neelima" userId="42b4dedfdfdc852f" providerId="LiveId" clId="{9F3E5B34-79AB-406F-ABDD-3803CE2E6571}" dt="2023-09-05T11:01:31.086" v="3"/>
        <pc:sldMkLst>
          <pc:docMk/>
          <pc:sldMk cId="3800418202" sldId="274"/>
        </pc:sldMkLst>
      </pc:sldChg>
      <pc:sldChg chg="addSp modSp new mod ord">
        <pc:chgData name="kethu neelima" userId="42b4dedfdfdc852f" providerId="LiveId" clId="{9F3E5B34-79AB-406F-ABDD-3803CE2E6571}" dt="2023-09-05T12:18:27.513" v="59"/>
        <pc:sldMkLst>
          <pc:docMk/>
          <pc:sldMk cId="3975701197" sldId="276"/>
        </pc:sldMkLst>
        <pc:spChg chg="add mod">
          <ac:chgData name="kethu neelima" userId="42b4dedfdfdc852f" providerId="LiveId" clId="{9F3E5B34-79AB-406F-ABDD-3803CE2E6571}" dt="2023-09-05T12:04:11.473" v="46" actId="255"/>
          <ac:spMkLst>
            <pc:docMk/>
            <pc:sldMk cId="3975701197" sldId="276"/>
            <ac:spMk id="2" creationId="{5625215D-DF33-7B5A-07B6-4F6E32197918}"/>
          </ac:spMkLst>
        </pc:spChg>
        <pc:picChg chg="add mod">
          <ac:chgData name="kethu neelima" userId="42b4dedfdfdc852f" providerId="LiveId" clId="{9F3E5B34-79AB-406F-ABDD-3803CE2E6571}" dt="2023-09-05T12:05:41.603" v="51" actId="14100"/>
          <ac:picMkLst>
            <pc:docMk/>
            <pc:sldMk cId="3975701197" sldId="276"/>
            <ac:picMk id="4" creationId="{520D9C6F-5E8F-7E24-C653-FD78E9BEA34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43F9A-D452-4751-B38C-0E85C752AD0F}"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F05B14D-D792-4C40-9333-4D5EF8CB4538}">
      <dgm:prSet custT="1"/>
      <dgm:spPr/>
      <dgm:t>
        <a:bodyPr/>
        <a:lstStyle/>
        <a:p>
          <a:pPr>
            <a:lnSpc>
              <a:spcPct val="100000"/>
            </a:lnSpc>
          </a:pPr>
          <a:r>
            <a:rPr lang="en-IN" sz="1800" dirty="0">
              <a:solidFill>
                <a:schemeClr val="tx1">
                  <a:lumMod val="95000"/>
                  <a:lumOff val="5000"/>
                </a:schemeClr>
              </a:solidFill>
            </a:rPr>
            <a:t>The Home Insurance Automation System is a comprehensive web-based application designed to revolutionize the process of home insurance.</a:t>
          </a:r>
          <a:endParaRPr lang="en-US" sz="1800" dirty="0">
            <a:solidFill>
              <a:schemeClr val="tx1">
                <a:lumMod val="95000"/>
                <a:lumOff val="5000"/>
              </a:schemeClr>
            </a:solidFill>
          </a:endParaRPr>
        </a:p>
      </dgm:t>
    </dgm:pt>
    <dgm:pt modelId="{8E1B853C-8C24-41F0-85C6-1D6A49F6B036}" type="parTrans" cxnId="{695839D8-83A7-4F12-8B33-1B531BFFCA89}">
      <dgm:prSet/>
      <dgm:spPr/>
      <dgm:t>
        <a:bodyPr/>
        <a:lstStyle/>
        <a:p>
          <a:endParaRPr lang="en-US"/>
        </a:p>
      </dgm:t>
    </dgm:pt>
    <dgm:pt modelId="{FD2030C5-2674-4ED6-A5E7-9ED45FD2D2AA}" type="sibTrans" cxnId="{695839D8-83A7-4F12-8B33-1B531BFFCA89}">
      <dgm:prSet/>
      <dgm:spPr/>
      <dgm:t>
        <a:bodyPr/>
        <a:lstStyle/>
        <a:p>
          <a:endParaRPr lang="en-US"/>
        </a:p>
      </dgm:t>
    </dgm:pt>
    <dgm:pt modelId="{47CA722F-C910-4844-9EBA-0F42D43D4F20}">
      <dgm:prSet custT="1"/>
      <dgm:spPr/>
      <dgm:t>
        <a:bodyPr/>
        <a:lstStyle/>
        <a:p>
          <a:pPr>
            <a:lnSpc>
              <a:spcPct val="100000"/>
            </a:lnSpc>
          </a:pPr>
          <a:r>
            <a:rPr lang="en-IN" sz="1800">
              <a:solidFill>
                <a:schemeClr val="tx1"/>
              </a:solidFill>
              <a:latin typeface="Sohne"/>
            </a:rPr>
            <a:t>It addresses the inefficiencies of the current manual workflow by automating tasks related to obtaining, managing home insurance policies. </a:t>
          </a:r>
          <a:endParaRPr lang="en-US" sz="1800" dirty="0">
            <a:solidFill>
              <a:schemeClr val="tx1"/>
            </a:solidFill>
            <a:latin typeface="Sohne"/>
          </a:endParaRPr>
        </a:p>
      </dgm:t>
    </dgm:pt>
    <dgm:pt modelId="{9EE57332-F963-4A79-8F59-26CDEA03CA78}" type="parTrans" cxnId="{357181E6-73AF-4AD4-BFC7-1CD7FC08357C}">
      <dgm:prSet/>
      <dgm:spPr/>
      <dgm:t>
        <a:bodyPr/>
        <a:lstStyle/>
        <a:p>
          <a:endParaRPr lang="en-US"/>
        </a:p>
      </dgm:t>
    </dgm:pt>
    <dgm:pt modelId="{7FCCBF9E-A681-45BE-849E-447174AAF548}" type="sibTrans" cxnId="{357181E6-73AF-4AD4-BFC7-1CD7FC08357C}">
      <dgm:prSet/>
      <dgm:spPr/>
      <dgm:t>
        <a:bodyPr/>
        <a:lstStyle/>
        <a:p>
          <a:endParaRPr lang="en-US"/>
        </a:p>
      </dgm:t>
    </dgm:pt>
    <dgm:pt modelId="{AFCC8150-75B1-4764-AD11-00C25A6493CA}">
      <dgm:prSet custT="1"/>
      <dgm:spPr/>
      <dgm:t>
        <a:bodyPr/>
        <a:lstStyle/>
        <a:p>
          <a:pPr>
            <a:lnSpc>
              <a:spcPct val="100000"/>
            </a:lnSpc>
          </a:pPr>
          <a:r>
            <a:rPr lang="en-IN" sz="1800">
              <a:solidFill>
                <a:schemeClr val="tx1"/>
              </a:solidFill>
              <a:latin typeface="Sohne"/>
            </a:rPr>
            <a:t>This system caters to both registered users and insurance agents, facilitating efficient policy management and delivering a superior user experience.</a:t>
          </a:r>
          <a:endParaRPr lang="en-US" sz="1800" dirty="0">
            <a:solidFill>
              <a:schemeClr val="tx1"/>
            </a:solidFill>
            <a:latin typeface="Sohne"/>
          </a:endParaRPr>
        </a:p>
      </dgm:t>
    </dgm:pt>
    <dgm:pt modelId="{03D9242C-5632-4838-9A8C-B6B845C9BE9A}" type="parTrans" cxnId="{02568FB8-44D9-4A08-BBF4-D2770D807F5C}">
      <dgm:prSet/>
      <dgm:spPr/>
      <dgm:t>
        <a:bodyPr/>
        <a:lstStyle/>
        <a:p>
          <a:endParaRPr lang="en-US"/>
        </a:p>
      </dgm:t>
    </dgm:pt>
    <dgm:pt modelId="{A49EA033-B80C-462E-9466-44289DCC3989}" type="sibTrans" cxnId="{02568FB8-44D9-4A08-BBF4-D2770D807F5C}">
      <dgm:prSet/>
      <dgm:spPr/>
      <dgm:t>
        <a:bodyPr/>
        <a:lstStyle/>
        <a:p>
          <a:endParaRPr lang="en-US"/>
        </a:p>
      </dgm:t>
    </dgm:pt>
    <dgm:pt modelId="{61A001D2-FABF-406A-A59F-BFC8C7B867A2}">
      <dgm:prSet custT="1"/>
      <dgm:spPr/>
      <dgm:t>
        <a:bodyPr/>
        <a:lstStyle/>
        <a:p>
          <a:pPr>
            <a:lnSpc>
              <a:spcPct val="100000"/>
            </a:lnSpc>
          </a:pPr>
          <a:r>
            <a:rPr lang="en-IN" sz="1800">
              <a:latin typeface="Sohne"/>
            </a:rPr>
            <a:t>By this , We can reduce the use of manual paper-based Home Insurance which improves the accuracy and time consumption.</a:t>
          </a:r>
          <a:endParaRPr lang="en-US" sz="1800" dirty="0">
            <a:latin typeface="Sohne"/>
          </a:endParaRPr>
        </a:p>
      </dgm:t>
    </dgm:pt>
    <dgm:pt modelId="{9F6FCCF1-56E5-4A84-81BF-2727E9C94540}" type="parTrans" cxnId="{E876CCB5-6BDE-4647-99BC-C160FFAF259C}">
      <dgm:prSet/>
      <dgm:spPr/>
      <dgm:t>
        <a:bodyPr/>
        <a:lstStyle/>
        <a:p>
          <a:endParaRPr lang="en-US"/>
        </a:p>
      </dgm:t>
    </dgm:pt>
    <dgm:pt modelId="{ED8D9470-0262-4ADA-9A1F-FF62A4663A2F}" type="sibTrans" cxnId="{E876CCB5-6BDE-4647-99BC-C160FFAF259C}">
      <dgm:prSet/>
      <dgm:spPr/>
      <dgm:t>
        <a:bodyPr/>
        <a:lstStyle/>
        <a:p>
          <a:endParaRPr lang="en-US"/>
        </a:p>
      </dgm:t>
    </dgm:pt>
    <dgm:pt modelId="{98E823ED-F58A-4D58-9526-14F506BE5C32}" type="pres">
      <dgm:prSet presAssocID="{BF643F9A-D452-4751-B38C-0E85C752AD0F}" presName="root" presStyleCnt="0">
        <dgm:presLayoutVars>
          <dgm:dir/>
          <dgm:resizeHandles val="exact"/>
        </dgm:presLayoutVars>
      </dgm:prSet>
      <dgm:spPr/>
    </dgm:pt>
    <dgm:pt modelId="{3D069B7D-B0AD-465F-ADB3-C5288520F8CB}" type="pres">
      <dgm:prSet presAssocID="{EF05B14D-D792-4C40-9333-4D5EF8CB4538}" presName="compNode" presStyleCnt="0"/>
      <dgm:spPr/>
    </dgm:pt>
    <dgm:pt modelId="{363E2423-7280-43FE-95A8-F5FDA2CF07AC}" type="pres">
      <dgm:prSet presAssocID="{EF05B14D-D792-4C40-9333-4D5EF8CB4538}" presName="bgRect" presStyleLbl="bgShp" presStyleIdx="0" presStyleCnt="4"/>
      <dgm:spPr/>
    </dgm:pt>
    <dgm:pt modelId="{C9966256-D676-40A0-A9C6-43D2A215B96E}" type="pres">
      <dgm:prSet presAssocID="{EF05B14D-D792-4C40-9333-4D5EF8CB4538}" presName="iconRect" presStyleLbl="node1" presStyleIdx="0" presStyleCnt="4" custLinFactNeighborY="917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FBD3512-8545-4F75-98EA-C1270E65AD14}" type="pres">
      <dgm:prSet presAssocID="{EF05B14D-D792-4C40-9333-4D5EF8CB4538}" presName="spaceRect" presStyleCnt="0"/>
      <dgm:spPr/>
    </dgm:pt>
    <dgm:pt modelId="{D71C7FCC-A8D5-4B67-9F19-F7EF06042DFE}" type="pres">
      <dgm:prSet presAssocID="{EF05B14D-D792-4C40-9333-4D5EF8CB4538}" presName="parTx" presStyleLbl="revTx" presStyleIdx="0" presStyleCnt="4">
        <dgm:presLayoutVars>
          <dgm:chMax val="0"/>
          <dgm:chPref val="0"/>
        </dgm:presLayoutVars>
      </dgm:prSet>
      <dgm:spPr/>
    </dgm:pt>
    <dgm:pt modelId="{919F57D5-F8DA-43D1-9A0E-45C8F3E66E5A}" type="pres">
      <dgm:prSet presAssocID="{FD2030C5-2674-4ED6-A5E7-9ED45FD2D2AA}" presName="sibTrans" presStyleCnt="0"/>
      <dgm:spPr/>
    </dgm:pt>
    <dgm:pt modelId="{1AF69023-852B-4801-97ED-DF5B09979F83}" type="pres">
      <dgm:prSet presAssocID="{47CA722F-C910-4844-9EBA-0F42D43D4F20}" presName="compNode" presStyleCnt="0"/>
      <dgm:spPr/>
    </dgm:pt>
    <dgm:pt modelId="{B90F7B57-300A-49FA-BB92-8D9FBC86319F}" type="pres">
      <dgm:prSet presAssocID="{47CA722F-C910-4844-9EBA-0F42D43D4F20}" presName="bgRect" presStyleLbl="bgShp" presStyleIdx="1" presStyleCnt="4" custLinFactNeighborX="-1804" custLinFactNeighborY="-5270"/>
      <dgm:spPr/>
    </dgm:pt>
    <dgm:pt modelId="{586D48C7-E196-4B83-99C0-B2ED5AEDB817}" type="pres">
      <dgm:prSet presAssocID="{47CA722F-C910-4844-9EBA-0F42D43D4F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BC17968-9B1D-44A6-8FDA-0A0668C0A35D}" type="pres">
      <dgm:prSet presAssocID="{47CA722F-C910-4844-9EBA-0F42D43D4F20}" presName="spaceRect" presStyleCnt="0"/>
      <dgm:spPr/>
    </dgm:pt>
    <dgm:pt modelId="{91299EE0-421E-4F59-9E3B-9E0BD3250A29}" type="pres">
      <dgm:prSet presAssocID="{47CA722F-C910-4844-9EBA-0F42D43D4F20}" presName="parTx" presStyleLbl="revTx" presStyleIdx="1" presStyleCnt="4" custScaleY="84523">
        <dgm:presLayoutVars>
          <dgm:chMax val="0"/>
          <dgm:chPref val="0"/>
        </dgm:presLayoutVars>
      </dgm:prSet>
      <dgm:spPr/>
    </dgm:pt>
    <dgm:pt modelId="{ECD30EED-854B-4351-A80F-2FC77DDECF32}" type="pres">
      <dgm:prSet presAssocID="{7FCCBF9E-A681-45BE-849E-447174AAF548}" presName="sibTrans" presStyleCnt="0"/>
      <dgm:spPr/>
    </dgm:pt>
    <dgm:pt modelId="{3AB459BB-C12F-463A-91B2-D24E2F51C3D1}" type="pres">
      <dgm:prSet presAssocID="{AFCC8150-75B1-4764-AD11-00C25A6493CA}" presName="compNode" presStyleCnt="0"/>
      <dgm:spPr/>
    </dgm:pt>
    <dgm:pt modelId="{738A8D66-F61D-4B48-AC05-7FBA3C59DDFE}" type="pres">
      <dgm:prSet presAssocID="{AFCC8150-75B1-4764-AD11-00C25A6493CA}" presName="bgRect" presStyleLbl="bgShp" presStyleIdx="2" presStyleCnt="4"/>
      <dgm:spPr/>
    </dgm:pt>
    <dgm:pt modelId="{BC92435E-270B-4A34-B297-3D997FB44CFF}" type="pres">
      <dgm:prSet presAssocID="{AFCC8150-75B1-4764-AD11-00C25A6493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ptain"/>
        </a:ext>
      </dgm:extLst>
    </dgm:pt>
    <dgm:pt modelId="{ED00D374-C6B3-4751-9D65-8AB88D66B546}" type="pres">
      <dgm:prSet presAssocID="{AFCC8150-75B1-4764-AD11-00C25A6493CA}" presName="spaceRect" presStyleCnt="0"/>
      <dgm:spPr/>
    </dgm:pt>
    <dgm:pt modelId="{A7124752-FBEB-4B5A-863F-7044CDD4BC2A}" type="pres">
      <dgm:prSet presAssocID="{AFCC8150-75B1-4764-AD11-00C25A6493CA}" presName="parTx" presStyleLbl="revTx" presStyleIdx="2" presStyleCnt="4">
        <dgm:presLayoutVars>
          <dgm:chMax val="0"/>
          <dgm:chPref val="0"/>
        </dgm:presLayoutVars>
      </dgm:prSet>
      <dgm:spPr/>
    </dgm:pt>
    <dgm:pt modelId="{85FB9BB8-CBE4-4344-9B7E-7C1297E34209}" type="pres">
      <dgm:prSet presAssocID="{A49EA033-B80C-462E-9466-44289DCC3989}" presName="sibTrans" presStyleCnt="0"/>
      <dgm:spPr/>
    </dgm:pt>
    <dgm:pt modelId="{5F48A37F-5AFA-4F80-A786-32D1F1F8B808}" type="pres">
      <dgm:prSet presAssocID="{61A001D2-FABF-406A-A59F-BFC8C7B867A2}" presName="compNode" presStyleCnt="0"/>
      <dgm:spPr/>
    </dgm:pt>
    <dgm:pt modelId="{771A115B-BCDA-4F15-93EF-4AF3E72EEAFE}" type="pres">
      <dgm:prSet presAssocID="{61A001D2-FABF-406A-A59F-BFC8C7B867A2}" presName="bgRect" presStyleLbl="bgShp" presStyleIdx="3" presStyleCnt="4"/>
      <dgm:spPr/>
    </dgm:pt>
    <dgm:pt modelId="{0211570F-FF14-4339-9DE0-A00F8B4F36DB}" type="pres">
      <dgm:prSet presAssocID="{61A001D2-FABF-406A-A59F-BFC8C7B867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128CDECD-B009-47AF-ACA0-577187CECE56}" type="pres">
      <dgm:prSet presAssocID="{61A001D2-FABF-406A-A59F-BFC8C7B867A2}" presName="spaceRect" presStyleCnt="0"/>
      <dgm:spPr/>
    </dgm:pt>
    <dgm:pt modelId="{2C25FE16-82BB-44E7-96E9-8283CC777657}" type="pres">
      <dgm:prSet presAssocID="{61A001D2-FABF-406A-A59F-BFC8C7B867A2}" presName="parTx" presStyleLbl="revTx" presStyleIdx="3" presStyleCnt="4">
        <dgm:presLayoutVars>
          <dgm:chMax val="0"/>
          <dgm:chPref val="0"/>
        </dgm:presLayoutVars>
      </dgm:prSet>
      <dgm:spPr/>
    </dgm:pt>
  </dgm:ptLst>
  <dgm:cxnLst>
    <dgm:cxn modelId="{12BBC62F-1941-4604-A544-50A751759A98}" type="presOf" srcId="{EF05B14D-D792-4C40-9333-4D5EF8CB4538}" destId="{D71C7FCC-A8D5-4B67-9F19-F7EF06042DFE}" srcOrd="0" destOrd="0" presId="urn:microsoft.com/office/officeart/2018/2/layout/IconVerticalSolidList"/>
    <dgm:cxn modelId="{35CC5E47-D88B-45C9-AE9C-F6C261AB245E}" type="presOf" srcId="{BF643F9A-D452-4751-B38C-0E85C752AD0F}" destId="{98E823ED-F58A-4D58-9526-14F506BE5C32}" srcOrd="0" destOrd="0" presId="urn:microsoft.com/office/officeart/2018/2/layout/IconVerticalSolidList"/>
    <dgm:cxn modelId="{DE055956-7CE9-477A-9E90-714C70CE6A91}" type="presOf" srcId="{61A001D2-FABF-406A-A59F-BFC8C7B867A2}" destId="{2C25FE16-82BB-44E7-96E9-8283CC777657}" srcOrd="0" destOrd="0" presId="urn:microsoft.com/office/officeart/2018/2/layout/IconVerticalSolidList"/>
    <dgm:cxn modelId="{E876CCB5-6BDE-4647-99BC-C160FFAF259C}" srcId="{BF643F9A-D452-4751-B38C-0E85C752AD0F}" destId="{61A001D2-FABF-406A-A59F-BFC8C7B867A2}" srcOrd="3" destOrd="0" parTransId="{9F6FCCF1-56E5-4A84-81BF-2727E9C94540}" sibTransId="{ED8D9470-0262-4ADA-9A1F-FF62A4663A2F}"/>
    <dgm:cxn modelId="{02568FB8-44D9-4A08-BBF4-D2770D807F5C}" srcId="{BF643F9A-D452-4751-B38C-0E85C752AD0F}" destId="{AFCC8150-75B1-4764-AD11-00C25A6493CA}" srcOrd="2" destOrd="0" parTransId="{03D9242C-5632-4838-9A8C-B6B845C9BE9A}" sibTransId="{A49EA033-B80C-462E-9466-44289DCC3989}"/>
    <dgm:cxn modelId="{695839D8-83A7-4F12-8B33-1B531BFFCA89}" srcId="{BF643F9A-D452-4751-B38C-0E85C752AD0F}" destId="{EF05B14D-D792-4C40-9333-4D5EF8CB4538}" srcOrd="0" destOrd="0" parTransId="{8E1B853C-8C24-41F0-85C6-1D6A49F6B036}" sibTransId="{FD2030C5-2674-4ED6-A5E7-9ED45FD2D2AA}"/>
    <dgm:cxn modelId="{4BAD52E3-2B61-4B44-BF6C-ADA912C0FAA2}" type="presOf" srcId="{47CA722F-C910-4844-9EBA-0F42D43D4F20}" destId="{91299EE0-421E-4F59-9E3B-9E0BD3250A29}" srcOrd="0" destOrd="0" presId="urn:microsoft.com/office/officeart/2018/2/layout/IconVerticalSolidList"/>
    <dgm:cxn modelId="{840CFAE4-6A36-46F9-9B45-0F66E320B234}" type="presOf" srcId="{AFCC8150-75B1-4764-AD11-00C25A6493CA}" destId="{A7124752-FBEB-4B5A-863F-7044CDD4BC2A}" srcOrd="0" destOrd="0" presId="urn:microsoft.com/office/officeart/2018/2/layout/IconVerticalSolidList"/>
    <dgm:cxn modelId="{357181E6-73AF-4AD4-BFC7-1CD7FC08357C}" srcId="{BF643F9A-D452-4751-B38C-0E85C752AD0F}" destId="{47CA722F-C910-4844-9EBA-0F42D43D4F20}" srcOrd="1" destOrd="0" parTransId="{9EE57332-F963-4A79-8F59-26CDEA03CA78}" sibTransId="{7FCCBF9E-A681-45BE-849E-447174AAF548}"/>
    <dgm:cxn modelId="{52A59AD6-F6B5-4E28-A3C7-5855522C5897}" type="presParOf" srcId="{98E823ED-F58A-4D58-9526-14F506BE5C32}" destId="{3D069B7D-B0AD-465F-ADB3-C5288520F8CB}" srcOrd="0" destOrd="0" presId="urn:microsoft.com/office/officeart/2018/2/layout/IconVerticalSolidList"/>
    <dgm:cxn modelId="{AF8DD28C-A495-4F27-898F-27DCBFD2751D}" type="presParOf" srcId="{3D069B7D-B0AD-465F-ADB3-C5288520F8CB}" destId="{363E2423-7280-43FE-95A8-F5FDA2CF07AC}" srcOrd="0" destOrd="0" presId="urn:microsoft.com/office/officeart/2018/2/layout/IconVerticalSolidList"/>
    <dgm:cxn modelId="{2A37A7EA-8C21-4850-93FC-086D54460269}" type="presParOf" srcId="{3D069B7D-B0AD-465F-ADB3-C5288520F8CB}" destId="{C9966256-D676-40A0-A9C6-43D2A215B96E}" srcOrd="1" destOrd="0" presId="urn:microsoft.com/office/officeart/2018/2/layout/IconVerticalSolidList"/>
    <dgm:cxn modelId="{914759BD-814E-4F5B-9823-CB1B1720DFCD}" type="presParOf" srcId="{3D069B7D-B0AD-465F-ADB3-C5288520F8CB}" destId="{5FBD3512-8545-4F75-98EA-C1270E65AD14}" srcOrd="2" destOrd="0" presId="urn:microsoft.com/office/officeart/2018/2/layout/IconVerticalSolidList"/>
    <dgm:cxn modelId="{E2FB2ACE-687A-4B13-A7E7-D1454E2F29C8}" type="presParOf" srcId="{3D069B7D-B0AD-465F-ADB3-C5288520F8CB}" destId="{D71C7FCC-A8D5-4B67-9F19-F7EF06042DFE}" srcOrd="3" destOrd="0" presId="urn:microsoft.com/office/officeart/2018/2/layout/IconVerticalSolidList"/>
    <dgm:cxn modelId="{FD3BB144-7589-4736-B1B4-57447C312271}" type="presParOf" srcId="{98E823ED-F58A-4D58-9526-14F506BE5C32}" destId="{919F57D5-F8DA-43D1-9A0E-45C8F3E66E5A}" srcOrd="1" destOrd="0" presId="urn:microsoft.com/office/officeart/2018/2/layout/IconVerticalSolidList"/>
    <dgm:cxn modelId="{7EB9AA27-D79B-4A68-B3D1-BDC1F566E192}" type="presParOf" srcId="{98E823ED-F58A-4D58-9526-14F506BE5C32}" destId="{1AF69023-852B-4801-97ED-DF5B09979F83}" srcOrd="2" destOrd="0" presId="urn:microsoft.com/office/officeart/2018/2/layout/IconVerticalSolidList"/>
    <dgm:cxn modelId="{F3F96D0C-9C07-4486-8FCF-D92B2F5884FE}" type="presParOf" srcId="{1AF69023-852B-4801-97ED-DF5B09979F83}" destId="{B90F7B57-300A-49FA-BB92-8D9FBC86319F}" srcOrd="0" destOrd="0" presId="urn:microsoft.com/office/officeart/2018/2/layout/IconVerticalSolidList"/>
    <dgm:cxn modelId="{DCD8FCC8-D45C-4794-A73D-B7593DCEE232}" type="presParOf" srcId="{1AF69023-852B-4801-97ED-DF5B09979F83}" destId="{586D48C7-E196-4B83-99C0-B2ED5AEDB817}" srcOrd="1" destOrd="0" presId="urn:microsoft.com/office/officeart/2018/2/layout/IconVerticalSolidList"/>
    <dgm:cxn modelId="{78887DE9-7125-4994-80D2-D9EFBE19D25B}" type="presParOf" srcId="{1AF69023-852B-4801-97ED-DF5B09979F83}" destId="{ABC17968-9B1D-44A6-8FDA-0A0668C0A35D}" srcOrd="2" destOrd="0" presId="urn:microsoft.com/office/officeart/2018/2/layout/IconVerticalSolidList"/>
    <dgm:cxn modelId="{B4C7A387-77FC-418C-B24D-309B30D4CF21}" type="presParOf" srcId="{1AF69023-852B-4801-97ED-DF5B09979F83}" destId="{91299EE0-421E-4F59-9E3B-9E0BD3250A29}" srcOrd="3" destOrd="0" presId="urn:microsoft.com/office/officeart/2018/2/layout/IconVerticalSolidList"/>
    <dgm:cxn modelId="{64017D98-4130-454B-A69C-D405AB1BEBDB}" type="presParOf" srcId="{98E823ED-F58A-4D58-9526-14F506BE5C32}" destId="{ECD30EED-854B-4351-A80F-2FC77DDECF32}" srcOrd="3" destOrd="0" presId="urn:microsoft.com/office/officeart/2018/2/layout/IconVerticalSolidList"/>
    <dgm:cxn modelId="{638C3C8E-2AAC-47B1-A38A-B8375E9C884D}" type="presParOf" srcId="{98E823ED-F58A-4D58-9526-14F506BE5C32}" destId="{3AB459BB-C12F-463A-91B2-D24E2F51C3D1}" srcOrd="4" destOrd="0" presId="urn:microsoft.com/office/officeart/2018/2/layout/IconVerticalSolidList"/>
    <dgm:cxn modelId="{BF9F527B-6538-49C3-9484-BF3045662931}" type="presParOf" srcId="{3AB459BB-C12F-463A-91B2-D24E2F51C3D1}" destId="{738A8D66-F61D-4B48-AC05-7FBA3C59DDFE}" srcOrd="0" destOrd="0" presId="urn:microsoft.com/office/officeart/2018/2/layout/IconVerticalSolidList"/>
    <dgm:cxn modelId="{9D97A02B-3359-4BA9-B286-5AA303DDBA45}" type="presParOf" srcId="{3AB459BB-C12F-463A-91B2-D24E2F51C3D1}" destId="{BC92435E-270B-4A34-B297-3D997FB44CFF}" srcOrd="1" destOrd="0" presId="urn:microsoft.com/office/officeart/2018/2/layout/IconVerticalSolidList"/>
    <dgm:cxn modelId="{23CC16EF-185B-4E97-BA61-8636DA600390}" type="presParOf" srcId="{3AB459BB-C12F-463A-91B2-D24E2F51C3D1}" destId="{ED00D374-C6B3-4751-9D65-8AB88D66B546}" srcOrd="2" destOrd="0" presId="urn:microsoft.com/office/officeart/2018/2/layout/IconVerticalSolidList"/>
    <dgm:cxn modelId="{2F974246-E010-400B-A67D-B87C431A6E61}" type="presParOf" srcId="{3AB459BB-C12F-463A-91B2-D24E2F51C3D1}" destId="{A7124752-FBEB-4B5A-863F-7044CDD4BC2A}" srcOrd="3" destOrd="0" presId="urn:microsoft.com/office/officeart/2018/2/layout/IconVerticalSolidList"/>
    <dgm:cxn modelId="{28AFC4F4-062A-4976-B881-4A8C0BD11AE2}" type="presParOf" srcId="{98E823ED-F58A-4D58-9526-14F506BE5C32}" destId="{85FB9BB8-CBE4-4344-9B7E-7C1297E34209}" srcOrd="5" destOrd="0" presId="urn:microsoft.com/office/officeart/2018/2/layout/IconVerticalSolidList"/>
    <dgm:cxn modelId="{A282BD06-E9E6-4932-B122-67B88BEB2379}" type="presParOf" srcId="{98E823ED-F58A-4D58-9526-14F506BE5C32}" destId="{5F48A37F-5AFA-4F80-A786-32D1F1F8B808}" srcOrd="6" destOrd="0" presId="urn:microsoft.com/office/officeart/2018/2/layout/IconVerticalSolidList"/>
    <dgm:cxn modelId="{95098FCB-6F1A-465B-9375-35DB89C2186E}" type="presParOf" srcId="{5F48A37F-5AFA-4F80-A786-32D1F1F8B808}" destId="{771A115B-BCDA-4F15-93EF-4AF3E72EEAFE}" srcOrd="0" destOrd="0" presId="urn:microsoft.com/office/officeart/2018/2/layout/IconVerticalSolidList"/>
    <dgm:cxn modelId="{8C0DFD6C-1A8C-405C-B00E-C5B0F3327598}" type="presParOf" srcId="{5F48A37F-5AFA-4F80-A786-32D1F1F8B808}" destId="{0211570F-FF14-4339-9DE0-A00F8B4F36DB}" srcOrd="1" destOrd="0" presId="urn:microsoft.com/office/officeart/2018/2/layout/IconVerticalSolidList"/>
    <dgm:cxn modelId="{3CD5332D-6772-41DD-9302-A4BA1A3FFA0D}" type="presParOf" srcId="{5F48A37F-5AFA-4F80-A786-32D1F1F8B808}" destId="{128CDECD-B009-47AF-ACA0-577187CECE56}" srcOrd="2" destOrd="0" presId="urn:microsoft.com/office/officeart/2018/2/layout/IconVerticalSolidList"/>
    <dgm:cxn modelId="{167C410F-9AC2-46DB-BD23-B3FBB3B29B4A}" type="presParOf" srcId="{5F48A37F-5AFA-4F80-A786-32D1F1F8B808}" destId="{2C25FE16-82BB-44E7-96E9-8283CC7776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470D02-A254-46F9-9E36-7E04BBE660E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A88B3AD-C28B-44AC-B940-AFC7C42AE49B}">
      <dgm:prSet custT="1"/>
      <dgm:spPr/>
      <dgm:t>
        <a:bodyPr/>
        <a:lstStyle/>
        <a:p>
          <a:r>
            <a:rPr lang="en-US" sz="1800">
              <a:latin typeface="Sohne"/>
            </a:rPr>
            <a:t>In the Era of Home insurance , it is a web application using Spring boot replaces the traditional paper filling details to buy an insurance .</a:t>
          </a:r>
          <a:endParaRPr lang="en-US" sz="1800" dirty="0">
            <a:latin typeface="Sohne"/>
          </a:endParaRPr>
        </a:p>
      </dgm:t>
    </dgm:pt>
    <dgm:pt modelId="{29DC9F63-773A-4554-8C48-17A92459F786}" type="parTrans" cxnId="{A4406A17-1606-4C20-A9C6-1E1AA74F6559}">
      <dgm:prSet/>
      <dgm:spPr/>
      <dgm:t>
        <a:bodyPr/>
        <a:lstStyle/>
        <a:p>
          <a:endParaRPr lang="en-US"/>
        </a:p>
      </dgm:t>
    </dgm:pt>
    <dgm:pt modelId="{60518DB7-2D50-4234-858F-67D87D2A058E}" type="sibTrans" cxnId="{A4406A17-1606-4C20-A9C6-1E1AA74F6559}">
      <dgm:prSet/>
      <dgm:spPr/>
      <dgm:t>
        <a:bodyPr/>
        <a:lstStyle/>
        <a:p>
          <a:endParaRPr lang="en-US"/>
        </a:p>
      </dgm:t>
    </dgm:pt>
    <dgm:pt modelId="{60955585-7094-4E0B-A84A-96E2A98953C0}">
      <dgm:prSet custT="1"/>
      <dgm:spPr/>
      <dgm:t>
        <a:bodyPr/>
        <a:lstStyle/>
        <a:p>
          <a:r>
            <a:rPr lang="en-US" sz="1800">
              <a:latin typeface="Sohne"/>
            </a:rPr>
            <a:t>The goal of the application is to provide a dashboard to the insurance company where the user can buy the insurance policy. In this application  the user needed to provide the Owner of the house details, Location details and property details to the Insurance company. </a:t>
          </a:r>
          <a:endParaRPr lang="en-US" sz="1800" dirty="0">
            <a:latin typeface="Sohne"/>
          </a:endParaRPr>
        </a:p>
      </dgm:t>
    </dgm:pt>
    <dgm:pt modelId="{0ACC364E-051E-469E-8789-0EA69A2ED7DE}" type="parTrans" cxnId="{4587E597-A93F-4C32-92D2-6B48AC652CD5}">
      <dgm:prSet/>
      <dgm:spPr/>
      <dgm:t>
        <a:bodyPr/>
        <a:lstStyle/>
        <a:p>
          <a:endParaRPr lang="en-US"/>
        </a:p>
      </dgm:t>
    </dgm:pt>
    <dgm:pt modelId="{6B1B6F1C-ECDD-445E-86B9-B765F552730D}" type="sibTrans" cxnId="{4587E597-A93F-4C32-92D2-6B48AC652CD5}">
      <dgm:prSet/>
      <dgm:spPr/>
      <dgm:t>
        <a:bodyPr/>
        <a:lstStyle/>
        <a:p>
          <a:endParaRPr lang="en-US"/>
        </a:p>
      </dgm:t>
    </dgm:pt>
    <dgm:pt modelId="{6831D68F-C891-4802-923F-54C67B1B3D55}">
      <dgm:prSet custT="1"/>
      <dgm:spPr/>
      <dgm:t>
        <a:bodyPr/>
        <a:lstStyle/>
        <a:p>
          <a:r>
            <a:rPr lang="en-US" sz="1800">
              <a:latin typeface="Sohne"/>
            </a:rPr>
            <a:t>The employee will go through all the details given by user and will provide quote details to the user. If the user is satisfied with the quote, then he/she will proceed to buy the policy. </a:t>
          </a:r>
          <a:endParaRPr lang="en-US" sz="1800" dirty="0">
            <a:latin typeface="Sohne"/>
          </a:endParaRPr>
        </a:p>
      </dgm:t>
    </dgm:pt>
    <dgm:pt modelId="{3706FFBA-E813-480F-8EB9-6DB45F5EE674}" type="parTrans" cxnId="{278065A2-A443-4296-9582-B61173054936}">
      <dgm:prSet/>
      <dgm:spPr/>
      <dgm:t>
        <a:bodyPr/>
        <a:lstStyle/>
        <a:p>
          <a:endParaRPr lang="en-US"/>
        </a:p>
      </dgm:t>
    </dgm:pt>
    <dgm:pt modelId="{78D20540-1D33-4210-B258-D99A0683F677}" type="sibTrans" cxnId="{278065A2-A443-4296-9582-B61173054936}">
      <dgm:prSet/>
      <dgm:spPr/>
      <dgm:t>
        <a:bodyPr/>
        <a:lstStyle/>
        <a:p>
          <a:endParaRPr lang="en-US"/>
        </a:p>
      </dgm:t>
    </dgm:pt>
    <dgm:pt modelId="{5D3369C7-51F4-48E7-9CAF-BC694A3ED960}">
      <dgm:prSet custT="1"/>
      <dgm:spPr/>
      <dgm:t>
        <a:bodyPr/>
        <a:lstStyle/>
        <a:p>
          <a:r>
            <a:rPr lang="en-US" sz="1800">
              <a:latin typeface="Sohne"/>
            </a:rPr>
            <a:t>Since a lot of manual workflows is involved in this process, it takes a lot of time for employees to provide quotes as well as policies to the user.</a:t>
          </a:r>
          <a:endParaRPr lang="en-US" sz="1800" dirty="0">
            <a:latin typeface="Sohne"/>
          </a:endParaRPr>
        </a:p>
      </dgm:t>
    </dgm:pt>
    <dgm:pt modelId="{ED870DCF-D885-4CC6-9FAE-AE609034A286}" type="parTrans" cxnId="{4380C832-78EF-438A-86EF-ADD48DA12AA3}">
      <dgm:prSet/>
      <dgm:spPr/>
      <dgm:t>
        <a:bodyPr/>
        <a:lstStyle/>
        <a:p>
          <a:endParaRPr lang="en-US"/>
        </a:p>
      </dgm:t>
    </dgm:pt>
    <dgm:pt modelId="{50404535-CFB2-444B-97D5-8CF93CFDB2D2}" type="sibTrans" cxnId="{4380C832-78EF-438A-86EF-ADD48DA12AA3}">
      <dgm:prSet/>
      <dgm:spPr/>
      <dgm:t>
        <a:bodyPr/>
        <a:lstStyle/>
        <a:p>
          <a:endParaRPr lang="en-US"/>
        </a:p>
      </dgm:t>
    </dgm:pt>
    <dgm:pt modelId="{2CB38FCA-86A8-4C97-9A42-099394E1837F}">
      <dgm:prSet custT="1"/>
      <dgm:spPr/>
      <dgm:t>
        <a:bodyPr/>
        <a:lstStyle/>
        <a:p>
          <a:r>
            <a:rPr lang="en-US" sz="1800">
              <a:latin typeface="Sohne"/>
            </a:rPr>
            <a:t>So,</a:t>
          </a:r>
          <a:r>
            <a:rPr lang="en-IN" sz="1800">
              <a:latin typeface="Sohne"/>
            </a:rPr>
            <a:t> by digital transformation the Home Insurance Automation System emerges as a beacon of innovation in the realm of home insurance .</a:t>
          </a:r>
          <a:endParaRPr lang="en-US" sz="1800" dirty="0">
            <a:latin typeface="Sohne"/>
          </a:endParaRPr>
        </a:p>
      </dgm:t>
    </dgm:pt>
    <dgm:pt modelId="{9B51D6F0-83AB-4A79-B5BF-BED70E2C21C2}" type="parTrans" cxnId="{CBD232AA-9634-4617-BB0A-CEBD26370912}">
      <dgm:prSet/>
      <dgm:spPr/>
      <dgm:t>
        <a:bodyPr/>
        <a:lstStyle/>
        <a:p>
          <a:endParaRPr lang="en-US"/>
        </a:p>
      </dgm:t>
    </dgm:pt>
    <dgm:pt modelId="{DD4416C2-CCCE-4BF8-B00D-E1891A69F17D}" type="sibTrans" cxnId="{CBD232AA-9634-4617-BB0A-CEBD26370912}">
      <dgm:prSet/>
      <dgm:spPr/>
      <dgm:t>
        <a:bodyPr/>
        <a:lstStyle/>
        <a:p>
          <a:endParaRPr lang="en-US"/>
        </a:p>
      </dgm:t>
    </dgm:pt>
    <dgm:pt modelId="{F5AE6556-A87F-4B4F-956F-D17A06E7209E}" type="pres">
      <dgm:prSet presAssocID="{F4470D02-A254-46F9-9E36-7E04BBE660EE}" presName="linear" presStyleCnt="0">
        <dgm:presLayoutVars>
          <dgm:animLvl val="lvl"/>
          <dgm:resizeHandles val="exact"/>
        </dgm:presLayoutVars>
      </dgm:prSet>
      <dgm:spPr/>
    </dgm:pt>
    <dgm:pt modelId="{CAA1A477-7B41-48BD-A3E0-ABA113B404AB}" type="pres">
      <dgm:prSet presAssocID="{1A88B3AD-C28B-44AC-B940-AFC7C42AE49B}" presName="parentText" presStyleLbl="node1" presStyleIdx="0" presStyleCnt="5">
        <dgm:presLayoutVars>
          <dgm:chMax val="0"/>
          <dgm:bulletEnabled val="1"/>
        </dgm:presLayoutVars>
      </dgm:prSet>
      <dgm:spPr/>
    </dgm:pt>
    <dgm:pt modelId="{524F9C0F-0033-4355-A8C5-09A3779C5332}" type="pres">
      <dgm:prSet presAssocID="{60518DB7-2D50-4234-858F-67D87D2A058E}" presName="spacer" presStyleCnt="0"/>
      <dgm:spPr/>
    </dgm:pt>
    <dgm:pt modelId="{09D4942E-C435-408F-8AB3-85CE8627635C}" type="pres">
      <dgm:prSet presAssocID="{60955585-7094-4E0B-A84A-96E2A98953C0}" presName="parentText" presStyleLbl="node1" presStyleIdx="1" presStyleCnt="5">
        <dgm:presLayoutVars>
          <dgm:chMax val="0"/>
          <dgm:bulletEnabled val="1"/>
        </dgm:presLayoutVars>
      </dgm:prSet>
      <dgm:spPr/>
    </dgm:pt>
    <dgm:pt modelId="{D2A12998-BB12-49B5-BBAC-0EF5B554480F}" type="pres">
      <dgm:prSet presAssocID="{6B1B6F1C-ECDD-445E-86B9-B765F552730D}" presName="spacer" presStyleCnt="0"/>
      <dgm:spPr/>
    </dgm:pt>
    <dgm:pt modelId="{E697669B-66BD-450C-AE41-21979AF28EF1}" type="pres">
      <dgm:prSet presAssocID="{6831D68F-C891-4802-923F-54C67B1B3D55}" presName="parentText" presStyleLbl="node1" presStyleIdx="2" presStyleCnt="5">
        <dgm:presLayoutVars>
          <dgm:chMax val="0"/>
          <dgm:bulletEnabled val="1"/>
        </dgm:presLayoutVars>
      </dgm:prSet>
      <dgm:spPr/>
    </dgm:pt>
    <dgm:pt modelId="{13E3FC10-E5C2-4A3B-B873-9260EB5056F7}" type="pres">
      <dgm:prSet presAssocID="{78D20540-1D33-4210-B258-D99A0683F677}" presName="spacer" presStyleCnt="0"/>
      <dgm:spPr/>
    </dgm:pt>
    <dgm:pt modelId="{0C1A3B1E-6922-4B60-866E-AE5DB936E3C2}" type="pres">
      <dgm:prSet presAssocID="{5D3369C7-51F4-48E7-9CAF-BC694A3ED960}" presName="parentText" presStyleLbl="node1" presStyleIdx="3" presStyleCnt="5">
        <dgm:presLayoutVars>
          <dgm:chMax val="0"/>
          <dgm:bulletEnabled val="1"/>
        </dgm:presLayoutVars>
      </dgm:prSet>
      <dgm:spPr/>
    </dgm:pt>
    <dgm:pt modelId="{AFFA3C39-1844-4CB2-9206-98A3331EB2DF}" type="pres">
      <dgm:prSet presAssocID="{50404535-CFB2-444B-97D5-8CF93CFDB2D2}" presName="spacer" presStyleCnt="0"/>
      <dgm:spPr/>
    </dgm:pt>
    <dgm:pt modelId="{055CCA18-F07A-4131-ADA7-0D6AA5F53984}" type="pres">
      <dgm:prSet presAssocID="{2CB38FCA-86A8-4C97-9A42-099394E1837F}" presName="parentText" presStyleLbl="node1" presStyleIdx="4" presStyleCnt="5">
        <dgm:presLayoutVars>
          <dgm:chMax val="0"/>
          <dgm:bulletEnabled val="1"/>
        </dgm:presLayoutVars>
      </dgm:prSet>
      <dgm:spPr/>
    </dgm:pt>
  </dgm:ptLst>
  <dgm:cxnLst>
    <dgm:cxn modelId="{70AD6110-56A4-4B7F-8915-4D287A15C5DE}" type="presOf" srcId="{1A88B3AD-C28B-44AC-B940-AFC7C42AE49B}" destId="{CAA1A477-7B41-48BD-A3E0-ABA113B404AB}" srcOrd="0" destOrd="0" presId="urn:microsoft.com/office/officeart/2005/8/layout/vList2"/>
    <dgm:cxn modelId="{A4406A17-1606-4C20-A9C6-1E1AA74F6559}" srcId="{F4470D02-A254-46F9-9E36-7E04BBE660EE}" destId="{1A88B3AD-C28B-44AC-B940-AFC7C42AE49B}" srcOrd="0" destOrd="0" parTransId="{29DC9F63-773A-4554-8C48-17A92459F786}" sibTransId="{60518DB7-2D50-4234-858F-67D87D2A058E}"/>
    <dgm:cxn modelId="{48044A1C-4204-4E51-B854-89C631416557}" type="presOf" srcId="{F4470D02-A254-46F9-9E36-7E04BBE660EE}" destId="{F5AE6556-A87F-4B4F-956F-D17A06E7209E}" srcOrd="0" destOrd="0" presId="urn:microsoft.com/office/officeart/2005/8/layout/vList2"/>
    <dgm:cxn modelId="{4380C832-78EF-438A-86EF-ADD48DA12AA3}" srcId="{F4470D02-A254-46F9-9E36-7E04BBE660EE}" destId="{5D3369C7-51F4-48E7-9CAF-BC694A3ED960}" srcOrd="3" destOrd="0" parTransId="{ED870DCF-D885-4CC6-9FAE-AE609034A286}" sibTransId="{50404535-CFB2-444B-97D5-8CF93CFDB2D2}"/>
    <dgm:cxn modelId="{DB6F864E-D57C-45C2-B7CC-7ADC153F7E1E}" type="presOf" srcId="{5D3369C7-51F4-48E7-9CAF-BC694A3ED960}" destId="{0C1A3B1E-6922-4B60-866E-AE5DB936E3C2}" srcOrd="0" destOrd="0" presId="urn:microsoft.com/office/officeart/2005/8/layout/vList2"/>
    <dgm:cxn modelId="{4587E597-A93F-4C32-92D2-6B48AC652CD5}" srcId="{F4470D02-A254-46F9-9E36-7E04BBE660EE}" destId="{60955585-7094-4E0B-A84A-96E2A98953C0}" srcOrd="1" destOrd="0" parTransId="{0ACC364E-051E-469E-8789-0EA69A2ED7DE}" sibTransId="{6B1B6F1C-ECDD-445E-86B9-B765F552730D}"/>
    <dgm:cxn modelId="{278065A2-A443-4296-9582-B61173054936}" srcId="{F4470D02-A254-46F9-9E36-7E04BBE660EE}" destId="{6831D68F-C891-4802-923F-54C67B1B3D55}" srcOrd="2" destOrd="0" parTransId="{3706FFBA-E813-480F-8EB9-6DB45F5EE674}" sibTransId="{78D20540-1D33-4210-B258-D99A0683F677}"/>
    <dgm:cxn modelId="{CBD232AA-9634-4617-BB0A-CEBD26370912}" srcId="{F4470D02-A254-46F9-9E36-7E04BBE660EE}" destId="{2CB38FCA-86A8-4C97-9A42-099394E1837F}" srcOrd="4" destOrd="0" parTransId="{9B51D6F0-83AB-4A79-B5BF-BED70E2C21C2}" sibTransId="{DD4416C2-CCCE-4BF8-B00D-E1891A69F17D}"/>
    <dgm:cxn modelId="{B23EF1D3-9ADE-4331-91BA-858C6044545F}" type="presOf" srcId="{60955585-7094-4E0B-A84A-96E2A98953C0}" destId="{09D4942E-C435-408F-8AB3-85CE8627635C}" srcOrd="0" destOrd="0" presId="urn:microsoft.com/office/officeart/2005/8/layout/vList2"/>
    <dgm:cxn modelId="{B8327DDC-9632-4EAC-87CD-680E53D55F88}" type="presOf" srcId="{6831D68F-C891-4802-923F-54C67B1B3D55}" destId="{E697669B-66BD-450C-AE41-21979AF28EF1}" srcOrd="0" destOrd="0" presId="urn:microsoft.com/office/officeart/2005/8/layout/vList2"/>
    <dgm:cxn modelId="{961596F5-4743-4E36-8F65-7C6846E2280E}" type="presOf" srcId="{2CB38FCA-86A8-4C97-9A42-099394E1837F}" destId="{055CCA18-F07A-4131-ADA7-0D6AA5F53984}" srcOrd="0" destOrd="0" presId="urn:microsoft.com/office/officeart/2005/8/layout/vList2"/>
    <dgm:cxn modelId="{0AA96F0A-8233-42DE-8A8D-5B18973016B3}" type="presParOf" srcId="{F5AE6556-A87F-4B4F-956F-D17A06E7209E}" destId="{CAA1A477-7B41-48BD-A3E0-ABA113B404AB}" srcOrd="0" destOrd="0" presId="urn:microsoft.com/office/officeart/2005/8/layout/vList2"/>
    <dgm:cxn modelId="{02396D7B-66A6-4B06-A290-FAAE584D7F38}" type="presParOf" srcId="{F5AE6556-A87F-4B4F-956F-D17A06E7209E}" destId="{524F9C0F-0033-4355-A8C5-09A3779C5332}" srcOrd="1" destOrd="0" presId="urn:microsoft.com/office/officeart/2005/8/layout/vList2"/>
    <dgm:cxn modelId="{BBA3AA42-ED6C-4BF6-8EEF-56D204A32CD1}" type="presParOf" srcId="{F5AE6556-A87F-4B4F-956F-D17A06E7209E}" destId="{09D4942E-C435-408F-8AB3-85CE8627635C}" srcOrd="2" destOrd="0" presId="urn:microsoft.com/office/officeart/2005/8/layout/vList2"/>
    <dgm:cxn modelId="{E715FB86-1D31-4320-A431-F141BA0D9EAB}" type="presParOf" srcId="{F5AE6556-A87F-4B4F-956F-D17A06E7209E}" destId="{D2A12998-BB12-49B5-BBAC-0EF5B554480F}" srcOrd="3" destOrd="0" presId="urn:microsoft.com/office/officeart/2005/8/layout/vList2"/>
    <dgm:cxn modelId="{5588FB1C-73E8-4038-96DB-086BAA778852}" type="presParOf" srcId="{F5AE6556-A87F-4B4F-956F-D17A06E7209E}" destId="{E697669B-66BD-450C-AE41-21979AF28EF1}" srcOrd="4" destOrd="0" presId="urn:microsoft.com/office/officeart/2005/8/layout/vList2"/>
    <dgm:cxn modelId="{056D10AC-F606-45BD-BCB6-22DF92BAB68D}" type="presParOf" srcId="{F5AE6556-A87F-4B4F-956F-D17A06E7209E}" destId="{13E3FC10-E5C2-4A3B-B873-9260EB5056F7}" srcOrd="5" destOrd="0" presId="urn:microsoft.com/office/officeart/2005/8/layout/vList2"/>
    <dgm:cxn modelId="{59585B0A-427F-47A5-9F2E-3D08F8D59693}" type="presParOf" srcId="{F5AE6556-A87F-4B4F-956F-D17A06E7209E}" destId="{0C1A3B1E-6922-4B60-866E-AE5DB936E3C2}" srcOrd="6" destOrd="0" presId="urn:microsoft.com/office/officeart/2005/8/layout/vList2"/>
    <dgm:cxn modelId="{E5AB8731-33F4-46DE-8507-5856D1BFF28E}" type="presParOf" srcId="{F5AE6556-A87F-4B4F-956F-D17A06E7209E}" destId="{AFFA3C39-1844-4CB2-9206-98A3331EB2DF}" srcOrd="7" destOrd="0" presId="urn:microsoft.com/office/officeart/2005/8/layout/vList2"/>
    <dgm:cxn modelId="{A03435E5-574B-4D39-AAC6-EFAD4556AE5F}" type="presParOf" srcId="{F5AE6556-A87F-4B4F-956F-D17A06E7209E}" destId="{055CCA18-F07A-4131-ADA7-0D6AA5F5398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E2423-7280-43FE-95A8-F5FDA2CF07AC}">
      <dsp:nvSpPr>
        <dsp:cNvPr id="0" name=""/>
        <dsp:cNvSpPr/>
      </dsp:nvSpPr>
      <dsp:spPr>
        <a:xfrm>
          <a:off x="0" y="772582"/>
          <a:ext cx="6724211" cy="83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66256-D676-40A0-A9C6-43D2A215B96E}">
      <dsp:nvSpPr>
        <dsp:cNvPr id="0" name=""/>
        <dsp:cNvSpPr/>
      </dsp:nvSpPr>
      <dsp:spPr>
        <a:xfrm>
          <a:off x="251313" y="1001446"/>
          <a:ext cx="457379" cy="456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C7FCC-A8D5-4B67-9F19-F7EF06042DFE}">
      <dsp:nvSpPr>
        <dsp:cNvPr id="0" name=""/>
        <dsp:cNvSpPr/>
      </dsp:nvSpPr>
      <dsp:spPr>
        <a:xfrm>
          <a:off x="960006" y="772582"/>
          <a:ext cx="5552011" cy="73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67" tIns="77667" rIns="77667" bIns="77667" numCol="1" spcCol="1270" anchor="ctr" anchorCtr="0">
          <a:noAutofit/>
        </a:bodyPr>
        <a:lstStyle/>
        <a:p>
          <a:pPr marL="0" lvl="0" indent="0" algn="l" defTabSz="800100">
            <a:lnSpc>
              <a:spcPct val="100000"/>
            </a:lnSpc>
            <a:spcBef>
              <a:spcPct val="0"/>
            </a:spcBef>
            <a:spcAft>
              <a:spcPct val="35000"/>
            </a:spcAft>
            <a:buNone/>
          </a:pPr>
          <a:r>
            <a:rPr lang="en-IN" sz="1800" kern="1200" dirty="0">
              <a:solidFill>
                <a:schemeClr val="tx1">
                  <a:lumMod val="95000"/>
                  <a:lumOff val="5000"/>
                </a:schemeClr>
              </a:solidFill>
            </a:rPr>
            <a:t>The Home Insurance Automation System is a comprehensive web-based application designed to revolutionize the process of home insurance.</a:t>
          </a:r>
          <a:endParaRPr lang="en-US" sz="1800" kern="1200" dirty="0">
            <a:solidFill>
              <a:schemeClr val="tx1">
                <a:lumMod val="95000"/>
                <a:lumOff val="5000"/>
              </a:schemeClr>
            </a:solidFill>
          </a:endParaRPr>
        </a:p>
      </dsp:txBody>
      <dsp:txXfrm>
        <a:off x="960006" y="772582"/>
        <a:ext cx="5552011" cy="733865"/>
      </dsp:txXfrm>
    </dsp:sp>
    <dsp:sp modelId="{B90F7B57-300A-49FA-BB92-8D9FBC86319F}">
      <dsp:nvSpPr>
        <dsp:cNvPr id="0" name=""/>
        <dsp:cNvSpPr/>
      </dsp:nvSpPr>
      <dsp:spPr>
        <a:xfrm>
          <a:off x="0" y="1854211"/>
          <a:ext cx="6724211" cy="83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D48C7-E196-4B83-99C0-B2ED5AEDB817}">
      <dsp:nvSpPr>
        <dsp:cNvPr id="0" name=""/>
        <dsp:cNvSpPr/>
      </dsp:nvSpPr>
      <dsp:spPr>
        <a:xfrm>
          <a:off x="251313" y="2084921"/>
          <a:ext cx="457379" cy="456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99EE0-421E-4F59-9E3B-9E0BD3250A29}">
      <dsp:nvSpPr>
        <dsp:cNvPr id="0" name=""/>
        <dsp:cNvSpPr/>
      </dsp:nvSpPr>
      <dsp:spPr>
        <a:xfrm>
          <a:off x="960006" y="1954784"/>
          <a:ext cx="5552011" cy="620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67" tIns="77667" rIns="77667" bIns="77667" numCol="1" spcCol="1270" anchor="ctr" anchorCtr="0">
          <a:noAutofit/>
        </a:bodyPr>
        <a:lstStyle/>
        <a:p>
          <a:pPr marL="0" lvl="0" indent="0" algn="l" defTabSz="800100">
            <a:lnSpc>
              <a:spcPct val="100000"/>
            </a:lnSpc>
            <a:spcBef>
              <a:spcPct val="0"/>
            </a:spcBef>
            <a:spcAft>
              <a:spcPct val="35000"/>
            </a:spcAft>
            <a:buNone/>
          </a:pPr>
          <a:r>
            <a:rPr lang="en-IN" sz="1800" kern="1200">
              <a:solidFill>
                <a:schemeClr val="tx1"/>
              </a:solidFill>
              <a:latin typeface="Sohne"/>
            </a:rPr>
            <a:t>It addresses the inefficiencies of the current manual workflow by automating tasks related to obtaining, managing home insurance policies. </a:t>
          </a:r>
          <a:endParaRPr lang="en-US" sz="1800" kern="1200" dirty="0">
            <a:solidFill>
              <a:schemeClr val="tx1"/>
            </a:solidFill>
            <a:latin typeface="Sohne"/>
          </a:endParaRPr>
        </a:p>
      </dsp:txBody>
      <dsp:txXfrm>
        <a:off x="960006" y="1954784"/>
        <a:ext cx="5552011" cy="620285"/>
      </dsp:txXfrm>
    </dsp:sp>
    <dsp:sp modelId="{738A8D66-F61D-4B48-AC05-7FBA3C59DDFE}">
      <dsp:nvSpPr>
        <dsp:cNvPr id="0" name=""/>
        <dsp:cNvSpPr/>
      </dsp:nvSpPr>
      <dsp:spPr>
        <a:xfrm>
          <a:off x="0" y="3023405"/>
          <a:ext cx="6724211" cy="83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2435E-270B-4A34-B297-3D997FB44CFF}">
      <dsp:nvSpPr>
        <dsp:cNvPr id="0" name=""/>
        <dsp:cNvSpPr/>
      </dsp:nvSpPr>
      <dsp:spPr>
        <a:xfrm>
          <a:off x="251313" y="3210332"/>
          <a:ext cx="457379" cy="456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124752-FBEB-4B5A-863F-7044CDD4BC2A}">
      <dsp:nvSpPr>
        <dsp:cNvPr id="0" name=""/>
        <dsp:cNvSpPr/>
      </dsp:nvSpPr>
      <dsp:spPr>
        <a:xfrm>
          <a:off x="960006" y="3023405"/>
          <a:ext cx="5552011" cy="73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67" tIns="77667" rIns="77667" bIns="77667" numCol="1" spcCol="1270" anchor="ctr" anchorCtr="0">
          <a:noAutofit/>
        </a:bodyPr>
        <a:lstStyle/>
        <a:p>
          <a:pPr marL="0" lvl="0" indent="0" algn="l" defTabSz="800100">
            <a:lnSpc>
              <a:spcPct val="100000"/>
            </a:lnSpc>
            <a:spcBef>
              <a:spcPct val="0"/>
            </a:spcBef>
            <a:spcAft>
              <a:spcPct val="35000"/>
            </a:spcAft>
            <a:buNone/>
          </a:pPr>
          <a:r>
            <a:rPr lang="en-IN" sz="1800" kern="1200">
              <a:solidFill>
                <a:schemeClr val="tx1"/>
              </a:solidFill>
              <a:latin typeface="Sohne"/>
            </a:rPr>
            <a:t>This system caters to both registered users and insurance agents, facilitating efficient policy management and delivering a superior user experience.</a:t>
          </a:r>
          <a:endParaRPr lang="en-US" sz="1800" kern="1200" dirty="0">
            <a:solidFill>
              <a:schemeClr val="tx1"/>
            </a:solidFill>
            <a:latin typeface="Sohne"/>
          </a:endParaRPr>
        </a:p>
      </dsp:txBody>
      <dsp:txXfrm>
        <a:off x="960006" y="3023405"/>
        <a:ext cx="5552011" cy="733865"/>
      </dsp:txXfrm>
    </dsp:sp>
    <dsp:sp modelId="{771A115B-BCDA-4F15-93EF-4AF3E72EEAFE}">
      <dsp:nvSpPr>
        <dsp:cNvPr id="0" name=""/>
        <dsp:cNvSpPr/>
      </dsp:nvSpPr>
      <dsp:spPr>
        <a:xfrm>
          <a:off x="0" y="4148817"/>
          <a:ext cx="6724211" cy="83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1570F-FF14-4339-9DE0-A00F8B4F36DB}">
      <dsp:nvSpPr>
        <dsp:cNvPr id="0" name=""/>
        <dsp:cNvSpPr/>
      </dsp:nvSpPr>
      <dsp:spPr>
        <a:xfrm>
          <a:off x="251313" y="4335744"/>
          <a:ext cx="457379" cy="4569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25FE16-82BB-44E7-96E9-8283CC777657}">
      <dsp:nvSpPr>
        <dsp:cNvPr id="0" name=""/>
        <dsp:cNvSpPr/>
      </dsp:nvSpPr>
      <dsp:spPr>
        <a:xfrm>
          <a:off x="960006" y="4148817"/>
          <a:ext cx="5552011" cy="73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67" tIns="77667" rIns="77667" bIns="77667" numCol="1" spcCol="1270" anchor="ctr" anchorCtr="0">
          <a:noAutofit/>
        </a:bodyPr>
        <a:lstStyle/>
        <a:p>
          <a:pPr marL="0" lvl="0" indent="0" algn="l" defTabSz="800100">
            <a:lnSpc>
              <a:spcPct val="100000"/>
            </a:lnSpc>
            <a:spcBef>
              <a:spcPct val="0"/>
            </a:spcBef>
            <a:spcAft>
              <a:spcPct val="35000"/>
            </a:spcAft>
            <a:buNone/>
          </a:pPr>
          <a:r>
            <a:rPr lang="en-IN" sz="1800" kern="1200">
              <a:latin typeface="Sohne"/>
            </a:rPr>
            <a:t>By this , We can reduce the use of manual paper-based Home Insurance which improves the accuracy and time consumption.</a:t>
          </a:r>
          <a:endParaRPr lang="en-US" sz="1800" kern="1200" dirty="0">
            <a:latin typeface="Sohne"/>
          </a:endParaRPr>
        </a:p>
      </dsp:txBody>
      <dsp:txXfrm>
        <a:off x="960006" y="4148817"/>
        <a:ext cx="5552011" cy="73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A477-7B41-48BD-A3E0-ABA113B404AB}">
      <dsp:nvSpPr>
        <dsp:cNvPr id="0" name=""/>
        <dsp:cNvSpPr/>
      </dsp:nvSpPr>
      <dsp:spPr>
        <a:xfrm>
          <a:off x="0" y="1850"/>
          <a:ext cx="6881077" cy="124024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ohne"/>
            </a:rPr>
            <a:t>In the Era of Home insurance , it is a web application using Spring boot replaces the traditional paper filling details to buy an insurance .</a:t>
          </a:r>
          <a:endParaRPr lang="en-US" sz="1800" kern="1200" dirty="0">
            <a:latin typeface="Sohne"/>
          </a:endParaRPr>
        </a:p>
      </dsp:txBody>
      <dsp:txXfrm>
        <a:off x="60544" y="62394"/>
        <a:ext cx="6759989" cy="1119153"/>
      </dsp:txXfrm>
    </dsp:sp>
    <dsp:sp modelId="{09D4942E-C435-408F-8AB3-85CE8627635C}">
      <dsp:nvSpPr>
        <dsp:cNvPr id="0" name=""/>
        <dsp:cNvSpPr/>
      </dsp:nvSpPr>
      <dsp:spPr>
        <a:xfrm>
          <a:off x="0" y="1256139"/>
          <a:ext cx="6881077" cy="1240241"/>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ohne"/>
            </a:rPr>
            <a:t>The goal of the application is to provide a dashboard to the insurance company where the user can buy the insurance policy. In this application  the user needed to provide the Owner of the house details, Location details and property details to the Insurance company. </a:t>
          </a:r>
          <a:endParaRPr lang="en-US" sz="1800" kern="1200" dirty="0">
            <a:latin typeface="Sohne"/>
          </a:endParaRPr>
        </a:p>
      </dsp:txBody>
      <dsp:txXfrm>
        <a:off x="60544" y="1316683"/>
        <a:ext cx="6759989" cy="1119153"/>
      </dsp:txXfrm>
    </dsp:sp>
    <dsp:sp modelId="{E697669B-66BD-450C-AE41-21979AF28EF1}">
      <dsp:nvSpPr>
        <dsp:cNvPr id="0" name=""/>
        <dsp:cNvSpPr/>
      </dsp:nvSpPr>
      <dsp:spPr>
        <a:xfrm>
          <a:off x="0" y="2510429"/>
          <a:ext cx="6881077" cy="124024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ohne"/>
            </a:rPr>
            <a:t>The employee will go through all the details given by user and will provide quote details to the user. If the user is satisfied with the quote, then he/she will proceed to buy the policy. </a:t>
          </a:r>
          <a:endParaRPr lang="en-US" sz="1800" kern="1200" dirty="0">
            <a:latin typeface="Sohne"/>
          </a:endParaRPr>
        </a:p>
      </dsp:txBody>
      <dsp:txXfrm>
        <a:off x="60544" y="2570973"/>
        <a:ext cx="6759989" cy="1119153"/>
      </dsp:txXfrm>
    </dsp:sp>
    <dsp:sp modelId="{0C1A3B1E-6922-4B60-866E-AE5DB936E3C2}">
      <dsp:nvSpPr>
        <dsp:cNvPr id="0" name=""/>
        <dsp:cNvSpPr/>
      </dsp:nvSpPr>
      <dsp:spPr>
        <a:xfrm>
          <a:off x="0" y="3764718"/>
          <a:ext cx="6881077" cy="1240241"/>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ohne"/>
            </a:rPr>
            <a:t>Since a lot of manual workflows is involved in this process, it takes a lot of time for employees to provide quotes as well as policies to the user.</a:t>
          </a:r>
          <a:endParaRPr lang="en-US" sz="1800" kern="1200" dirty="0">
            <a:latin typeface="Sohne"/>
          </a:endParaRPr>
        </a:p>
      </dsp:txBody>
      <dsp:txXfrm>
        <a:off x="60544" y="3825262"/>
        <a:ext cx="6759989" cy="1119153"/>
      </dsp:txXfrm>
    </dsp:sp>
    <dsp:sp modelId="{055CCA18-F07A-4131-ADA7-0D6AA5F53984}">
      <dsp:nvSpPr>
        <dsp:cNvPr id="0" name=""/>
        <dsp:cNvSpPr/>
      </dsp:nvSpPr>
      <dsp:spPr>
        <a:xfrm>
          <a:off x="0" y="5019008"/>
          <a:ext cx="6881077" cy="124024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ohne"/>
            </a:rPr>
            <a:t>So,</a:t>
          </a:r>
          <a:r>
            <a:rPr lang="en-IN" sz="1800" kern="1200">
              <a:latin typeface="Sohne"/>
            </a:rPr>
            <a:t> by digital transformation the Home Insurance Automation System emerges as a beacon of innovation in the realm of home insurance .</a:t>
          </a:r>
          <a:endParaRPr lang="en-US" sz="1800" kern="1200" dirty="0">
            <a:latin typeface="Sohne"/>
          </a:endParaRPr>
        </a:p>
      </dsp:txBody>
      <dsp:txXfrm>
        <a:off x="60544" y="5079552"/>
        <a:ext cx="6759989" cy="11191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9D718-0AB6-4FE6-AD99-079895E55DBD}" type="datetimeFigureOut">
              <a:rPr lang="en-IN" smtClean="0"/>
              <a:t>05-09-2023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5E259-9825-484F-9F89-04FECE81AA8A}" type="slidenum">
              <a:rPr lang="en-IN" smtClean="0"/>
              <a:t>‹#›</a:t>
            </a:fld>
            <a:endParaRPr lang="en-IN"/>
          </a:p>
        </p:txBody>
      </p:sp>
    </p:spTree>
    <p:extLst>
      <p:ext uri="{BB962C8B-B14F-4D97-AF65-F5344CB8AC3E}">
        <p14:creationId xmlns:p14="http://schemas.microsoft.com/office/powerpoint/2010/main" val="63293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DB1A-0368-C6D0-B910-77EED96FF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23F144-E23B-AA29-0675-FC9C6A781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F9D9FB-4B3C-8FD1-7801-6473F187B38A}"/>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952122CF-EA82-CD21-FA66-B903D557D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1CD5B-1A8C-F97B-B4FD-C58B8C20F87C}"/>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355397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870D-3767-C486-992C-8ED792F4CE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3C79DC-62D0-3F8A-00D4-AF7C3467E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CD412-5447-E459-F9AB-28AD350CC15F}"/>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8C93D530-0582-A07C-699F-08E695DE9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C6331-A4EC-2491-A567-6EA0DC18420A}"/>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399717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3A99B-C3D2-056D-D767-1C6862717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18F62-C750-6580-B3BE-B8B09719A4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4E402-3A2F-7902-4AB1-1FD61EE60EE2}"/>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168F5F1C-7F5F-65AE-0846-32C7D3CB4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301C8-88BC-D14B-5B96-0B4B30788B6D}"/>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410201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49DA-D942-1D28-F169-D16120269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6DAEF3-EACA-3878-C21C-E1B30E379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4A0E1-B293-0124-6C46-55D4DF1C8107}"/>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980F3DD6-AF96-E37A-9749-13D17EE15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85D63-9886-8A40-9B44-5B53EB00161E}"/>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277771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EF68-38DB-B1F8-FDA7-11A4EBD8E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96D962-25FC-2D81-BDF1-9F7C70192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A2AD7F-EC9A-46D8-83F4-11FE7A97C672}"/>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280CADDC-4E81-20C7-C016-320C16171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9FA5A-FA8C-BC0A-6EC5-A5EA374FF6E8}"/>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115568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16D5-F651-355B-33B0-449FB3D09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5F884-5C67-0F00-B2CA-DAD8257FE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0E9A27-22B1-4A0F-4755-E0289B687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9E1D6B-E813-4A3A-F35B-A9BC4719F3F8}"/>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6" name="Footer Placeholder 5">
            <a:extLst>
              <a:ext uri="{FF2B5EF4-FFF2-40B4-BE49-F238E27FC236}">
                <a16:creationId xmlns:a16="http://schemas.microsoft.com/office/drawing/2014/main" id="{9BCC40DB-849C-4464-59A1-4E1668BD1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87052-AEA3-C4AD-BFF3-E4AC0BECCEFC}"/>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408493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1631-8308-15F2-F135-4A0F86CE42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5D9041-62FC-DCF3-ECD4-45E9632E9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7E5E8-B5AE-D23E-EAB1-707A39B16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FA9FB8-EE1B-A88B-6139-E9085210C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8DD6F-86D0-47DE-4697-9E1E60460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017B5D-EAD3-FD8B-CF52-94BA1F46CD67}"/>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8" name="Footer Placeholder 7">
            <a:extLst>
              <a:ext uri="{FF2B5EF4-FFF2-40B4-BE49-F238E27FC236}">
                <a16:creationId xmlns:a16="http://schemas.microsoft.com/office/drawing/2014/main" id="{8C73AE7E-DF03-0659-BBB4-A617D3BC76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78CBAD-82B7-22E5-72CC-9F232182E140}"/>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63061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A6F6-3F73-D12B-51D8-AC186E43F8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672A91-8388-9F5B-F6C6-DCB3709DD825}"/>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4" name="Footer Placeholder 3">
            <a:extLst>
              <a:ext uri="{FF2B5EF4-FFF2-40B4-BE49-F238E27FC236}">
                <a16:creationId xmlns:a16="http://schemas.microsoft.com/office/drawing/2014/main" id="{3A829EAB-E264-F3CA-1484-95CD88CAB3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1EFB6-34FA-E63F-615E-ED381B164093}"/>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26763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363FF-63D2-EDF7-67F5-F8FFABFAE22D}"/>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3" name="Footer Placeholder 2">
            <a:extLst>
              <a:ext uri="{FF2B5EF4-FFF2-40B4-BE49-F238E27FC236}">
                <a16:creationId xmlns:a16="http://schemas.microsoft.com/office/drawing/2014/main" id="{0931544A-B5A0-0869-FD7F-778C5E9B0C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908723-3E08-A478-9665-76135D65DF8B}"/>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380280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C9A-B362-1A07-3D1E-D86CC1384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31942A-005B-3DE2-7368-4A4D69D3F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0EE687-B2CD-7059-6486-9E2189D34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61976-15B6-9F74-34BF-78A912AB20A1}"/>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6" name="Footer Placeholder 5">
            <a:extLst>
              <a:ext uri="{FF2B5EF4-FFF2-40B4-BE49-F238E27FC236}">
                <a16:creationId xmlns:a16="http://schemas.microsoft.com/office/drawing/2014/main" id="{E232C149-3E5D-3975-BF32-EDEE23B39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AD0DE-948E-6682-37E8-E01C20C82835}"/>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406832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0822-30A8-4962-469E-29121BC07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233ED0-3385-68A1-713F-401340C21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14FB82-78E7-3CD9-B279-9726A5F6C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AAA2E-7194-E8AC-8FF6-7CCFFA2C50FA}"/>
              </a:ext>
            </a:extLst>
          </p:cNvPr>
          <p:cNvSpPr>
            <a:spLocks noGrp="1"/>
          </p:cNvSpPr>
          <p:nvPr>
            <p:ph type="dt" sz="half" idx="10"/>
          </p:nvPr>
        </p:nvSpPr>
        <p:spPr/>
        <p:txBody>
          <a:bodyPr/>
          <a:lstStyle/>
          <a:p>
            <a:fld id="{591E7E8C-8DFE-4C75-93F5-4201EB9CF956}" type="datetimeFigureOut">
              <a:rPr lang="en-IN" smtClean="0"/>
              <a:t>05-09-2023</a:t>
            </a:fld>
            <a:endParaRPr lang="en-IN"/>
          </a:p>
        </p:txBody>
      </p:sp>
      <p:sp>
        <p:nvSpPr>
          <p:cNvPr id="6" name="Footer Placeholder 5">
            <a:extLst>
              <a:ext uri="{FF2B5EF4-FFF2-40B4-BE49-F238E27FC236}">
                <a16:creationId xmlns:a16="http://schemas.microsoft.com/office/drawing/2014/main" id="{2BEB98E5-5F4D-CBA1-B838-1CFD587C03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E460F-5F27-122B-79BB-44C63856A17C}"/>
              </a:ext>
            </a:extLst>
          </p:cNvPr>
          <p:cNvSpPr>
            <a:spLocks noGrp="1"/>
          </p:cNvSpPr>
          <p:nvPr>
            <p:ph type="sldNum" sz="quarter" idx="12"/>
          </p:nvPr>
        </p:nvSpPr>
        <p:spPr/>
        <p:txBody>
          <a:bodyPr/>
          <a:lstStyle/>
          <a:p>
            <a:fld id="{CA26E385-CF8F-418F-959A-0CC0F4B9DB54}" type="slidenum">
              <a:rPr lang="en-IN" smtClean="0"/>
              <a:t>‹#›</a:t>
            </a:fld>
            <a:endParaRPr lang="en-IN"/>
          </a:p>
        </p:txBody>
      </p:sp>
    </p:spTree>
    <p:extLst>
      <p:ext uri="{BB962C8B-B14F-4D97-AF65-F5344CB8AC3E}">
        <p14:creationId xmlns:p14="http://schemas.microsoft.com/office/powerpoint/2010/main" val="370014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E9AEF-9DBF-CFBD-34B7-749961079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26A3B3-210A-915D-AFBC-018076581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D75CB-9FE9-3569-3827-893EB5888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7E8C-8DFE-4C75-93F5-4201EB9CF956}" type="datetimeFigureOut">
              <a:rPr lang="en-IN" smtClean="0"/>
              <a:t>05-09-2023</a:t>
            </a:fld>
            <a:endParaRPr lang="en-IN"/>
          </a:p>
        </p:txBody>
      </p:sp>
      <p:sp>
        <p:nvSpPr>
          <p:cNvPr id="5" name="Footer Placeholder 4">
            <a:extLst>
              <a:ext uri="{FF2B5EF4-FFF2-40B4-BE49-F238E27FC236}">
                <a16:creationId xmlns:a16="http://schemas.microsoft.com/office/drawing/2014/main" id="{F39B2F7A-8A1F-A7DA-6273-09D1E39A1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FAE26C-BEBD-708B-69B0-239D9C841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6E385-CF8F-418F-959A-0CC0F4B9DB54}" type="slidenum">
              <a:rPr lang="en-IN" smtClean="0"/>
              <a:t>‹#›</a:t>
            </a:fld>
            <a:endParaRPr lang="en-IN"/>
          </a:p>
        </p:txBody>
      </p:sp>
    </p:spTree>
    <p:extLst>
      <p:ext uri="{BB962C8B-B14F-4D97-AF65-F5344CB8AC3E}">
        <p14:creationId xmlns:p14="http://schemas.microsoft.com/office/powerpoint/2010/main" val="34754956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4.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D8BC-1BAF-07C7-DEC8-FA93CE86D057}"/>
              </a:ext>
            </a:extLst>
          </p:cNvPr>
          <p:cNvSpPr>
            <a:spLocks noGrp="1"/>
          </p:cNvSpPr>
          <p:nvPr>
            <p:ph type="ctrTitle"/>
          </p:nvPr>
        </p:nvSpPr>
        <p:spPr>
          <a:xfrm>
            <a:off x="4918515" y="1416581"/>
            <a:ext cx="6092786" cy="2127287"/>
          </a:xfrm>
        </p:spPr>
        <p:txBody>
          <a:bodyPr anchor="b">
            <a:normAutofit/>
          </a:bodyPr>
          <a:lstStyle/>
          <a:p>
            <a:pPr algn="l"/>
            <a:r>
              <a:rPr lang="en-IN" sz="4800" b="0" i="0" dirty="0">
                <a:effectLst/>
                <a:latin typeface="Söhne"/>
              </a:rPr>
              <a:t>Home Insurance</a:t>
            </a:r>
            <a:endParaRPr lang="en-IN" sz="4800" dirty="0"/>
          </a:p>
        </p:txBody>
      </p:sp>
      <p:sp>
        <p:nvSpPr>
          <p:cNvPr id="3" name="Subtitle 2">
            <a:extLst>
              <a:ext uri="{FF2B5EF4-FFF2-40B4-BE49-F238E27FC236}">
                <a16:creationId xmlns:a16="http://schemas.microsoft.com/office/drawing/2014/main" id="{2236BF60-DBC0-1FE3-95FE-D0F851610548}"/>
              </a:ext>
            </a:extLst>
          </p:cNvPr>
          <p:cNvSpPr>
            <a:spLocks noGrp="1"/>
          </p:cNvSpPr>
          <p:nvPr>
            <p:ph type="subTitle" idx="1"/>
          </p:nvPr>
        </p:nvSpPr>
        <p:spPr>
          <a:xfrm>
            <a:off x="6487885" y="3764976"/>
            <a:ext cx="4523415" cy="369702"/>
          </a:xfrm>
        </p:spPr>
        <p:txBody>
          <a:bodyPr>
            <a:normAutofit fontScale="92500" lnSpcReduction="10000"/>
          </a:bodyPr>
          <a:lstStyle/>
          <a:p>
            <a:pPr marL="0" indent="0" algn="l">
              <a:buNone/>
            </a:pPr>
            <a:r>
              <a:rPr lang="en-IN" b="0" i="0" dirty="0">
                <a:effectLst/>
                <a:latin typeface="Söhne"/>
              </a:rPr>
              <a:t>Protecting Your Investment</a:t>
            </a:r>
          </a:p>
        </p:txBody>
      </p:sp>
      <p:pic>
        <p:nvPicPr>
          <p:cNvPr id="7" name="Graphic 6" descr="House">
            <a:extLst>
              <a:ext uri="{FF2B5EF4-FFF2-40B4-BE49-F238E27FC236}">
                <a16:creationId xmlns:a16="http://schemas.microsoft.com/office/drawing/2014/main" id="{A1AF29DC-C801-5DFD-6F27-BF0186693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pic>
        <p:nvPicPr>
          <p:cNvPr id="2050" name="Picture 2">
            <a:extLst>
              <a:ext uri="{FF2B5EF4-FFF2-40B4-BE49-F238E27FC236}">
                <a16:creationId xmlns:a16="http://schemas.microsoft.com/office/drawing/2014/main" id="{8F5505FD-C5F0-EDB2-42A6-D2A221B4C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8251"/>
            <a:ext cx="1469409" cy="9971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220088-AC21-DCEC-B2E8-CB27CC5DAB76}"/>
              </a:ext>
            </a:extLst>
          </p:cNvPr>
          <p:cNvSpPr txBox="1"/>
          <p:nvPr/>
        </p:nvSpPr>
        <p:spPr>
          <a:xfrm>
            <a:off x="6394519" y="4245326"/>
            <a:ext cx="4523414" cy="2031325"/>
          </a:xfrm>
          <a:prstGeom prst="rect">
            <a:avLst/>
          </a:prstGeom>
          <a:noFill/>
        </p:spPr>
        <p:txBody>
          <a:bodyPr wrap="square">
            <a:spAutoFit/>
          </a:bodyPr>
          <a:lstStyle/>
          <a:p>
            <a:pPr algn="l"/>
            <a:r>
              <a:rPr lang="en-IN" b="1" dirty="0"/>
              <a:t>              JAVA BATCH - 1 / GROUP 3</a:t>
            </a:r>
          </a:p>
          <a:p>
            <a:pPr algn="l"/>
            <a:r>
              <a:rPr lang="en-IN" dirty="0"/>
              <a:t> 	Shyam Chandra</a:t>
            </a:r>
          </a:p>
          <a:p>
            <a:pPr algn="l"/>
            <a:r>
              <a:rPr lang="en-IN" dirty="0"/>
              <a:t>	</a:t>
            </a:r>
            <a:r>
              <a:rPr lang="en-IN" dirty="0" err="1"/>
              <a:t>Sravya</a:t>
            </a:r>
            <a:r>
              <a:rPr lang="en-IN" dirty="0"/>
              <a:t> Surya</a:t>
            </a:r>
            <a:br>
              <a:rPr lang="en-IN" dirty="0"/>
            </a:br>
            <a:r>
              <a:rPr lang="en-IN" dirty="0"/>
              <a:t>	Chaitanya Satya </a:t>
            </a:r>
            <a:r>
              <a:rPr lang="en-IN" dirty="0" err="1"/>
              <a:t>SaiNadh</a:t>
            </a:r>
            <a:endParaRPr lang="en-IN" dirty="0"/>
          </a:p>
          <a:p>
            <a:pPr algn="l"/>
            <a:r>
              <a:rPr lang="en-IN" dirty="0"/>
              <a:t>	 </a:t>
            </a:r>
            <a:r>
              <a:rPr lang="en-IN" dirty="0" err="1"/>
              <a:t>Sasikala</a:t>
            </a:r>
            <a:r>
              <a:rPr lang="en-IN" dirty="0"/>
              <a:t> </a:t>
            </a:r>
          </a:p>
          <a:p>
            <a:pPr algn="l"/>
            <a:r>
              <a:rPr lang="en-IN" b="1" dirty="0"/>
              <a:t>	Mentor: Nishi Verma</a:t>
            </a:r>
            <a:endParaRPr lang="en-IN" b="1" i="0" dirty="0">
              <a:effectLst/>
              <a:latin typeface="Söhne"/>
            </a:endParaRPr>
          </a:p>
          <a:p>
            <a:pPr marL="0" indent="0" algn="l">
              <a:buNone/>
            </a:pPr>
            <a:endParaRPr lang="en-IN" dirty="0"/>
          </a:p>
        </p:txBody>
      </p:sp>
    </p:spTree>
    <p:extLst>
      <p:ext uri="{BB962C8B-B14F-4D97-AF65-F5344CB8AC3E}">
        <p14:creationId xmlns:p14="http://schemas.microsoft.com/office/powerpoint/2010/main" val="17328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835A-F549-2AD7-174B-F5D3C23C195B}"/>
              </a:ext>
            </a:extLst>
          </p:cNvPr>
          <p:cNvSpPr>
            <a:spLocks noGrp="1"/>
          </p:cNvSpPr>
          <p:nvPr>
            <p:ph type="title" idx="4294967295"/>
          </p:nvPr>
        </p:nvSpPr>
        <p:spPr>
          <a:xfrm>
            <a:off x="0" y="80963"/>
            <a:ext cx="10515600" cy="1054100"/>
          </a:xfrm>
        </p:spPr>
        <p:txBody>
          <a:bodyPr>
            <a:normAutofit/>
          </a:bodyPr>
          <a:lstStyle/>
          <a:p>
            <a:r>
              <a:rPr lang="en-IN" sz="3800" u="sng" dirty="0">
                <a:latin typeface="Sitka Display Semibold" pitchFamily="2" charset="0"/>
              </a:rPr>
              <a:t>Process Flow Diagram</a:t>
            </a:r>
          </a:p>
        </p:txBody>
      </p:sp>
      <p:sp>
        <p:nvSpPr>
          <p:cNvPr id="6" name="Rectangle 5">
            <a:extLst>
              <a:ext uri="{FF2B5EF4-FFF2-40B4-BE49-F238E27FC236}">
                <a16:creationId xmlns:a16="http://schemas.microsoft.com/office/drawing/2014/main" id="{3EFE8DEE-2FAC-9A9E-AE77-F6BC6F000C64}"/>
              </a:ext>
            </a:extLst>
          </p:cNvPr>
          <p:cNvSpPr/>
          <p:nvPr/>
        </p:nvSpPr>
        <p:spPr>
          <a:xfrm>
            <a:off x="1152524" y="3435350"/>
            <a:ext cx="1924051" cy="4595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New User Register</a:t>
            </a:r>
          </a:p>
        </p:txBody>
      </p:sp>
      <p:cxnSp>
        <p:nvCxnSpPr>
          <p:cNvPr id="11" name="Straight Arrow Connector 10">
            <a:extLst>
              <a:ext uri="{FF2B5EF4-FFF2-40B4-BE49-F238E27FC236}">
                <a16:creationId xmlns:a16="http://schemas.microsoft.com/office/drawing/2014/main" id="{59C8A198-17FE-74C7-79E1-C71071702191}"/>
              </a:ext>
            </a:extLst>
          </p:cNvPr>
          <p:cNvCxnSpPr>
            <a:cxnSpLocks/>
            <a:endCxn id="48" idx="0"/>
          </p:cNvCxnSpPr>
          <p:nvPr/>
        </p:nvCxnSpPr>
        <p:spPr>
          <a:xfrm>
            <a:off x="10313031" y="3996532"/>
            <a:ext cx="1" cy="11666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F4EC7D69-2F75-6A1F-87E8-0109F00F51D9}"/>
              </a:ext>
            </a:extLst>
          </p:cNvPr>
          <p:cNvSpPr/>
          <p:nvPr/>
        </p:nvSpPr>
        <p:spPr>
          <a:xfrm>
            <a:off x="5348286" y="2351087"/>
            <a:ext cx="1495425" cy="552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Login Page </a:t>
            </a:r>
          </a:p>
        </p:txBody>
      </p:sp>
      <p:sp>
        <p:nvSpPr>
          <p:cNvPr id="20" name="Rectangle: Rounded Corners 19">
            <a:extLst>
              <a:ext uri="{FF2B5EF4-FFF2-40B4-BE49-F238E27FC236}">
                <a16:creationId xmlns:a16="http://schemas.microsoft.com/office/drawing/2014/main" id="{82D1DC84-0B51-4DFF-C4B3-F58E819EDFCC}"/>
              </a:ext>
            </a:extLst>
          </p:cNvPr>
          <p:cNvSpPr/>
          <p:nvPr/>
        </p:nvSpPr>
        <p:spPr>
          <a:xfrm>
            <a:off x="5191123" y="3435350"/>
            <a:ext cx="1809750" cy="5524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User login</a:t>
            </a:r>
          </a:p>
        </p:txBody>
      </p:sp>
      <p:sp>
        <p:nvSpPr>
          <p:cNvPr id="21" name="Rectangle: Rounded Corners 20">
            <a:extLst>
              <a:ext uri="{FF2B5EF4-FFF2-40B4-BE49-F238E27FC236}">
                <a16:creationId xmlns:a16="http://schemas.microsoft.com/office/drawing/2014/main" id="{FCB7E648-A8A5-2A4B-ACFE-B7E4890A5F6B}"/>
              </a:ext>
            </a:extLst>
          </p:cNvPr>
          <p:cNvSpPr/>
          <p:nvPr/>
        </p:nvSpPr>
        <p:spPr>
          <a:xfrm>
            <a:off x="9505951" y="3420904"/>
            <a:ext cx="1533525" cy="5524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Admin</a:t>
            </a:r>
          </a:p>
        </p:txBody>
      </p:sp>
      <p:sp>
        <p:nvSpPr>
          <p:cNvPr id="22" name="Rectangle: Rounded Corners 21">
            <a:extLst>
              <a:ext uri="{FF2B5EF4-FFF2-40B4-BE49-F238E27FC236}">
                <a16:creationId xmlns:a16="http://schemas.microsoft.com/office/drawing/2014/main" id="{0C56799A-137C-C5F2-FADB-0F9B77DBE369}"/>
              </a:ext>
            </a:extLst>
          </p:cNvPr>
          <p:cNvSpPr/>
          <p:nvPr/>
        </p:nvSpPr>
        <p:spPr>
          <a:xfrm>
            <a:off x="5348286" y="1270001"/>
            <a:ext cx="1495425" cy="4667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Start</a:t>
            </a:r>
            <a:endParaRPr lang="en-IN" b="1" dirty="0">
              <a:effectLst>
                <a:outerShdw blurRad="38100" dist="38100" dir="2700000" algn="tl">
                  <a:srgbClr val="000000">
                    <a:alpha val="43137"/>
                  </a:srgbClr>
                </a:outerShdw>
              </a:effectLst>
            </a:endParaRPr>
          </a:p>
        </p:txBody>
      </p:sp>
      <p:sp>
        <p:nvSpPr>
          <p:cNvPr id="23" name="Rectangle: Rounded Corners 22">
            <a:extLst>
              <a:ext uri="{FF2B5EF4-FFF2-40B4-BE49-F238E27FC236}">
                <a16:creationId xmlns:a16="http://schemas.microsoft.com/office/drawing/2014/main" id="{4FFB53C1-C315-5AA6-FFB4-52BD8E108D63}"/>
              </a:ext>
            </a:extLst>
          </p:cNvPr>
          <p:cNvSpPr/>
          <p:nvPr/>
        </p:nvSpPr>
        <p:spPr>
          <a:xfrm>
            <a:off x="5191123" y="4519613"/>
            <a:ext cx="1809750" cy="4540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Create </a:t>
            </a:r>
          </a:p>
        </p:txBody>
      </p:sp>
      <p:sp>
        <p:nvSpPr>
          <p:cNvPr id="24" name="Rectangle: Rounded Corners 23">
            <a:extLst>
              <a:ext uri="{FF2B5EF4-FFF2-40B4-BE49-F238E27FC236}">
                <a16:creationId xmlns:a16="http://schemas.microsoft.com/office/drawing/2014/main" id="{0A59AD20-C303-90CD-AB92-B6E7DD464350}"/>
              </a:ext>
            </a:extLst>
          </p:cNvPr>
          <p:cNvSpPr/>
          <p:nvPr/>
        </p:nvSpPr>
        <p:spPr>
          <a:xfrm>
            <a:off x="5191123" y="5354636"/>
            <a:ext cx="1809750" cy="4540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Retrieve Quote</a:t>
            </a:r>
          </a:p>
        </p:txBody>
      </p:sp>
      <p:sp>
        <p:nvSpPr>
          <p:cNvPr id="28" name="Rectangle: Rounded Corners 27">
            <a:extLst>
              <a:ext uri="{FF2B5EF4-FFF2-40B4-BE49-F238E27FC236}">
                <a16:creationId xmlns:a16="http://schemas.microsoft.com/office/drawing/2014/main" id="{7B291868-584A-7BA8-DB92-2603460687AC}"/>
              </a:ext>
            </a:extLst>
          </p:cNvPr>
          <p:cNvSpPr/>
          <p:nvPr/>
        </p:nvSpPr>
        <p:spPr>
          <a:xfrm>
            <a:off x="5191123" y="6189659"/>
            <a:ext cx="1809750" cy="4540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Buy Policy</a:t>
            </a:r>
          </a:p>
        </p:txBody>
      </p:sp>
      <p:cxnSp>
        <p:nvCxnSpPr>
          <p:cNvPr id="30" name="Straight Arrow Connector 29">
            <a:extLst>
              <a:ext uri="{FF2B5EF4-FFF2-40B4-BE49-F238E27FC236}">
                <a16:creationId xmlns:a16="http://schemas.microsoft.com/office/drawing/2014/main" id="{12525314-6DBC-A5BC-58C9-27A960C2EEB6}"/>
              </a:ext>
            </a:extLst>
          </p:cNvPr>
          <p:cNvCxnSpPr>
            <a:cxnSpLocks/>
            <a:stCxn id="22" idx="2"/>
            <a:endCxn id="19" idx="0"/>
          </p:cNvCxnSpPr>
          <p:nvPr/>
        </p:nvCxnSpPr>
        <p:spPr>
          <a:xfrm>
            <a:off x="6095999" y="1736726"/>
            <a:ext cx="0" cy="614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2D429FC-C00E-614E-2E46-DF8AFCF105FD}"/>
              </a:ext>
            </a:extLst>
          </p:cNvPr>
          <p:cNvCxnSpPr>
            <a:cxnSpLocks/>
            <a:stCxn id="19" idx="2"/>
          </p:cNvCxnSpPr>
          <p:nvPr/>
        </p:nvCxnSpPr>
        <p:spPr>
          <a:xfrm>
            <a:off x="6095999" y="2903538"/>
            <a:ext cx="0" cy="5013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Elbow 37">
            <a:extLst>
              <a:ext uri="{FF2B5EF4-FFF2-40B4-BE49-F238E27FC236}">
                <a16:creationId xmlns:a16="http://schemas.microsoft.com/office/drawing/2014/main" id="{740DD038-6BD1-C5A3-395D-51D023B848CA}"/>
              </a:ext>
            </a:extLst>
          </p:cNvPr>
          <p:cNvCxnSpPr>
            <a:cxnSpLocks/>
            <a:stCxn id="19" idx="3"/>
            <a:endCxn id="21" idx="0"/>
          </p:cNvCxnSpPr>
          <p:nvPr/>
        </p:nvCxnSpPr>
        <p:spPr>
          <a:xfrm>
            <a:off x="6843711" y="2627313"/>
            <a:ext cx="3429003" cy="7935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7FDB305B-628C-225B-6D4A-210A88BEB731}"/>
              </a:ext>
            </a:extLst>
          </p:cNvPr>
          <p:cNvCxnSpPr>
            <a:stCxn id="20" idx="2"/>
          </p:cNvCxnSpPr>
          <p:nvPr/>
        </p:nvCxnSpPr>
        <p:spPr>
          <a:xfrm>
            <a:off x="6095998" y="3987801"/>
            <a:ext cx="2" cy="531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2896010-2062-7F2C-CE73-A01AE6C9D0D9}"/>
              </a:ext>
            </a:extLst>
          </p:cNvPr>
          <p:cNvCxnSpPr/>
          <p:nvPr/>
        </p:nvCxnSpPr>
        <p:spPr>
          <a:xfrm>
            <a:off x="6096000" y="4973640"/>
            <a:ext cx="0" cy="3809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308414D2-9F78-3731-1328-D7AA4256E75C}"/>
              </a:ext>
            </a:extLst>
          </p:cNvPr>
          <p:cNvCxnSpPr>
            <a:stCxn id="24" idx="2"/>
            <a:endCxn id="28" idx="0"/>
          </p:cNvCxnSpPr>
          <p:nvPr/>
        </p:nvCxnSpPr>
        <p:spPr>
          <a:xfrm>
            <a:off x="6095998" y="5808663"/>
            <a:ext cx="0" cy="3809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Connector: Elbow 45">
            <a:extLst>
              <a:ext uri="{FF2B5EF4-FFF2-40B4-BE49-F238E27FC236}">
                <a16:creationId xmlns:a16="http://schemas.microsoft.com/office/drawing/2014/main" id="{1ADC8B40-0952-8B55-66E3-BAA501C444AB}"/>
              </a:ext>
            </a:extLst>
          </p:cNvPr>
          <p:cNvCxnSpPr>
            <a:cxnSpLocks/>
            <a:stCxn id="19" idx="1"/>
            <a:endCxn id="6" idx="0"/>
          </p:cNvCxnSpPr>
          <p:nvPr/>
        </p:nvCxnSpPr>
        <p:spPr>
          <a:xfrm rot="10800000" flipV="1">
            <a:off x="2114550" y="2627312"/>
            <a:ext cx="3233736" cy="80803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048392E4-661F-54B4-B950-BA8E2BA9BF7A}"/>
              </a:ext>
            </a:extLst>
          </p:cNvPr>
          <p:cNvSpPr/>
          <p:nvPr/>
        </p:nvSpPr>
        <p:spPr>
          <a:xfrm>
            <a:off x="9408160" y="5163205"/>
            <a:ext cx="1809743" cy="10264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View All Users Policies/</a:t>
            </a:r>
          </a:p>
          <a:p>
            <a:pPr algn="ctr"/>
            <a:r>
              <a:rPr lang="en-IN" dirty="0"/>
              <a:t>Add New Policies</a:t>
            </a:r>
          </a:p>
        </p:txBody>
      </p:sp>
    </p:spTree>
    <p:extLst>
      <p:ext uri="{BB962C8B-B14F-4D97-AF65-F5344CB8AC3E}">
        <p14:creationId xmlns:p14="http://schemas.microsoft.com/office/powerpoint/2010/main" val="89057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BC450-EDEA-9171-FDF2-DCD7CD685457}"/>
              </a:ext>
            </a:extLst>
          </p:cNvPr>
          <p:cNvSpPr>
            <a:spLocks noGrp="1"/>
          </p:cNvSpPr>
          <p:nvPr>
            <p:ph type="title"/>
          </p:nvPr>
        </p:nvSpPr>
        <p:spPr>
          <a:xfrm>
            <a:off x="1024128" y="585216"/>
            <a:ext cx="6066818" cy="1499616"/>
          </a:xfrm>
        </p:spPr>
        <p:txBody>
          <a:bodyPr>
            <a:normAutofit/>
          </a:bodyPr>
          <a:lstStyle/>
          <a:p>
            <a:r>
              <a:rPr lang="en-IN" u="sng" dirty="0">
                <a:latin typeface="Sitka Display Semibold" pitchFamily="2" charset="0"/>
              </a:rPr>
              <a:t>Process Flow</a:t>
            </a:r>
            <a:endParaRPr lang="en-IN" dirty="0"/>
          </a:p>
        </p:txBody>
      </p:sp>
      <p:sp>
        <p:nvSpPr>
          <p:cNvPr id="7" name="Content Placeholder 6">
            <a:extLst>
              <a:ext uri="{FF2B5EF4-FFF2-40B4-BE49-F238E27FC236}">
                <a16:creationId xmlns:a16="http://schemas.microsoft.com/office/drawing/2014/main" id="{D85A5D6E-A469-24F7-89B0-3BE925015235}"/>
              </a:ext>
            </a:extLst>
          </p:cNvPr>
          <p:cNvSpPr>
            <a:spLocks noGrp="1"/>
          </p:cNvSpPr>
          <p:nvPr>
            <p:ph idx="1"/>
          </p:nvPr>
        </p:nvSpPr>
        <p:spPr>
          <a:xfrm>
            <a:off x="1024128" y="2286000"/>
            <a:ext cx="6066818" cy="4023360"/>
          </a:xfrm>
        </p:spPr>
        <p:txBody>
          <a:bodyPr>
            <a:noAutofit/>
          </a:bodyPr>
          <a:lstStyle/>
          <a:p>
            <a:pPr marL="0" indent="0">
              <a:buNone/>
            </a:pPr>
            <a:r>
              <a:rPr lang="en-US" sz="1800" b="1" i="0" dirty="0">
                <a:effectLst/>
                <a:latin typeface="Söhne"/>
              </a:rPr>
              <a:t>User Registration:</a:t>
            </a:r>
            <a:r>
              <a:rPr lang="en-US" sz="1800" b="0" i="0" dirty="0">
                <a:effectLst/>
                <a:latin typeface="Söhne"/>
              </a:rPr>
              <a:t> The system will provide a user registration process to allow individuals to create accounts for accessing the Home Insurance System.</a:t>
            </a:r>
          </a:p>
          <a:p>
            <a:pPr marL="0" indent="0">
              <a:buNone/>
            </a:pPr>
            <a:r>
              <a:rPr lang="en-US" sz="1800" b="1" i="0" dirty="0">
                <a:effectLst/>
                <a:latin typeface="Söhne"/>
              </a:rPr>
              <a:t>Getting a Quote:</a:t>
            </a:r>
            <a:r>
              <a:rPr lang="en-US" sz="1800" b="0" i="0" dirty="0">
                <a:effectLst/>
                <a:latin typeface="Söhne"/>
              </a:rPr>
              <a:t> Users will be able to request insurance quotes by providing necessary information, such as location details, homeowner information, and property details.</a:t>
            </a:r>
          </a:p>
          <a:p>
            <a:pPr marL="0" indent="0">
              <a:buNone/>
            </a:pPr>
            <a:r>
              <a:rPr lang="en-US" sz="1800" b="1" i="0" dirty="0">
                <a:effectLst/>
                <a:latin typeface="Söhne"/>
              </a:rPr>
              <a:t>Retrieving an Existing Quote:</a:t>
            </a:r>
            <a:r>
              <a:rPr lang="en-US" sz="1800" b="0" i="0" dirty="0">
                <a:effectLst/>
                <a:latin typeface="Söhne"/>
              </a:rPr>
              <a:t> Users will have the capability to retrieve previously generated insurance quotes for reference and further action.</a:t>
            </a:r>
          </a:p>
          <a:p>
            <a:pPr marL="0" indent="0">
              <a:buNone/>
            </a:pPr>
            <a:r>
              <a:rPr lang="en-US" sz="1800" b="1" i="0" dirty="0">
                <a:effectLst/>
                <a:latin typeface="Söhne"/>
              </a:rPr>
              <a:t>Buying a Policy:</a:t>
            </a:r>
            <a:r>
              <a:rPr lang="en-US" sz="1800" b="0" i="0" dirty="0">
                <a:effectLst/>
                <a:latin typeface="Söhne"/>
              </a:rPr>
              <a:t> The system will support the purchase of insurance policies based on the provided quotes.</a:t>
            </a:r>
          </a:p>
          <a:p>
            <a:pPr marL="0" indent="0">
              <a:buNone/>
            </a:pPr>
            <a:r>
              <a:rPr lang="en-US" sz="1800" b="1" i="0" dirty="0">
                <a:effectLst/>
                <a:latin typeface="Söhne"/>
              </a:rPr>
              <a:t>Viewing a Policy:</a:t>
            </a:r>
            <a:r>
              <a:rPr lang="en-US" sz="1800" b="0" i="0" dirty="0">
                <a:effectLst/>
                <a:latin typeface="Söhne"/>
              </a:rPr>
              <a:t> Users can view the details of their purchased insurance policies, including coverage, premium, and effective dates.</a:t>
            </a:r>
          </a:p>
          <a:p>
            <a:pPr marL="0" indent="0">
              <a:buNone/>
            </a:pPr>
            <a:endParaRPr lang="en-IN" sz="1800" dirty="0"/>
          </a:p>
        </p:txBody>
      </p:sp>
      <p:pic>
        <p:nvPicPr>
          <p:cNvPr id="9" name="Picture 8" descr="Graph on document with pen">
            <a:extLst>
              <a:ext uri="{FF2B5EF4-FFF2-40B4-BE49-F238E27FC236}">
                <a16:creationId xmlns:a16="http://schemas.microsoft.com/office/drawing/2014/main" id="{E6DF1FEE-619A-F0A4-CA9F-4319CEA785E9}"/>
              </a:ext>
            </a:extLst>
          </p:cNvPr>
          <p:cNvPicPr>
            <a:picLocks noChangeAspect="1"/>
          </p:cNvPicPr>
          <p:nvPr/>
        </p:nvPicPr>
        <p:blipFill rotWithShape="1">
          <a:blip r:embed="rId2"/>
          <a:srcRect l="34281" r="20559" b="-1"/>
          <a:stretch/>
        </p:blipFill>
        <p:spPr>
          <a:xfrm>
            <a:off x="7552266" y="10"/>
            <a:ext cx="4639733" cy="6857990"/>
          </a:xfrm>
          <a:prstGeom prst="rect">
            <a:avLst/>
          </a:prstGeom>
        </p:spPr>
      </p:pic>
    </p:spTree>
    <p:extLst>
      <p:ext uri="{BB962C8B-B14F-4D97-AF65-F5344CB8AC3E}">
        <p14:creationId xmlns:p14="http://schemas.microsoft.com/office/powerpoint/2010/main" val="179547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2CA7B9-E56B-D758-1001-49BC03981E81}"/>
              </a:ext>
            </a:extLst>
          </p:cNvPr>
          <p:cNvSpPr>
            <a:spLocks noGrp="1"/>
          </p:cNvSpPr>
          <p:nvPr>
            <p:ph type="title"/>
          </p:nvPr>
        </p:nvSpPr>
        <p:spPr>
          <a:xfrm>
            <a:off x="0" y="2767106"/>
            <a:ext cx="2666999" cy="3071906"/>
          </a:xfrm>
        </p:spPr>
        <p:txBody>
          <a:bodyPr vert="horz" lIns="91440" tIns="45720" rIns="91440" bIns="45720" rtlCol="0" anchor="t">
            <a:normAutofit/>
          </a:bodyPr>
          <a:lstStyle/>
          <a:p>
            <a:r>
              <a:rPr lang="en-US" sz="4000" b="1" u="sng" kern="1200" dirty="0">
                <a:solidFill>
                  <a:srgbClr val="FFFFFF"/>
                </a:solidFill>
                <a:latin typeface="+mj-lt"/>
                <a:ea typeface="+mj-ea"/>
                <a:cs typeface="+mj-cs"/>
              </a:rPr>
              <a:t>Architecture </a:t>
            </a:r>
          </a:p>
        </p:txBody>
      </p:sp>
      <p:pic>
        <p:nvPicPr>
          <p:cNvPr id="9" name="Content Placeholder 8" descr="A diagram of a flowchart&#10;&#10;Description automatically generated">
            <a:extLst>
              <a:ext uri="{FF2B5EF4-FFF2-40B4-BE49-F238E27FC236}">
                <a16:creationId xmlns:a16="http://schemas.microsoft.com/office/drawing/2014/main" id="{B0C36F90-58B8-028A-FA4F-0820FC47E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52726" y="0"/>
            <a:ext cx="8932254" cy="685757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a:extLst>
              <a:ext uri="{FF2B5EF4-FFF2-40B4-BE49-F238E27FC236}">
                <a16:creationId xmlns:a16="http://schemas.microsoft.com/office/drawing/2014/main" id="{857E0C61-25F7-A720-4EEB-15110C99E6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986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F27D-894D-13CF-754F-CAAB6AC2CA23}"/>
              </a:ext>
            </a:extLst>
          </p:cNvPr>
          <p:cNvSpPr>
            <a:spLocks noGrp="1"/>
          </p:cNvSpPr>
          <p:nvPr>
            <p:ph type="title"/>
          </p:nvPr>
        </p:nvSpPr>
        <p:spPr>
          <a:xfrm>
            <a:off x="653143" y="365125"/>
            <a:ext cx="10700657" cy="1325563"/>
          </a:xfrm>
        </p:spPr>
        <p:txBody>
          <a:bodyPr>
            <a:normAutofit/>
          </a:bodyPr>
          <a:lstStyle/>
          <a:p>
            <a:r>
              <a:rPr lang="en-US" sz="3500" b="1">
                <a:latin typeface="Sitka Display Semibold" pitchFamily="2" charset="0"/>
              </a:rPr>
              <a:t>       This is how our Welcome Page of the Home Insurance looks……</a:t>
            </a:r>
            <a:endParaRPr lang="en-IN" sz="3500" b="1" dirty="0">
              <a:latin typeface="Sitka Display Semibold" pitchFamily="2" charset="0"/>
            </a:endParaRPr>
          </a:p>
        </p:txBody>
      </p:sp>
      <p:pic>
        <p:nvPicPr>
          <p:cNvPr id="5" name="Content Placeholder 4" descr="A screenshot of a computer&#10;&#10;Description automatically generated">
            <a:extLst>
              <a:ext uri="{FF2B5EF4-FFF2-40B4-BE49-F238E27FC236}">
                <a16:creationId xmlns:a16="http://schemas.microsoft.com/office/drawing/2014/main" id="{46AEB35D-7D89-FD38-1A7C-F16307CC23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6255" y="1825625"/>
            <a:ext cx="7739489" cy="4351338"/>
          </a:xfrm>
        </p:spPr>
      </p:pic>
    </p:spTree>
    <p:extLst>
      <p:ext uri="{BB962C8B-B14F-4D97-AF65-F5344CB8AC3E}">
        <p14:creationId xmlns:p14="http://schemas.microsoft.com/office/powerpoint/2010/main" val="22752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3357-8F1F-EC25-4680-7039ECB2A33A}"/>
              </a:ext>
            </a:extLst>
          </p:cNvPr>
          <p:cNvSpPr>
            <a:spLocks noGrp="1"/>
          </p:cNvSpPr>
          <p:nvPr>
            <p:ph type="title"/>
          </p:nvPr>
        </p:nvSpPr>
        <p:spPr>
          <a:xfrm>
            <a:off x="1024128" y="585216"/>
            <a:ext cx="9720072" cy="1007023"/>
          </a:xfrm>
        </p:spPr>
        <p:txBody>
          <a:bodyPr>
            <a:normAutofit/>
          </a:bodyPr>
          <a:lstStyle/>
          <a:p>
            <a:pPr>
              <a:tabLst>
                <a:tab pos="6457950" algn="l"/>
              </a:tabLst>
            </a:pPr>
            <a:r>
              <a:rPr lang="en-US" sz="2800" u="sng" dirty="0">
                <a:latin typeface="Sitka Display Semibold" pitchFamily="2" charset="0"/>
              </a:rPr>
              <a:t>User </a:t>
            </a:r>
            <a:r>
              <a:rPr lang="en-US" sz="2800" u="sng" dirty="0" err="1">
                <a:latin typeface="Sitka Display Semibold" pitchFamily="2" charset="0"/>
              </a:rPr>
              <a:t>DashBoard</a:t>
            </a:r>
            <a:r>
              <a:rPr lang="en-US" sz="2800" u="sng" dirty="0">
                <a:latin typeface="Sitka Display Semibold" pitchFamily="2" charset="0"/>
              </a:rPr>
              <a:t> and Admin </a:t>
            </a:r>
            <a:r>
              <a:rPr lang="en-US" sz="2800" u="sng" dirty="0" err="1">
                <a:latin typeface="Sitka Display Semibold" pitchFamily="2" charset="0"/>
              </a:rPr>
              <a:t>DashBoard</a:t>
            </a:r>
            <a:endParaRPr lang="en-IN" sz="2800" u="sng" dirty="0">
              <a:latin typeface="Sitka Display Semibold" pitchFamily="2" charset="0"/>
            </a:endParaRPr>
          </a:p>
        </p:txBody>
      </p:sp>
      <p:pic>
        <p:nvPicPr>
          <p:cNvPr id="8" name="Content Placeholder 7" descr="A screenshot of a user dashboard&#10;&#10;Description automatically generated">
            <a:extLst>
              <a:ext uri="{FF2B5EF4-FFF2-40B4-BE49-F238E27FC236}">
                <a16:creationId xmlns:a16="http://schemas.microsoft.com/office/drawing/2014/main" id="{CA5410E9-3019-C561-E1B1-BA438D61F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76" y="1592239"/>
            <a:ext cx="5414188" cy="4351338"/>
          </a:xfrm>
        </p:spPr>
      </p:pic>
      <p:pic>
        <p:nvPicPr>
          <p:cNvPr id="10" name="Picture 9" descr="A screenshot of a computer&#10;&#10;Description automatically generated">
            <a:extLst>
              <a:ext uri="{FF2B5EF4-FFF2-40B4-BE49-F238E27FC236}">
                <a16:creationId xmlns:a16="http://schemas.microsoft.com/office/drawing/2014/main" id="{84D25A60-8B1D-73CF-46F1-030D5A784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2" y="1551599"/>
            <a:ext cx="4735729" cy="4351337"/>
          </a:xfrm>
          <a:prstGeom prst="rect">
            <a:avLst/>
          </a:prstGeom>
        </p:spPr>
      </p:pic>
    </p:spTree>
    <p:extLst>
      <p:ext uri="{BB962C8B-B14F-4D97-AF65-F5344CB8AC3E}">
        <p14:creationId xmlns:p14="http://schemas.microsoft.com/office/powerpoint/2010/main" val="177870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F552-AE05-F1AE-D179-04CAC64FCDB5}"/>
              </a:ext>
            </a:extLst>
          </p:cNvPr>
          <p:cNvSpPr>
            <a:spLocks noGrp="1"/>
          </p:cNvSpPr>
          <p:nvPr>
            <p:ph type="title"/>
          </p:nvPr>
        </p:nvSpPr>
        <p:spPr>
          <a:xfrm>
            <a:off x="838200" y="365126"/>
            <a:ext cx="7453184" cy="932334"/>
          </a:xfrm>
        </p:spPr>
        <p:txBody>
          <a:bodyPr>
            <a:normAutofit/>
          </a:bodyPr>
          <a:lstStyle/>
          <a:p>
            <a:r>
              <a:rPr lang="en-US" sz="4000" b="1" dirty="0">
                <a:latin typeface="Sitka Display Semibold" pitchFamily="2" charset="0"/>
                <a:ea typeface="STCaiyun" panose="020B0503020204020204" pitchFamily="2" charset="-122"/>
              </a:rPr>
              <a:t> </a:t>
            </a:r>
            <a:r>
              <a:rPr lang="en-US" sz="3800" u="sng" dirty="0">
                <a:latin typeface="Sitka Display Semibold" pitchFamily="2" charset="0"/>
                <a:ea typeface="STCaiyun" panose="020B0503020204020204" pitchFamily="2" charset="-122"/>
              </a:rPr>
              <a:t>Add Policy and View Policies</a:t>
            </a:r>
            <a:endParaRPr lang="en-IN" sz="3800" u="sng" dirty="0">
              <a:latin typeface="Sitka Display Semibold" pitchFamily="2" charset="0"/>
              <a:ea typeface="STCaiyun" panose="020B0503020204020204" pitchFamily="2" charset="-122"/>
            </a:endParaRPr>
          </a:p>
        </p:txBody>
      </p:sp>
      <p:pic>
        <p:nvPicPr>
          <p:cNvPr id="8" name="Content Placeholder 7" descr="A screenshot of a computer&#10;&#10;Description automatically generated">
            <a:extLst>
              <a:ext uri="{FF2B5EF4-FFF2-40B4-BE49-F238E27FC236}">
                <a16:creationId xmlns:a16="http://schemas.microsoft.com/office/drawing/2014/main" id="{B230E324-C727-5DC8-3D20-017217324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2191"/>
            <a:ext cx="10515600" cy="4557932"/>
          </a:xfrm>
        </p:spPr>
      </p:pic>
      <p:sp>
        <p:nvSpPr>
          <p:cNvPr id="4" name="AutoShape 2">
            <a:extLst>
              <a:ext uri="{FF2B5EF4-FFF2-40B4-BE49-F238E27FC236}">
                <a16:creationId xmlns:a16="http://schemas.microsoft.com/office/drawing/2014/main" id="{0A5A37F5-7213-CC88-00C2-AE9826B89881}"/>
              </a:ext>
            </a:extLst>
          </p:cNvPr>
          <p:cNvSpPr>
            <a:spLocks noChangeAspect="1" noChangeArrowheads="1"/>
          </p:cNvSpPr>
          <p:nvPr/>
        </p:nvSpPr>
        <p:spPr bwMode="auto">
          <a:xfrm>
            <a:off x="4826000" y="2159000"/>
            <a:ext cx="1422400" cy="142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915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5215D-DF33-7B5A-07B6-4F6E32197918}"/>
              </a:ext>
            </a:extLst>
          </p:cNvPr>
          <p:cNvSpPr txBox="1"/>
          <p:nvPr/>
        </p:nvSpPr>
        <p:spPr>
          <a:xfrm>
            <a:off x="1651518" y="737118"/>
            <a:ext cx="6540760" cy="646331"/>
          </a:xfrm>
          <a:prstGeom prst="rect">
            <a:avLst/>
          </a:prstGeom>
          <a:noFill/>
        </p:spPr>
        <p:txBody>
          <a:bodyPr wrap="square" rtlCol="0">
            <a:spAutoFit/>
          </a:bodyPr>
          <a:lstStyle/>
          <a:p>
            <a:r>
              <a:rPr lang="en-IN" sz="3600" dirty="0"/>
              <a:t>Test Results by JUnit</a:t>
            </a:r>
          </a:p>
        </p:txBody>
      </p:sp>
      <p:pic>
        <p:nvPicPr>
          <p:cNvPr id="4" name="Picture 3" descr="A screenshot of a computer&#10;&#10;Description automatically generated">
            <a:extLst>
              <a:ext uri="{FF2B5EF4-FFF2-40B4-BE49-F238E27FC236}">
                <a16:creationId xmlns:a16="http://schemas.microsoft.com/office/drawing/2014/main" id="{520D9C6F-5E8F-7E24-C653-FD78E9BEA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16" y="1502228"/>
            <a:ext cx="10291666" cy="5383763"/>
          </a:xfrm>
          <a:prstGeom prst="rect">
            <a:avLst/>
          </a:prstGeom>
        </p:spPr>
      </p:pic>
    </p:spTree>
    <p:extLst>
      <p:ext uri="{BB962C8B-B14F-4D97-AF65-F5344CB8AC3E}">
        <p14:creationId xmlns:p14="http://schemas.microsoft.com/office/powerpoint/2010/main" val="39757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5C2-E070-4BC8-2DEA-CD53D22FF8FD}"/>
              </a:ext>
            </a:extLst>
          </p:cNvPr>
          <p:cNvSpPr>
            <a:spLocks noGrp="1"/>
          </p:cNvSpPr>
          <p:nvPr>
            <p:ph type="title"/>
          </p:nvPr>
        </p:nvSpPr>
        <p:spPr>
          <a:xfrm>
            <a:off x="1024128" y="585216"/>
            <a:ext cx="6066818" cy="1499616"/>
          </a:xfrm>
        </p:spPr>
        <p:txBody>
          <a:bodyPr>
            <a:normAutofit/>
          </a:bodyPr>
          <a:lstStyle/>
          <a:p>
            <a:r>
              <a:rPr lang="en-IN" b="1" i="0" u="sng">
                <a:effectLst/>
                <a:latin typeface="Sitka Display Semibold" pitchFamily="2" charset="0"/>
              </a:rPr>
              <a:t>Conclusion</a:t>
            </a:r>
            <a:endParaRPr lang="en-IN" u="sng">
              <a:latin typeface="Sitka Display Semibold" pitchFamily="2" charset="0"/>
            </a:endParaRPr>
          </a:p>
        </p:txBody>
      </p:sp>
      <p:sp>
        <p:nvSpPr>
          <p:cNvPr id="3" name="Content Placeholder 2">
            <a:extLst>
              <a:ext uri="{FF2B5EF4-FFF2-40B4-BE49-F238E27FC236}">
                <a16:creationId xmlns:a16="http://schemas.microsoft.com/office/drawing/2014/main" id="{3DB6E7D8-0956-F46E-5786-7B9E9E7B1E30}"/>
              </a:ext>
            </a:extLst>
          </p:cNvPr>
          <p:cNvSpPr>
            <a:spLocks noGrp="1"/>
          </p:cNvSpPr>
          <p:nvPr>
            <p:ph idx="1"/>
          </p:nvPr>
        </p:nvSpPr>
        <p:spPr>
          <a:xfrm>
            <a:off x="1024128" y="2286000"/>
            <a:ext cx="6066818" cy="4023360"/>
          </a:xfrm>
        </p:spPr>
        <p:txBody>
          <a:bodyPr>
            <a:normAutofit fontScale="92500"/>
          </a:bodyPr>
          <a:lstStyle/>
          <a:p>
            <a:pPr marL="0" indent="0">
              <a:buNone/>
            </a:pPr>
            <a:r>
              <a:rPr lang="en-US">
                <a:latin typeface="Söhne"/>
              </a:rPr>
              <a:t>T</a:t>
            </a:r>
            <a:r>
              <a:rPr lang="en-US" b="0" i="0">
                <a:effectLst/>
                <a:latin typeface="Söhne"/>
              </a:rPr>
              <a:t>he Home Insurance System project aims to streamline the process of obtaining insurance quotes and policies, offering a more efficient and user-friendly experience. With a clear scope and well-defined objectives, we are confident that this project will bring numerous benefits to both users and the insurance company. As we move forward, the next steps include development and testing to ensure a successful implementation.</a:t>
            </a:r>
            <a:endParaRPr lang="en-IN"/>
          </a:p>
        </p:txBody>
      </p:sp>
      <p:pic>
        <p:nvPicPr>
          <p:cNvPr id="5" name="Picture 4" descr="Light bulb on yellow background with sketched light beams and cord">
            <a:extLst>
              <a:ext uri="{FF2B5EF4-FFF2-40B4-BE49-F238E27FC236}">
                <a16:creationId xmlns:a16="http://schemas.microsoft.com/office/drawing/2014/main" id="{11B9A0EA-7C2B-797D-2E2B-CFA0B99FB692}"/>
              </a:ext>
            </a:extLst>
          </p:cNvPr>
          <p:cNvPicPr>
            <a:picLocks noChangeAspect="1"/>
          </p:cNvPicPr>
          <p:nvPr/>
        </p:nvPicPr>
        <p:blipFill rotWithShape="1">
          <a:blip r:embed="rId2"/>
          <a:srcRect l="51325" r="7067"/>
          <a:stretch/>
        </p:blipFill>
        <p:spPr>
          <a:xfrm>
            <a:off x="7552266" y="10"/>
            <a:ext cx="4639733" cy="6857990"/>
          </a:xfrm>
          <a:prstGeom prst="rect">
            <a:avLst/>
          </a:prstGeom>
        </p:spPr>
      </p:pic>
    </p:spTree>
    <p:extLst>
      <p:ext uri="{BB962C8B-B14F-4D97-AF65-F5344CB8AC3E}">
        <p14:creationId xmlns:p14="http://schemas.microsoft.com/office/powerpoint/2010/main" val="371805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B17A-51D3-B10E-23C7-27F97D3E96F9}"/>
              </a:ext>
            </a:extLst>
          </p:cNvPr>
          <p:cNvSpPr>
            <a:spLocks noGrp="1"/>
          </p:cNvSpPr>
          <p:nvPr>
            <p:ph type="title"/>
          </p:nvPr>
        </p:nvSpPr>
        <p:spPr>
          <a:xfrm>
            <a:off x="838200" y="365125"/>
            <a:ext cx="5393361" cy="1325563"/>
          </a:xfrm>
        </p:spPr>
        <p:txBody>
          <a:bodyPr>
            <a:normAutofit/>
          </a:bodyPr>
          <a:lstStyle/>
          <a:p>
            <a:r>
              <a:rPr lang="en-IN" b="1" u="sng"/>
              <a:t>Future Scope</a:t>
            </a:r>
          </a:p>
        </p:txBody>
      </p:sp>
      <p:sp>
        <p:nvSpPr>
          <p:cNvPr id="3" name="Content Placeholder 2">
            <a:extLst>
              <a:ext uri="{FF2B5EF4-FFF2-40B4-BE49-F238E27FC236}">
                <a16:creationId xmlns:a16="http://schemas.microsoft.com/office/drawing/2014/main" id="{BF5DB125-D685-5D2B-AFC0-3F1783B79AD8}"/>
              </a:ext>
            </a:extLst>
          </p:cNvPr>
          <p:cNvSpPr>
            <a:spLocks noGrp="1"/>
          </p:cNvSpPr>
          <p:nvPr>
            <p:ph idx="1"/>
          </p:nvPr>
        </p:nvSpPr>
        <p:spPr>
          <a:xfrm>
            <a:off x="838200" y="1825625"/>
            <a:ext cx="5393361" cy="4351338"/>
          </a:xfrm>
        </p:spPr>
        <p:txBody>
          <a:bodyPr>
            <a:normAutofit/>
          </a:bodyPr>
          <a:lstStyle/>
          <a:p>
            <a:pPr marL="0" indent="0">
              <a:buNone/>
            </a:pPr>
            <a:endParaRPr lang="en-IN" dirty="0"/>
          </a:p>
          <a:p>
            <a:r>
              <a:rPr lang="en-IN" dirty="0"/>
              <a:t>Phone and Mail Verification</a:t>
            </a:r>
          </a:p>
          <a:p>
            <a:r>
              <a:rPr lang="en-IN" dirty="0"/>
              <a:t>Improvement of Security Problems</a:t>
            </a:r>
          </a:p>
          <a:p>
            <a:r>
              <a:rPr lang="en-IN" dirty="0"/>
              <a:t>User-Friendly Interfaces</a:t>
            </a:r>
          </a:p>
          <a:p>
            <a:r>
              <a:rPr lang="en-IN" dirty="0"/>
              <a:t>Invite Friends Through via Mail</a:t>
            </a:r>
          </a:p>
          <a:p>
            <a:r>
              <a:rPr lang="en-IN" dirty="0"/>
              <a:t>Continuous Research</a:t>
            </a:r>
          </a:p>
          <a:p>
            <a:endParaRPr lang="en-IN" dirty="0"/>
          </a:p>
        </p:txBody>
      </p:sp>
      <p:pic>
        <p:nvPicPr>
          <p:cNvPr id="5" name="Picture 4">
            <a:extLst>
              <a:ext uri="{FF2B5EF4-FFF2-40B4-BE49-F238E27FC236}">
                <a16:creationId xmlns:a16="http://schemas.microsoft.com/office/drawing/2014/main" id="{40FB24FF-1631-EF86-A67C-584A0AA09745}"/>
              </a:ext>
            </a:extLst>
          </p:cNvPr>
          <p:cNvPicPr>
            <a:picLocks noChangeAspect="1"/>
          </p:cNvPicPr>
          <p:nvPr/>
        </p:nvPicPr>
        <p:blipFill rotWithShape="1">
          <a:blip r:embed="rId2"/>
          <a:srcRect l="20830" r="22669" b="-1"/>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380041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hand holding a house&#10;&#10;Description automatically generated">
            <a:extLst>
              <a:ext uri="{FF2B5EF4-FFF2-40B4-BE49-F238E27FC236}">
                <a16:creationId xmlns:a16="http://schemas.microsoft.com/office/drawing/2014/main" id="{B9C967C7-E09C-E5FD-1B00-089023FCA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666" y="643467"/>
            <a:ext cx="8892134" cy="5865687"/>
          </a:xfrm>
          <a:prstGeom prst="rect">
            <a:avLst/>
          </a:prstGeom>
          <a:ln>
            <a:noFill/>
          </a:ln>
        </p:spPr>
      </p:pic>
    </p:spTree>
    <p:extLst>
      <p:ext uri="{BB962C8B-B14F-4D97-AF65-F5344CB8AC3E}">
        <p14:creationId xmlns:p14="http://schemas.microsoft.com/office/powerpoint/2010/main" val="359550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8604-A52E-8FF7-5F60-EC3A08DA4FCF}"/>
              </a:ext>
            </a:extLst>
          </p:cNvPr>
          <p:cNvSpPr>
            <a:spLocks noGrp="1"/>
          </p:cNvSpPr>
          <p:nvPr>
            <p:ph type="title"/>
          </p:nvPr>
        </p:nvSpPr>
        <p:spPr>
          <a:xfrm>
            <a:off x="595086" y="406401"/>
            <a:ext cx="5500180" cy="595085"/>
          </a:xfrm>
        </p:spPr>
        <p:txBody>
          <a:bodyPr anchor="b">
            <a:normAutofit/>
          </a:bodyPr>
          <a:lstStyle/>
          <a:p>
            <a:r>
              <a:rPr lang="en-US" sz="3600" u="sng">
                <a:solidFill>
                  <a:schemeClr val="tx2"/>
                </a:solidFill>
                <a:latin typeface="Sitka Display Semibold" pitchFamily="2" charset="0"/>
              </a:rPr>
              <a:t>Abstract</a:t>
            </a:r>
            <a:endParaRPr lang="en-IN" sz="3600" u="sng" dirty="0">
              <a:solidFill>
                <a:schemeClr val="tx2"/>
              </a:solidFill>
              <a:latin typeface="Sitka Display Semibold" pitchFamily="2" charset="0"/>
            </a:endParaRPr>
          </a:p>
        </p:txBody>
      </p:sp>
      <p:graphicFrame>
        <p:nvGraphicFramePr>
          <p:cNvPr id="5" name="Content Placeholder 2">
            <a:extLst>
              <a:ext uri="{FF2B5EF4-FFF2-40B4-BE49-F238E27FC236}">
                <a16:creationId xmlns:a16="http://schemas.microsoft.com/office/drawing/2014/main" id="{352D484A-BAA7-3CD1-9049-0CEBA722ED9B}"/>
              </a:ext>
            </a:extLst>
          </p:cNvPr>
          <p:cNvGraphicFramePr>
            <a:graphicFrameLocks noGrp="1"/>
          </p:cNvGraphicFramePr>
          <p:nvPr>
            <p:ph idx="1"/>
            <p:extLst>
              <p:ext uri="{D42A27DB-BD31-4B8C-83A1-F6EECF244321}">
                <p14:modId xmlns:p14="http://schemas.microsoft.com/office/powerpoint/2010/main" val="2555176061"/>
              </p:ext>
            </p:extLst>
          </p:nvPr>
        </p:nvGraphicFramePr>
        <p:xfrm>
          <a:off x="464457" y="1103087"/>
          <a:ext cx="6724211" cy="575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erson's hands protecting a small house&#10;&#10;Description automatically generated">
            <a:extLst>
              <a:ext uri="{FF2B5EF4-FFF2-40B4-BE49-F238E27FC236}">
                <a16:creationId xmlns:a16="http://schemas.microsoft.com/office/drawing/2014/main" id="{1BC976E8-BD26-5ED7-896C-AFAD340ED9AA}"/>
              </a:ext>
            </a:extLst>
          </p:cNvPr>
          <p:cNvPicPr>
            <a:picLocks noChangeAspect="1"/>
          </p:cNvPicPr>
          <p:nvPr/>
        </p:nvPicPr>
        <p:blipFill rotWithShape="1">
          <a:blip r:embed="rId7">
            <a:alphaModFix/>
            <a:extLst>
              <a:ext uri="{28A0092B-C50C-407E-A947-70E740481C1C}">
                <a14:useLocalDpi xmlns:a14="http://schemas.microsoft.com/office/drawing/2010/main" val="0"/>
              </a:ext>
            </a:extLst>
          </a:blip>
          <a:srcRect l="2563" r="-1" b="-1"/>
          <a:stretch/>
        </p:blipFill>
        <p:spPr>
          <a:xfrm>
            <a:off x="7991436" y="-2725"/>
            <a:ext cx="4064043" cy="2335724"/>
          </a:xfrm>
          <a:custGeom>
            <a:avLst/>
            <a:gdLst/>
            <a:ahLst/>
            <a:cxnLst/>
            <a:rect l="l" t="t" r="r" b="b"/>
            <a:pathLst>
              <a:path w="4548867" h="2614366">
                <a:moveTo>
                  <a:pt x="28132" y="0"/>
                </a:moveTo>
                <a:lnTo>
                  <a:pt x="4520736" y="0"/>
                </a:lnTo>
                <a:lnTo>
                  <a:pt x="4537124" y="107385"/>
                </a:lnTo>
                <a:cubicBezTo>
                  <a:pt x="4544889" y="183845"/>
                  <a:pt x="4548867" y="261424"/>
                  <a:pt x="4548867" y="339933"/>
                </a:cubicBezTo>
                <a:cubicBezTo>
                  <a:pt x="4548867" y="1596068"/>
                  <a:pt x="3530568" y="2614366"/>
                  <a:pt x="2274434" y="2614366"/>
                </a:cubicBezTo>
                <a:cubicBezTo>
                  <a:pt x="1018299" y="2614366"/>
                  <a:pt x="0" y="1596068"/>
                  <a:pt x="0" y="339933"/>
                </a:cubicBezTo>
                <a:cubicBezTo>
                  <a:pt x="0" y="261424"/>
                  <a:pt x="3978" y="183845"/>
                  <a:pt x="11743" y="107385"/>
                </a:cubicBezTo>
                <a:close/>
              </a:path>
            </a:pathLst>
          </a:custGeom>
          <a:effectLst>
            <a:softEdge rad="0"/>
          </a:effectLst>
        </p:spPr>
      </p:pic>
      <p:pic>
        <p:nvPicPr>
          <p:cNvPr id="8" name="Picture 7" descr="A person holding a paper house&#10;&#10;Description automatically generated">
            <a:extLst>
              <a:ext uri="{FF2B5EF4-FFF2-40B4-BE49-F238E27FC236}">
                <a16:creationId xmlns:a16="http://schemas.microsoft.com/office/drawing/2014/main" id="{1D4754EF-6226-A410-8CD1-0E771033EF7C}"/>
              </a:ext>
            </a:extLst>
          </p:cNvPr>
          <p:cNvPicPr>
            <a:picLocks noChangeAspect="1"/>
          </p:cNvPicPr>
          <p:nvPr/>
        </p:nvPicPr>
        <p:blipFill rotWithShape="1">
          <a:blip r:embed="rId8">
            <a:alphaModFix/>
            <a:extLst>
              <a:ext uri="{28A0092B-C50C-407E-A947-70E740481C1C}">
                <a14:useLocalDpi xmlns:a14="http://schemas.microsoft.com/office/drawing/2010/main" val="0"/>
              </a:ext>
            </a:extLst>
          </a:blip>
          <a:srcRect l="7600" r="1706" b="2"/>
          <a:stretch/>
        </p:blipFill>
        <p:spPr>
          <a:xfrm>
            <a:off x="7150077" y="2691526"/>
            <a:ext cx="5041618" cy="4163753"/>
          </a:xfrm>
          <a:custGeom>
            <a:avLst/>
            <a:gdLst/>
            <a:ahLst/>
            <a:cxnLst/>
            <a:rect l="l" t="t" r="r" b="b"/>
            <a:pathLst>
              <a:path w="5485419" h="4610469">
                <a:moveTo>
                  <a:pt x="3140343" y="0"/>
                </a:moveTo>
                <a:cubicBezTo>
                  <a:pt x="4007525" y="0"/>
                  <a:pt x="4792611" y="351495"/>
                  <a:pt x="5360901" y="919786"/>
                </a:cubicBezTo>
                <a:lnTo>
                  <a:pt x="5485419" y="1056789"/>
                </a:lnTo>
                <a:lnTo>
                  <a:pt x="5485419" y="4610469"/>
                </a:lnTo>
                <a:lnTo>
                  <a:pt x="366137" y="4610469"/>
                </a:lnTo>
                <a:lnTo>
                  <a:pt x="246784" y="4362707"/>
                </a:lnTo>
                <a:cubicBezTo>
                  <a:pt x="87874" y="3987002"/>
                  <a:pt x="0" y="3573935"/>
                  <a:pt x="0" y="3140344"/>
                </a:cubicBezTo>
                <a:cubicBezTo>
                  <a:pt x="0" y="1405980"/>
                  <a:pt x="1405980" y="0"/>
                  <a:pt x="3140343" y="0"/>
                </a:cubicBezTo>
                <a:close/>
              </a:path>
            </a:pathLst>
          </a:custGeom>
          <a:effectLst>
            <a:softEdge rad="0"/>
          </a:effectLst>
        </p:spPr>
      </p:pic>
    </p:spTree>
    <p:extLst>
      <p:ext uri="{BB962C8B-B14F-4D97-AF65-F5344CB8AC3E}">
        <p14:creationId xmlns:p14="http://schemas.microsoft.com/office/powerpoint/2010/main" val="254620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E775-E850-A4BE-3245-F0A66540FE7F}"/>
              </a:ext>
            </a:extLst>
          </p:cNvPr>
          <p:cNvSpPr>
            <a:spLocks noGrp="1"/>
          </p:cNvSpPr>
          <p:nvPr>
            <p:ph type="title"/>
          </p:nvPr>
        </p:nvSpPr>
        <p:spPr>
          <a:xfrm>
            <a:off x="689317" y="557190"/>
            <a:ext cx="3685735" cy="2113439"/>
          </a:xfrm>
        </p:spPr>
        <p:txBody>
          <a:bodyPr>
            <a:normAutofit/>
          </a:bodyPr>
          <a:lstStyle/>
          <a:p>
            <a:r>
              <a:rPr lang="en-IN" sz="3800" i="0" u="sng">
                <a:effectLst/>
                <a:latin typeface="Sitka Display Semibold" panose="020F0502020204030204" pitchFamily="2" charset="0"/>
              </a:rPr>
              <a:t>Introduction</a:t>
            </a:r>
            <a:endParaRPr lang="en-IN" sz="3800" u="sng" dirty="0">
              <a:latin typeface="Sitka Display Semibold" panose="020F0502020204030204" pitchFamily="2" charset="0"/>
            </a:endParaRPr>
          </a:p>
        </p:txBody>
      </p:sp>
      <p:graphicFrame>
        <p:nvGraphicFramePr>
          <p:cNvPr id="5" name="Content Placeholder 2">
            <a:extLst>
              <a:ext uri="{FF2B5EF4-FFF2-40B4-BE49-F238E27FC236}">
                <a16:creationId xmlns:a16="http://schemas.microsoft.com/office/drawing/2014/main" id="{66C5D15D-79BD-6C3D-F579-60AEA95828A8}"/>
              </a:ext>
            </a:extLst>
          </p:cNvPr>
          <p:cNvGraphicFramePr>
            <a:graphicFrameLocks noGrp="1"/>
          </p:cNvGraphicFramePr>
          <p:nvPr>
            <p:ph idx="1"/>
            <p:extLst>
              <p:ext uri="{D42A27DB-BD31-4B8C-83A1-F6EECF244321}">
                <p14:modId xmlns:p14="http://schemas.microsoft.com/office/powerpoint/2010/main" val="631024097"/>
              </p:ext>
            </p:extLst>
          </p:nvPr>
        </p:nvGraphicFramePr>
        <p:xfrm>
          <a:off x="5093208" y="127001"/>
          <a:ext cx="6881077" cy="626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house with icons around it&#10;&#10;Description automatically generated">
            <a:extLst>
              <a:ext uri="{FF2B5EF4-FFF2-40B4-BE49-F238E27FC236}">
                <a16:creationId xmlns:a16="http://schemas.microsoft.com/office/drawing/2014/main" id="{BFF3A3D5-D59B-AE89-531D-87E77C6C4B2C}"/>
              </a:ext>
            </a:extLst>
          </p:cNvPr>
          <p:cNvPicPr>
            <a:picLocks noChangeAspect="1"/>
          </p:cNvPicPr>
          <p:nvPr/>
        </p:nvPicPr>
        <p:blipFill rotWithShape="1">
          <a:blip r:embed="rId7">
            <a:extLst>
              <a:ext uri="{28A0092B-C50C-407E-A947-70E740481C1C}">
                <a14:useLocalDpi xmlns:a14="http://schemas.microsoft.com/office/drawing/2010/main" val="0"/>
              </a:ext>
            </a:extLst>
          </a:blip>
          <a:srcRect l="17301" t="2079" r="9829"/>
          <a:stretch/>
        </p:blipFill>
        <p:spPr>
          <a:xfrm>
            <a:off x="217715" y="2670629"/>
            <a:ext cx="4660828" cy="3448752"/>
          </a:xfrm>
          <a:prstGeom prst="rect">
            <a:avLst/>
          </a:prstGeom>
        </p:spPr>
      </p:pic>
    </p:spTree>
    <p:extLst>
      <p:ext uri="{BB962C8B-B14F-4D97-AF65-F5344CB8AC3E}">
        <p14:creationId xmlns:p14="http://schemas.microsoft.com/office/powerpoint/2010/main" val="296132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C84F-BB36-BFD3-C29E-303175C22270}"/>
              </a:ext>
            </a:extLst>
          </p:cNvPr>
          <p:cNvSpPr>
            <a:spLocks noGrp="1"/>
          </p:cNvSpPr>
          <p:nvPr>
            <p:ph type="title"/>
          </p:nvPr>
        </p:nvSpPr>
        <p:spPr>
          <a:xfrm>
            <a:off x="913872" y="22262"/>
            <a:ext cx="4426755" cy="1388846"/>
          </a:xfrm>
        </p:spPr>
        <p:txBody>
          <a:bodyPr>
            <a:normAutofit/>
          </a:bodyPr>
          <a:lstStyle/>
          <a:p>
            <a:r>
              <a:rPr lang="en-US" sz="3200" u="sng">
                <a:latin typeface="Sitka Display Semibold" pitchFamily="2" charset="0"/>
                <a:cs typeface="Calibri" panose="020F0502020204030204" pitchFamily="34" charset="0"/>
              </a:rPr>
              <a:t>Technologies Used</a:t>
            </a:r>
            <a:endParaRPr lang="en-IN" sz="3200" u="sng" dirty="0">
              <a:latin typeface="Sitka Display Semibold" pitchFamily="2" charset="0"/>
              <a:cs typeface="Calibri" panose="020F0502020204030204" pitchFamily="34" charset="0"/>
            </a:endParaRPr>
          </a:p>
        </p:txBody>
      </p:sp>
      <p:sp>
        <p:nvSpPr>
          <p:cNvPr id="3" name="Content Placeholder 2">
            <a:extLst>
              <a:ext uri="{FF2B5EF4-FFF2-40B4-BE49-F238E27FC236}">
                <a16:creationId xmlns:a16="http://schemas.microsoft.com/office/drawing/2014/main" id="{22338D03-8ACF-B102-5900-AB0741A4FFF0}"/>
              </a:ext>
            </a:extLst>
          </p:cNvPr>
          <p:cNvSpPr>
            <a:spLocks noGrp="1"/>
          </p:cNvSpPr>
          <p:nvPr>
            <p:ph idx="1"/>
          </p:nvPr>
        </p:nvSpPr>
        <p:spPr>
          <a:xfrm>
            <a:off x="913871" y="1265209"/>
            <a:ext cx="7418365" cy="3072384"/>
          </a:xfrm>
        </p:spPr>
        <p:txBody>
          <a:bodyPr anchor="t">
            <a:normAutofit/>
          </a:bodyPr>
          <a:lstStyle/>
          <a:p>
            <a:pPr marL="0" indent="0">
              <a:buNone/>
            </a:pPr>
            <a:r>
              <a:rPr lang="en-IN" sz="1600" dirty="0"/>
              <a:t> </a:t>
            </a:r>
            <a:r>
              <a:rPr lang="en-IN" sz="1600" dirty="0">
                <a:latin typeface="Sohne"/>
              </a:rPr>
              <a:t>Java                                        - all the logics have been written in java. </a:t>
            </a:r>
          </a:p>
          <a:p>
            <a:pPr marL="0" indent="0">
              <a:buNone/>
            </a:pPr>
            <a:r>
              <a:rPr lang="en-IN" sz="1600" dirty="0">
                <a:latin typeface="Sohne"/>
              </a:rPr>
              <a:t> MYSQL                                   - used  for storing and retrieving data.</a:t>
            </a:r>
          </a:p>
          <a:p>
            <a:pPr marL="0" indent="0">
              <a:buNone/>
            </a:pPr>
            <a:r>
              <a:rPr lang="en-IN" sz="1600" dirty="0">
                <a:latin typeface="Sohne"/>
              </a:rPr>
              <a:t> Spring Boot                           - used to develop web applications. </a:t>
            </a:r>
          </a:p>
          <a:p>
            <a:pPr marL="0" indent="0">
              <a:buNone/>
            </a:pPr>
            <a:r>
              <a:rPr lang="en-IN" sz="1600" dirty="0" err="1">
                <a:latin typeface="Sohne"/>
              </a:rPr>
              <a:t>Thymeleaf</a:t>
            </a:r>
            <a:r>
              <a:rPr lang="en-IN" sz="1600" dirty="0">
                <a:latin typeface="Sohne"/>
              </a:rPr>
              <a:t>, CSS, </a:t>
            </a:r>
            <a:r>
              <a:rPr lang="en-IN" sz="1600" dirty="0" err="1">
                <a:latin typeface="Sohne"/>
              </a:rPr>
              <a:t>Javascript</a:t>
            </a:r>
            <a:r>
              <a:rPr lang="en-IN" sz="1600" dirty="0">
                <a:latin typeface="Sohne"/>
              </a:rPr>
              <a:t>  - designing page layout.</a:t>
            </a:r>
          </a:p>
          <a:p>
            <a:pPr marL="0" indent="0">
              <a:buNone/>
            </a:pPr>
            <a:r>
              <a:rPr lang="en-IN" sz="1600" dirty="0">
                <a:latin typeface="Sohne"/>
              </a:rPr>
              <a:t> JPA Repository                      - used for managing the data in a spring boot application. </a:t>
            </a:r>
          </a:p>
          <a:p>
            <a:pPr marL="0" indent="0">
              <a:buNone/>
            </a:pPr>
            <a:r>
              <a:rPr lang="en-IN" sz="1600" dirty="0">
                <a:latin typeface="Sohne"/>
              </a:rPr>
              <a:t> Spring Security                     - used for authentication</a:t>
            </a:r>
          </a:p>
        </p:txBody>
      </p:sp>
      <p:pic>
        <p:nvPicPr>
          <p:cNvPr id="11" name="Picture 10" descr="A group of logos with text&#10;&#10;Description automatically generated">
            <a:extLst>
              <a:ext uri="{FF2B5EF4-FFF2-40B4-BE49-F238E27FC236}">
                <a16:creationId xmlns:a16="http://schemas.microsoft.com/office/drawing/2014/main" id="{006574C4-7096-4B91-CA2A-468CB769F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792" y="2857404"/>
            <a:ext cx="1094369" cy="642428"/>
          </a:xfrm>
          <a:prstGeom prst="rect">
            <a:avLst/>
          </a:prstGeom>
        </p:spPr>
      </p:pic>
      <p:pic>
        <p:nvPicPr>
          <p:cNvPr id="21" name="Picture 20" descr="A green text on a white background&#10;&#10;Description automatically generated">
            <a:extLst>
              <a:ext uri="{FF2B5EF4-FFF2-40B4-BE49-F238E27FC236}">
                <a16:creationId xmlns:a16="http://schemas.microsoft.com/office/drawing/2014/main" id="{C848F455-4C2A-8D2D-F461-DC54369E1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416" y="935021"/>
            <a:ext cx="2852862" cy="946064"/>
          </a:xfrm>
          <a:prstGeom prst="rect">
            <a:avLst/>
          </a:prstGeom>
        </p:spPr>
      </p:pic>
      <p:pic>
        <p:nvPicPr>
          <p:cNvPr id="9" name="Picture 8" descr="A logo for a software company&#10;&#10;Description automatically generated">
            <a:extLst>
              <a:ext uri="{FF2B5EF4-FFF2-40B4-BE49-F238E27FC236}">
                <a16:creationId xmlns:a16="http://schemas.microsoft.com/office/drawing/2014/main" id="{4BB2E5E6-0CE9-BDC7-4C0C-836C5653C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017" y="4819853"/>
            <a:ext cx="1072208" cy="1072208"/>
          </a:xfrm>
          <a:prstGeom prst="rect">
            <a:avLst/>
          </a:prstGeom>
        </p:spPr>
      </p:pic>
      <p:pic>
        <p:nvPicPr>
          <p:cNvPr id="7" name="Picture 6" descr="A logo of a coffee cup&#10;&#10;Description automatically generated">
            <a:extLst>
              <a:ext uri="{FF2B5EF4-FFF2-40B4-BE49-F238E27FC236}">
                <a16:creationId xmlns:a16="http://schemas.microsoft.com/office/drawing/2014/main" id="{D4405C5B-DA69-B211-C5E1-6010EB503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3551" y="4398805"/>
            <a:ext cx="1636734" cy="1636734"/>
          </a:xfrm>
          <a:prstGeom prst="rect">
            <a:avLst/>
          </a:prstGeom>
        </p:spPr>
      </p:pic>
      <p:pic>
        <p:nvPicPr>
          <p:cNvPr id="5" name="Picture 4" descr="A black and white logo&#10;&#10;Description automatically generated">
            <a:extLst>
              <a:ext uri="{FF2B5EF4-FFF2-40B4-BE49-F238E27FC236}">
                <a16:creationId xmlns:a16="http://schemas.microsoft.com/office/drawing/2014/main" id="{4981B996-BB3D-672B-EE40-F5DBF4426E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3786" y="4846022"/>
            <a:ext cx="1929327" cy="390505"/>
          </a:xfrm>
          <a:prstGeom prst="rect">
            <a:avLst/>
          </a:prstGeom>
        </p:spPr>
      </p:pic>
      <p:pic>
        <p:nvPicPr>
          <p:cNvPr id="19" name="Picture 18" descr="A logo of a company&#10;&#10;Description automatically generated">
            <a:extLst>
              <a:ext uri="{FF2B5EF4-FFF2-40B4-BE49-F238E27FC236}">
                <a16:creationId xmlns:a16="http://schemas.microsoft.com/office/drawing/2014/main" id="{E15152E6-B972-3740-52A6-F20DF8E0E4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6785" y="5118580"/>
            <a:ext cx="2246575" cy="1141117"/>
          </a:xfrm>
          <a:prstGeom prst="rect">
            <a:avLst/>
          </a:prstGeom>
        </p:spPr>
      </p:pic>
      <p:pic>
        <p:nvPicPr>
          <p:cNvPr id="4" name="Picture 2">
            <a:extLst>
              <a:ext uri="{FF2B5EF4-FFF2-40B4-BE49-F238E27FC236}">
                <a16:creationId xmlns:a16="http://schemas.microsoft.com/office/drawing/2014/main" id="{F98F5F34-592F-96D4-2D51-CC7C0D4158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140" y="4706321"/>
            <a:ext cx="1963758" cy="90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589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618CCC-1F87-558A-5475-59C5ED5B51E7}"/>
              </a:ext>
            </a:extLst>
          </p:cNvPr>
          <p:cNvSpPr txBox="1"/>
          <p:nvPr/>
        </p:nvSpPr>
        <p:spPr>
          <a:xfrm>
            <a:off x="295422" y="168811"/>
            <a:ext cx="11554708" cy="5653086"/>
          </a:xfrm>
          <a:prstGeom prst="rect">
            <a:avLst/>
          </a:prstGeom>
          <a:noFill/>
        </p:spPr>
        <p:txBody>
          <a:bodyPr wrap="square">
            <a:spAutoFit/>
          </a:bodyPr>
          <a:lstStyle/>
          <a:p>
            <a:pPr marL="6350" marR="3175" indent="-6350" algn="just">
              <a:lnSpc>
                <a:spcPct val="107000"/>
              </a:lnSpc>
              <a:spcAft>
                <a:spcPts val="70"/>
              </a:spcAft>
            </a:pPr>
            <a:r>
              <a:rPr lang="en-IN" sz="3800" b="1" u="sng" kern="100">
                <a:solidFill>
                  <a:srgbClr val="000000"/>
                </a:solidFill>
                <a:effectLst/>
                <a:latin typeface="Sitka Display Semibold" pitchFamily="2" charset="0"/>
                <a:ea typeface="Times New Roman" panose="02020603050405020304" pitchFamily="18" charset="0"/>
              </a:rPr>
              <a:t>Technologies Description </a:t>
            </a:r>
            <a:endParaRPr lang="en-IN" sz="3800" kern="100">
              <a:solidFill>
                <a:srgbClr val="000000"/>
              </a:solidFill>
              <a:effectLst/>
              <a:latin typeface="Sitka Display Semibold" pitchFamily="2" charset="0"/>
              <a:ea typeface="Times New Roman" panose="02020603050405020304" pitchFamily="18" charset="0"/>
            </a:endParaRPr>
          </a:p>
          <a:p>
            <a:pPr marL="65405" marR="3175" indent="-6350" algn="just">
              <a:lnSpc>
                <a:spcPct val="107000"/>
              </a:lnSpc>
              <a:spcAft>
                <a:spcPts val="70"/>
              </a:spcAft>
            </a:pPr>
            <a:endParaRPr lang="en-IN" sz="2200" kern="100">
              <a:solidFill>
                <a:srgbClr val="000000"/>
              </a:solidFill>
              <a:effectLst/>
              <a:latin typeface="Sohne"/>
              <a:ea typeface="Times New Roman" panose="02020603050405020304" pitchFamily="18" charset="0"/>
            </a:endParaRPr>
          </a:p>
          <a:p>
            <a:pPr marL="65405" marR="3175" indent="-6350" algn="just">
              <a:lnSpc>
                <a:spcPct val="107000"/>
              </a:lnSpc>
              <a:spcAft>
                <a:spcPts val="70"/>
              </a:spcAft>
            </a:pPr>
            <a:r>
              <a:rPr lang="en-IN" sz="2000" kern="100">
                <a:solidFill>
                  <a:srgbClr val="000000"/>
                </a:solidFill>
                <a:effectLst/>
                <a:latin typeface="Sohne"/>
                <a:ea typeface="Times New Roman" panose="02020603050405020304" pitchFamily="18" charset="0"/>
              </a:rPr>
              <a:t>These technologies, when integrated effectively, enable the development of a secure, dynamic, and user-friendly Home Insurance Web Application. Thyme leaf and CSS handle the presentation layer, MySQL manages data storage, Spring MVC and JPA Repository handle application logic and data access, while Spring Security ensures the security of the application, making it a comprehensive solution.</a:t>
            </a:r>
          </a:p>
          <a:p>
            <a:pPr marL="65405" marR="3175" indent="-6350" algn="just">
              <a:lnSpc>
                <a:spcPct val="107000"/>
              </a:lnSpc>
              <a:spcAft>
                <a:spcPts val="70"/>
              </a:spcAft>
            </a:pPr>
            <a:endParaRPr lang="en-IN" sz="2000" kern="100">
              <a:solidFill>
                <a:srgbClr val="000000"/>
              </a:solidFill>
              <a:effectLst/>
              <a:latin typeface="Sohne"/>
              <a:ea typeface="Times New Roman" panose="02020603050405020304" pitchFamily="18" charset="0"/>
            </a:endParaRPr>
          </a:p>
          <a:p>
            <a:pPr marL="6350" marR="3175" indent="-6350" algn="just">
              <a:lnSpc>
                <a:spcPct val="115000"/>
              </a:lnSpc>
              <a:spcAft>
                <a:spcPts val="70"/>
              </a:spcAft>
            </a:pPr>
            <a:endParaRPr lang="en-IN" sz="2000" b="1" u="sng" kern="100">
              <a:solidFill>
                <a:srgbClr val="000000"/>
              </a:solidFill>
              <a:effectLst/>
              <a:uFill>
                <a:solidFill>
                  <a:srgbClr val="000000"/>
                </a:solidFill>
              </a:uFill>
              <a:latin typeface="Sohne"/>
              <a:ea typeface="Times New Roman" panose="02020603050405020304" pitchFamily="18" charset="0"/>
            </a:endParaRPr>
          </a:p>
          <a:p>
            <a:pPr marL="6350" marR="3175" indent="-6350" algn="just">
              <a:lnSpc>
                <a:spcPct val="115000"/>
              </a:lnSpc>
              <a:spcAft>
                <a:spcPts val="70"/>
              </a:spcAft>
            </a:pPr>
            <a:r>
              <a:rPr lang="en-IN" sz="2000" b="1" u="sng" kern="100">
                <a:solidFill>
                  <a:srgbClr val="000000"/>
                </a:solidFill>
                <a:effectLst/>
                <a:uFill>
                  <a:solidFill>
                    <a:srgbClr val="000000"/>
                  </a:solidFill>
                </a:uFill>
                <a:latin typeface="Sohne"/>
                <a:ea typeface="Times New Roman" panose="02020603050405020304" pitchFamily="18" charset="0"/>
              </a:rPr>
              <a:t>Thyme leaf</a:t>
            </a:r>
            <a:r>
              <a:rPr lang="en-IN" sz="2000" kern="100">
                <a:solidFill>
                  <a:srgbClr val="000000"/>
                </a:solidFill>
                <a:effectLst/>
                <a:latin typeface="Sohne"/>
                <a:ea typeface="Times New Roman" panose="02020603050405020304" pitchFamily="18" charset="0"/>
              </a:rPr>
              <a:t>:  </a:t>
            </a:r>
          </a:p>
          <a:p>
            <a:pPr marL="6350" marR="3175" indent="-6350" algn="just">
              <a:lnSpc>
                <a:spcPct val="115000"/>
              </a:lnSpc>
              <a:spcAft>
                <a:spcPts val="70"/>
              </a:spcAft>
            </a:pPr>
            <a:r>
              <a:rPr lang="en-IN" sz="2000" kern="100">
                <a:solidFill>
                  <a:srgbClr val="000000"/>
                </a:solidFill>
                <a:effectLst/>
                <a:latin typeface="Sohne"/>
                <a:ea typeface="Times New Roman" panose="02020603050405020304" pitchFamily="18" charset="0"/>
              </a:rPr>
              <a:t> Thyme leaf is a server-side Java templating engine used for rendering dynamic HTML pages. It integrates seamlessly with Spring applications, allowing for the creation of dynamic and data-driven web pages.</a:t>
            </a:r>
          </a:p>
          <a:p>
            <a:pPr marL="6350" marR="3175" indent="-6350" algn="just">
              <a:lnSpc>
                <a:spcPct val="115000"/>
              </a:lnSpc>
              <a:spcAft>
                <a:spcPts val="70"/>
              </a:spcAft>
            </a:pPr>
            <a:endParaRPr lang="en-IN" sz="2000" kern="100">
              <a:solidFill>
                <a:srgbClr val="000000"/>
              </a:solidFill>
              <a:effectLst/>
              <a:latin typeface="Sohne"/>
              <a:ea typeface="Times New Roman" panose="02020603050405020304" pitchFamily="18" charset="0"/>
            </a:endParaRPr>
          </a:p>
          <a:p>
            <a:pPr marL="6350" marR="3175" indent="-6350" algn="just">
              <a:lnSpc>
                <a:spcPct val="115000"/>
              </a:lnSpc>
              <a:spcAft>
                <a:spcPts val="70"/>
              </a:spcAft>
            </a:pPr>
            <a:r>
              <a:rPr lang="en-IN" sz="2000" b="1" u="sng" kern="100">
                <a:solidFill>
                  <a:srgbClr val="000000"/>
                </a:solidFill>
                <a:effectLst/>
                <a:uFill>
                  <a:solidFill>
                    <a:srgbClr val="000000"/>
                  </a:solidFill>
                </a:uFill>
                <a:latin typeface="Sohne"/>
                <a:ea typeface="Times New Roman" panose="02020603050405020304" pitchFamily="18" charset="0"/>
              </a:rPr>
              <a:t>CSS (Cascading Style Sheets):</a:t>
            </a:r>
            <a:r>
              <a:rPr lang="en-IN" sz="2000" b="1" kern="100">
                <a:solidFill>
                  <a:srgbClr val="000000"/>
                </a:solidFill>
                <a:effectLst/>
                <a:latin typeface="Sohne"/>
                <a:ea typeface="Times New Roman" panose="02020603050405020304" pitchFamily="18" charset="0"/>
              </a:rPr>
              <a:t>  </a:t>
            </a:r>
            <a:endParaRPr lang="en-IN" sz="2000" kern="100">
              <a:solidFill>
                <a:srgbClr val="000000"/>
              </a:solidFill>
              <a:effectLst/>
              <a:latin typeface="Sohne"/>
              <a:ea typeface="Times New Roman" panose="02020603050405020304" pitchFamily="18" charset="0"/>
            </a:endParaRPr>
          </a:p>
          <a:p>
            <a:pPr marL="6350" marR="3175" indent="-6350" algn="just">
              <a:lnSpc>
                <a:spcPct val="115000"/>
              </a:lnSpc>
              <a:spcAft>
                <a:spcPts val="70"/>
              </a:spcAft>
            </a:pPr>
            <a:r>
              <a:rPr lang="en-IN" sz="2000" kern="100">
                <a:solidFill>
                  <a:srgbClr val="000000"/>
                </a:solidFill>
                <a:effectLst/>
                <a:latin typeface="Sohne"/>
                <a:ea typeface="Times New Roman" panose="02020603050405020304" pitchFamily="18" charset="0"/>
              </a:rPr>
              <a:t>CSS is a stylesheet language used for controlling the presentation and layout of web pages. It defines the visual style of web elements, such as fonts, colours, spacing, and responsiveness. </a:t>
            </a:r>
            <a:endParaRPr lang="en-IN" sz="2000" kern="100" dirty="0">
              <a:solidFill>
                <a:srgbClr val="000000"/>
              </a:solidFill>
              <a:effectLst/>
              <a:latin typeface="Sohne"/>
              <a:ea typeface="Times New Roman" panose="02020603050405020304" pitchFamily="18" charset="0"/>
            </a:endParaRPr>
          </a:p>
        </p:txBody>
      </p:sp>
      <p:pic>
        <p:nvPicPr>
          <p:cNvPr id="9" name="Picture 8" descr="A group of logos with text&#10;&#10;Description automatically generated">
            <a:extLst>
              <a:ext uri="{FF2B5EF4-FFF2-40B4-BE49-F238E27FC236}">
                <a16:creationId xmlns:a16="http://schemas.microsoft.com/office/drawing/2014/main" id="{5B555647-8531-BC33-0012-9C288FE9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94" y="180494"/>
            <a:ext cx="1811424" cy="1063362"/>
          </a:xfrm>
          <a:prstGeom prst="rect">
            <a:avLst/>
          </a:prstGeom>
        </p:spPr>
      </p:pic>
      <p:pic>
        <p:nvPicPr>
          <p:cNvPr id="11" name="Picture 10" descr="A black and white logo&#10;&#10;Description automatically generated">
            <a:extLst>
              <a:ext uri="{FF2B5EF4-FFF2-40B4-BE49-F238E27FC236}">
                <a16:creationId xmlns:a16="http://schemas.microsoft.com/office/drawing/2014/main" id="{C1E1D3B6-8850-37EE-472A-6467627E0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321" y="2570851"/>
            <a:ext cx="2376488" cy="962025"/>
          </a:xfrm>
          <a:prstGeom prst="rect">
            <a:avLst/>
          </a:prstGeom>
        </p:spPr>
      </p:pic>
      <p:pic>
        <p:nvPicPr>
          <p:cNvPr id="15" name="Picture 14" descr="A logo of a coffee cup&#10;&#10;Description automatically generated">
            <a:extLst>
              <a:ext uri="{FF2B5EF4-FFF2-40B4-BE49-F238E27FC236}">
                <a16:creationId xmlns:a16="http://schemas.microsoft.com/office/drawing/2014/main" id="{1208758D-FC3F-746F-62B1-87018341B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1845" y="194392"/>
            <a:ext cx="981139" cy="981139"/>
          </a:xfrm>
          <a:prstGeom prst="rect">
            <a:avLst/>
          </a:prstGeom>
        </p:spPr>
      </p:pic>
    </p:spTree>
    <p:extLst>
      <p:ext uri="{BB962C8B-B14F-4D97-AF65-F5344CB8AC3E}">
        <p14:creationId xmlns:p14="http://schemas.microsoft.com/office/powerpoint/2010/main" val="293418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AD701F-7FC6-578F-A70F-AD1948689242}"/>
              </a:ext>
            </a:extLst>
          </p:cNvPr>
          <p:cNvSpPr txBox="1"/>
          <p:nvPr/>
        </p:nvSpPr>
        <p:spPr>
          <a:xfrm>
            <a:off x="403654" y="210065"/>
            <a:ext cx="11384692" cy="5930598"/>
          </a:xfrm>
          <a:prstGeom prst="rect">
            <a:avLst/>
          </a:prstGeom>
          <a:noFill/>
        </p:spPr>
        <p:txBody>
          <a:bodyPr wrap="square">
            <a:spAutoFit/>
          </a:bodyPr>
          <a:lstStyle/>
          <a:p>
            <a:pPr marL="6350" marR="3175" indent="-6350" algn="just">
              <a:lnSpc>
                <a:spcPct val="115000"/>
              </a:lnSpc>
              <a:spcAft>
                <a:spcPts val="70"/>
              </a:spcAft>
            </a:pPr>
            <a:r>
              <a:rPr lang="en-IN" sz="2000" b="1" u="sng" kern="100" dirty="0">
                <a:solidFill>
                  <a:srgbClr val="000000"/>
                </a:solidFill>
                <a:effectLst/>
                <a:uFill>
                  <a:solidFill>
                    <a:srgbClr val="000000"/>
                  </a:solidFill>
                </a:uFill>
                <a:latin typeface="Sohne"/>
                <a:ea typeface="Times New Roman" panose="02020603050405020304" pitchFamily="18" charset="0"/>
              </a:rPr>
              <a:t>MySQL</a:t>
            </a:r>
            <a:r>
              <a:rPr lang="en-IN" sz="2000" kern="100" dirty="0">
                <a:solidFill>
                  <a:srgbClr val="000000"/>
                </a:solidFill>
                <a:effectLst/>
                <a:latin typeface="Sohne"/>
                <a:ea typeface="Times New Roman" panose="02020603050405020304" pitchFamily="18" charset="0"/>
              </a:rPr>
              <a:t>: </a:t>
            </a:r>
          </a:p>
          <a:p>
            <a:pPr marL="6350" marR="3175" indent="-6350" algn="just">
              <a:lnSpc>
                <a:spcPct val="115000"/>
              </a:lnSpc>
              <a:spcAft>
                <a:spcPts val="70"/>
              </a:spcAft>
            </a:pPr>
            <a:r>
              <a:rPr lang="en-IN" sz="2000" kern="100" dirty="0">
                <a:solidFill>
                  <a:srgbClr val="000000"/>
                </a:solidFill>
                <a:effectLst/>
                <a:latin typeface="Sohne"/>
                <a:ea typeface="Times New Roman" panose="02020603050405020304" pitchFamily="18" charset="0"/>
              </a:rPr>
              <a:t>MySQL is an open-source relational database management system (RDBMS) that is widely used for storing and managing structured data. It provides robust data storage and retrieval capabilities. </a:t>
            </a:r>
          </a:p>
          <a:p>
            <a:pPr marL="447675" marR="3175" indent="-6350" algn="just">
              <a:lnSpc>
                <a:spcPct val="115000"/>
              </a:lnSpc>
              <a:spcAft>
                <a:spcPts val="70"/>
              </a:spcAft>
            </a:pPr>
            <a:endParaRPr lang="en-IN" sz="2000" b="1" u="sng" kern="100" dirty="0">
              <a:solidFill>
                <a:srgbClr val="000000"/>
              </a:solidFill>
              <a:uFill>
                <a:solidFill>
                  <a:srgbClr val="000000"/>
                </a:solidFill>
              </a:uFill>
              <a:latin typeface="Sohne"/>
              <a:ea typeface="Times New Roman" panose="02020603050405020304" pitchFamily="18" charset="0"/>
            </a:endParaRPr>
          </a:p>
          <a:p>
            <a:pPr marL="6350" marR="3175" indent="-6350" algn="l">
              <a:lnSpc>
                <a:spcPct val="115000"/>
              </a:lnSpc>
              <a:spcAft>
                <a:spcPts val="70"/>
              </a:spcAft>
            </a:pPr>
            <a:r>
              <a:rPr lang="en-IN" sz="2000" b="1" u="sng" kern="100" dirty="0">
                <a:solidFill>
                  <a:srgbClr val="000000"/>
                </a:solidFill>
                <a:effectLst/>
                <a:uFill>
                  <a:solidFill>
                    <a:srgbClr val="000000"/>
                  </a:solidFill>
                </a:uFill>
                <a:latin typeface="Sohne"/>
                <a:ea typeface="Times New Roman" panose="02020603050405020304" pitchFamily="18" charset="0"/>
              </a:rPr>
              <a:t>Spring Boot :</a:t>
            </a:r>
            <a:r>
              <a:rPr lang="en-IN" sz="2000" b="1" kern="100" dirty="0">
                <a:solidFill>
                  <a:srgbClr val="000000"/>
                </a:solidFill>
                <a:effectLst/>
                <a:latin typeface="Sohne"/>
                <a:ea typeface="Times New Roman" panose="02020603050405020304" pitchFamily="18" charset="0"/>
              </a:rPr>
              <a:t>  </a:t>
            </a:r>
            <a:endParaRPr lang="en-IN" sz="2000" kern="100" dirty="0">
              <a:solidFill>
                <a:srgbClr val="000000"/>
              </a:solidFill>
              <a:effectLst/>
              <a:latin typeface="Sohne"/>
              <a:ea typeface="Times New Roman" panose="02020603050405020304" pitchFamily="18" charset="0"/>
            </a:endParaRPr>
          </a:p>
          <a:p>
            <a:pPr marL="6350" marR="3175" indent="-6350" algn="just">
              <a:lnSpc>
                <a:spcPct val="115000"/>
              </a:lnSpc>
              <a:spcAft>
                <a:spcPts val="70"/>
              </a:spcAft>
            </a:pPr>
            <a:r>
              <a:rPr lang="en-IN" sz="2000" kern="100" dirty="0">
                <a:solidFill>
                  <a:srgbClr val="000000"/>
                </a:solidFill>
                <a:effectLst/>
                <a:latin typeface="Sohne"/>
                <a:ea typeface="Times New Roman" panose="02020603050405020304" pitchFamily="18" charset="0"/>
              </a:rPr>
              <a:t> </a:t>
            </a:r>
            <a:r>
              <a:rPr lang="en-IN" sz="2000" kern="100" dirty="0">
                <a:solidFill>
                  <a:srgbClr val="000000"/>
                </a:solidFill>
                <a:effectLst/>
                <a:latin typeface="Sohne"/>
                <a:ea typeface="Times New Roman" panose="02020603050405020304" pitchFamily="18" charset="0"/>
                <a:cs typeface="Times New Roman" panose="02020603050405020304" pitchFamily="18" charset="0"/>
              </a:rPr>
              <a:t>Spring Boot</a:t>
            </a:r>
            <a:r>
              <a:rPr lang="en-US" sz="2000" b="0" i="0" dirty="0">
                <a:solidFill>
                  <a:srgbClr val="4D5156"/>
                </a:solidFill>
                <a:effectLst/>
                <a:latin typeface="Sohne"/>
                <a:cs typeface="Times New Roman" panose="02020603050405020304" pitchFamily="18" charset="0"/>
              </a:rPr>
              <a:t> is designed for beginners as well as professionals. Spring Boot, a module of the Spring framework, facilitates Rapid Application Development (RAD) capabilities.</a:t>
            </a:r>
          </a:p>
          <a:p>
            <a:pPr marL="6350" marR="3175" indent="-6350" algn="just">
              <a:lnSpc>
                <a:spcPct val="115000"/>
              </a:lnSpc>
              <a:spcAft>
                <a:spcPts val="70"/>
              </a:spcAft>
            </a:pPr>
            <a:endParaRPr lang="en-IN" sz="2000" b="1" u="sng" kern="100" dirty="0">
              <a:solidFill>
                <a:srgbClr val="000000"/>
              </a:solidFill>
              <a:effectLst/>
              <a:uFill>
                <a:solidFill>
                  <a:srgbClr val="000000"/>
                </a:solidFill>
              </a:uFill>
              <a:latin typeface="Sohne"/>
              <a:ea typeface="Times New Roman" panose="02020603050405020304" pitchFamily="18" charset="0"/>
            </a:endParaRPr>
          </a:p>
          <a:p>
            <a:pPr marL="6350" marR="3175" indent="-6350" algn="just">
              <a:lnSpc>
                <a:spcPct val="115000"/>
              </a:lnSpc>
              <a:spcAft>
                <a:spcPts val="70"/>
              </a:spcAft>
            </a:pPr>
            <a:r>
              <a:rPr lang="en-IN" sz="2000" b="1" u="sng" kern="100" dirty="0">
                <a:solidFill>
                  <a:srgbClr val="000000"/>
                </a:solidFill>
                <a:effectLst/>
                <a:uFill>
                  <a:solidFill>
                    <a:srgbClr val="000000"/>
                  </a:solidFill>
                </a:uFill>
                <a:latin typeface="Sohne"/>
                <a:ea typeface="Times New Roman" panose="02020603050405020304" pitchFamily="18" charset="0"/>
              </a:rPr>
              <a:t>JPA Repository (Java Persistence API Repository):</a:t>
            </a:r>
            <a:r>
              <a:rPr lang="en-IN" sz="2000" b="1" kern="100" dirty="0">
                <a:solidFill>
                  <a:srgbClr val="000000"/>
                </a:solidFill>
                <a:effectLst/>
                <a:latin typeface="Sohne"/>
                <a:ea typeface="Times New Roman" panose="02020603050405020304" pitchFamily="18" charset="0"/>
              </a:rPr>
              <a:t>  </a:t>
            </a:r>
            <a:endParaRPr lang="en-IN" sz="2000" kern="100" dirty="0">
              <a:solidFill>
                <a:srgbClr val="000000"/>
              </a:solidFill>
              <a:effectLst/>
              <a:latin typeface="Sohne"/>
              <a:ea typeface="Times New Roman" panose="02020603050405020304" pitchFamily="18" charset="0"/>
            </a:endParaRPr>
          </a:p>
          <a:p>
            <a:pPr marL="6350" marR="3175" indent="-6350" algn="just">
              <a:lnSpc>
                <a:spcPct val="103000"/>
              </a:lnSpc>
              <a:spcAft>
                <a:spcPts val="70"/>
              </a:spcAft>
            </a:pPr>
            <a:r>
              <a:rPr lang="en-IN" sz="2000" kern="100" dirty="0">
                <a:solidFill>
                  <a:srgbClr val="000000"/>
                </a:solidFill>
                <a:effectLst/>
                <a:latin typeface="Sohne"/>
                <a:ea typeface="Times New Roman" panose="02020603050405020304" pitchFamily="18" charset="0"/>
              </a:rPr>
              <a:t> JPA is a Java specification for managing relational data in Java applications. A JPA repository, often used with Spring Data JPA, simplifies database operations by providing a high-level, object-oriented interface for data access. </a:t>
            </a:r>
          </a:p>
          <a:p>
            <a:pPr marL="6350" marR="3175" indent="-6350" algn="just">
              <a:lnSpc>
                <a:spcPct val="103000"/>
              </a:lnSpc>
              <a:spcAft>
                <a:spcPts val="70"/>
              </a:spcAft>
            </a:pPr>
            <a:endParaRPr lang="en-IN" sz="2000" b="1" u="sng" kern="100" dirty="0">
              <a:solidFill>
                <a:srgbClr val="000000"/>
              </a:solidFill>
              <a:effectLst/>
              <a:uFill>
                <a:solidFill>
                  <a:srgbClr val="000000"/>
                </a:solidFill>
              </a:uFill>
              <a:latin typeface="Sohne"/>
              <a:ea typeface="Times New Roman" panose="02020603050405020304" pitchFamily="18" charset="0"/>
            </a:endParaRPr>
          </a:p>
          <a:p>
            <a:pPr marL="6350" marR="3175" indent="-6350" algn="just">
              <a:lnSpc>
                <a:spcPct val="103000"/>
              </a:lnSpc>
              <a:spcAft>
                <a:spcPts val="70"/>
              </a:spcAft>
            </a:pPr>
            <a:r>
              <a:rPr lang="en-IN" sz="2000" b="1" u="sng" kern="100" dirty="0">
                <a:solidFill>
                  <a:srgbClr val="000000"/>
                </a:solidFill>
                <a:effectLst/>
                <a:uFill>
                  <a:solidFill>
                    <a:srgbClr val="000000"/>
                  </a:solidFill>
                </a:uFill>
                <a:latin typeface="Sohne"/>
                <a:ea typeface="Times New Roman" panose="02020603050405020304" pitchFamily="18" charset="0"/>
              </a:rPr>
              <a:t>Spring Security:</a:t>
            </a:r>
            <a:r>
              <a:rPr lang="en-IN" sz="2000" b="1" kern="100" dirty="0">
                <a:solidFill>
                  <a:srgbClr val="000000"/>
                </a:solidFill>
                <a:effectLst/>
                <a:latin typeface="Sohne"/>
                <a:ea typeface="Times New Roman" panose="02020603050405020304" pitchFamily="18" charset="0"/>
              </a:rPr>
              <a:t>  </a:t>
            </a:r>
            <a:endParaRPr lang="en-IN" sz="2000" kern="100" dirty="0">
              <a:solidFill>
                <a:srgbClr val="000000"/>
              </a:solidFill>
              <a:effectLst/>
              <a:latin typeface="Sohne"/>
              <a:ea typeface="Times New Roman" panose="02020603050405020304" pitchFamily="18" charset="0"/>
            </a:endParaRPr>
          </a:p>
          <a:p>
            <a:pPr marL="6350" marR="3175" indent="-6350" algn="just">
              <a:lnSpc>
                <a:spcPct val="103000"/>
              </a:lnSpc>
              <a:spcAft>
                <a:spcPts val="70"/>
              </a:spcAft>
            </a:pPr>
            <a:r>
              <a:rPr lang="en-IN" sz="2000" kern="100" dirty="0">
                <a:solidFill>
                  <a:srgbClr val="000000"/>
                </a:solidFill>
                <a:effectLst/>
                <a:latin typeface="Sohne"/>
                <a:ea typeface="Times New Roman" panose="02020603050405020304" pitchFamily="18" charset="0"/>
              </a:rPr>
              <a:t> Spring Security is a robust framework for handling authentication and authorization in Java applications. It offers a wide range of features to secure web applications, including user authentication, role-based access control, and protection against common security threats. </a:t>
            </a:r>
          </a:p>
        </p:txBody>
      </p:sp>
      <p:pic>
        <p:nvPicPr>
          <p:cNvPr id="9" name="Picture 8" descr="A logo of a company&#10;&#10;Description automatically generated">
            <a:extLst>
              <a:ext uri="{FF2B5EF4-FFF2-40B4-BE49-F238E27FC236}">
                <a16:creationId xmlns:a16="http://schemas.microsoft.com/office/drawing/2014/main" id="{CAB24F21-6042-CBEB-83E9-0467CFBBD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872" y="2912755"/>
            <a:ext cx="1730847" cy="879160"/>
          </a:xfrm>
          <a:prstGeom prst="rect">
            <a:avLst/>
          </a:prstGeom>
        </p:spPr>
      </p:pic>
      <p:pic>
        <p:nvPicPr>
          <p:cNvPr id="11" name="Picture 10" descr="A logo for a software company&#10;&#10;Description automatically generated">
            <a:extLst>
              <a:ext uri="{FF2B5EF4-FFF2-40B4-BE49-F238E27FC236}">
                <a16:creationId xmlns:a16="http://schemas.microsoft.com/office/drawing/2014/main" id="{1B43A3EB-14FF-C152-1B57-1E16AF398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3760" y="1104515"/>
            <a:ext cx="894449" cy="894449"/>
          </a:xfrm>
          <a:prstGeom prst="rect">
            <a:avLst/>
          </a:prstGeom>
        </p:spPr>
      </p:pic>
      <p:pic>
        <p:nvPicPr>
          <p:cNvPr id="13" name="Picture 12" descr="A green text on a white background&#10;&#10;Description automatically generated">
            <a:extLst>
              <a:ext uri="{FF2B5EF4-FFF2-40B4-BE49-F238E27FC236}">
                <a16:creationId xmlns:a16="http://schemas.microsoft.com/office/drawing/2014/main" id="{6C21AA8B-E478-12BA-E559-774F23344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3354" y="2893414"/>
            <a:ext cx="1934992" cy="873641"/>
          </a:xfrm>
          <a:prstGeom prst="rect">
            <a:avLst/>
          </a:prstGeom>
        </p:spPr>
      </p:pic>
      <p:pic>
        <p:nvPicPr>
          <p:cNvPr id="2" name="Picture 2">
            <a:extLst>
              <a:ext uri="{FF2B5EF4-FFF2-40B4-BE49-F238E27FC236}">
                <a16:creationId xmlns:a16="http://schemas.microsoft.com/office/drawing/2014/main" id="{D6412A8C-EF64-D84E-915B-9F086062F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573" y="1281370"/>
            <a:ext cx="1490652" cy="71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12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DD3-441A-AE12-FC58-37D527234338}"/>
              </a:ext>
            </a:extLst>
          </p:cNvPr>
          <p:cNvSpPr>
            <a:spLocks noGrp="1"/>
          </p:cNvSpPr>
          <p:nvPr>
            <p:ph type="title"/>
          </p:nvPr>
        </p:nvSpPr>
        <p:spPr/>
        <p:txBody>
          <a:bodyPr/>
          <a:lstStyle/>
          <a:p>
            <a:r>
              <a:rPr lang="en-US" b="1" u="sng" dirty="0">
                <a:cs typeface="Calibri Light"/>
              </a:rPr>
              <a:t>Database Description</a:t>
            </a:r>
            <a:endParaRPr lang="en-US" b="1" u="sng" dirty="0"/>
          </a:p>
        </p:txBody>
      </p:sp>
      <p:sp>
        <p:nvSpPr>
          <p:cNvPr id="3" name="Content Placeholder 2">
            <a:extLst>
              <a:ext uri="{FF2B5EF4-FFF2-40B4-BE49-F238E27FC236}">
                <a16:creationId xmlns:a16="http://schemas.microsoft.com/office/drawing/2014/main" id="{FAA2DC01-1EC5-AED0-54A3-AB620C255DE7}"/>
              </a:ext>
            </a:extLst>
          </p:cNvPr>
          <p:cNvSpPr>
            <a:spLocks noGrp="1"/>
          </p:cNvSpPr>
          <p:nvPr>
            <p:ph idx="1"/>
          </p:nvPr>
        </p:nvSpPr>
        <p:spPr/>
        <p:txBody>
          <a:bodyPr/>
          <a:lstStyle/>
          <a:p>
            <a:pPr marL="0" indent="0">
              <a:buNone/>
            </a:pPr>
            <a:r>
              <a:rPr lang="en-US" dirty="0"/>
              <a:t>• A crucial component of any Home Insurance Web Application as it plays a pivotal role in storing, managing and retrieving the Data of the User. This section of the project report provides an overview of the database structure and its key elements.</a:t>
            </a:r>
          </a:p>
          <a:p>
            <a:pPr marL="0" indent="0">
              <a:buNone/>
            </a:pPr>
            <a:r>
              <a:rPr lang="en-US" dirty="0"/>
              <a:t> • These database tables are created with the help of the JPA Repository interface. </a:t>
            </a:r>
          </a:p>
          <a:p>
            <a:pPr marL="0" indent="0">
              <a:buNone/>
            </a:pPr>
            <a:r>
              <a:rPr lang="en-US" dirty="0"/>
              <a:t>•Sample JPA Repositories are @Table, @Id, @GenerateValue, @UniqueConstarint, etc.</a:t>
            </a:r>
          </a:p>
          <a:p>
            <a:pPr marL="0" indent="0">
              <a:buNone/>
            </a:pPr>
            <a:endParaRPr lang="en-US" dirty="0"/>
          </a:p>
        </p:txBody>
      </p:sp>
    </p:spTree>
    <p:extLst>
      <p:ext uri="{BB962C8B-B14F-4D97-AF65-F5344CB8AC3E}">
        <p14:creationId xmlns:p14="http://schemas.microsoft.com/office/powerpoint/2010/main" val="183533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1D2B-8A16-6CC5-8F59-EDEDA7C45838}"/>
              </a:ext>
            </a:extLst>
          </p:cNvPr>
          <p:cNvSpPr>
            <a:spLocks noGrp="1"/>
          </p:cNvSpPr>
          <p:nvPr>
            <p:ph type="title"/>
          </p:nvPr>
        </p:nvSpPr>
        <p:spPr>
          <a:xfrm>
            <a:off x="92766" y="1"/>
            <a:ext cx="8858250" cy="647700"/>
          </a:xfrm>
        </p:spPr>
        <p:txBody>
          <a:bodyPr>
            <a:normAutofit fontScale="90000"/>
          </a:bodyPr>
          <a:lstStyle/>
          <a:p>
            <a:r>
              <a:rPr lang="en-US" b="1" u="sng"/>
              <a:t>Database Schema</a:t>
            </a:r>
            <a:endParaRPr lang="en-IN" b="1" u="sng" dirty="0"/>
          </a:p>
        </p:txBody>
      </p:sp>
      <p:graphicFrame>
        <p:nvGraphicFramePr>
          <p:cNvPr id="3" name="Table 3">
            <a:extLst>
              <a:ext uri="{FF2B5EF4-FFF2-40B4-BE49-F238E27FC236}">
                <a16:creationId xmlns:a16="http://schemas.microsoft.com/office/drawing/2014/main" id="{4EA71F4F-E2A0-EAD1-8926-CDCA9E51DF14}"/>
              </a:ext>
            </a:extLst>
          </p:cNvPr>
          <p:cNvGraphicFramePr>
            <a:graphicFrameLocks noGrp="1"/>
          </p:cNvGraphicFramePr>
          <p:nvPr>
            <p:extLst>
              <p:ext uri="{D42A27DB-BD31-4B8C-83A1-F6EECF244321}">
                <p14:modId xmlns:p14="http://schemas.microsoft.com/office/powerpoint/2010/main" val="609011738"/>
              </p:ext>
            </p:extLst>
          </p:nvPr>
        </p:nvGraphicFramePr>
        <p:xfrm>
          <a:off x="92766" y="647701"/>
          <a:ext cx="11991005" cy="6386027"/>
        </p:xfrm>
        <a:graphic>
          <a:graphicData uri="http://schemas.openxmlformats.org/drawingml/2006/table">
            <a:tbl>
              <a:tblPr firstRow="1" bandRow="1">
                <a:tableStyleId>{D7AC3CCA-C797-4891-BE02-D94E43425B78}</a:tableStyleId>
              </a:tblPr>
              <a:tblGrid>
                <a:gridCol w="2180534">
                  <a:extLst>
                    <a:ext uri="{9D8B030D-6E8A-4147-A177-3AD203B41FA5}">
                      <a16:colId xmlns:a16="http://schemas.microsoft.com/office/drawing/2014/main" val="3767197777"/>
                    </a:ext>
                  </a:extLst>
                </a:gridCol>
                <a:gridCol w="2476500">
                  <a:extLst>
                    <a:ext uri="{9D8B030D-6E8A-4147-A177-3AD203B41FA5}">
                      <a16:colId xmlns:a16="http://schemas.microsoft.com/office/drawing/2014/main" val="3965302484"/>
                    </a:ext>
                  </a:extLst>
                </a:gridCol>
                <a:gridCol w="2286000">
                  <a:extLst>
                    <a:ext uri="{9D8B030D-6E8A-4147-A177-3AD203B41FA5}">
                      <a16:colId xmlns:a16="http://schemas.microsoft.com/office/drawing/2014/main" val="3086393596"/>
                    </a:ext>
                  </a:extLst>
                </a:gridCol>
                <a:gridCol w="2514600">
                  <a:extLst>
                    <a:ext uri="{9D8B030D-6E8A-4147-A177-3AD203B41FA5}">
                      <a16:colId xmlns:a16="http://schemas.microsoft.com/office/drawing/2014/main" val="1691658936"/>
                    </a:ext>
                  </a:extLst>
                </a:gridCol>
                <a:gridCol w="2533371">
                  <a:extLst>
                    <a:ext uri="{9D8B030D-6E8A-4147-A177-3AD203B41FA5}">
                      <a16:colId xmlns:a16="http://schemas.microsoft.com/office/drawing/2014/main" val="3441679509"/>
                    </a:ext>
                  </a:extLst>
                </a:gridCol>
              </a:tblGrid>
              <a:tr h="594827">
                <a:tc>
                  <a:txBody>
                    <a:bodyPr/>
                    <a:lstStyle/>
                    <a:p>
                      <a:r>
                        <a:rPr lang="en-IN" u="sng"/>
                        <a:t>Admin</a:t>
                      </a:r>
                      <a:r>
                        <a:rPr lang="en-IN"/>
                        <a:t> </a:t>
                      </a:r>
                      <a:endParaRPr lang="en-IN" dirty="0"/>
                    </a:p>
                  </a:txBody>
                  <a:tcPr/>
                </a:tc>
                <a:tc>
                  <a:txBody>
                    <a:bodyPr/>
                    <a:lstStyle/>
                    <a:p>
                      <a:r>
                        <a:rPr lang="en-IN" u="sng"/>
                        <a:t>User</a:t>
                      </a:r>
                      <a:endParaRPr lang="en-IN" u="sng" dirty="0"/>
                    </a:p>
                  </a:txBody>
                  <a:tcPr/>
                </a:tc>
                <a:tc>
                  <a:txBody>
                    <a:bodyPr/>
                    <a:lstStyle/>
                    <a:p>
                      <a:r>
                        <a:rPr lang="en-IN" u="sng"/>
                        <a:t>Location Data</a:t>
                      </a:r>
                      <a:endParaRPr lang="en-IN" u="sng" dirty="0"/>
                    </a:p>
                  </a:txBody>
                  <a:tcPr/>
                </a:tc>
                <a:tc>
                  <a:txBody>
                    <a:bodyPr/>
                    <a:lstStyle/>
                    <a:p>
                      <a:r>
                        <a:rPr lang="en-IN" u="sng"/>
                        <a:t>House Owner Data</a:t>
                      </a:r>
                      <a:endParaRPr lang="en-IN" u="sng" dirty="0"/>
                    </a:p>
                  </a:txBody>
                  <a:tcPr/>
                </a:tc>
                <a:tc>
                  <a:txBody>
                    <a:bodyPr/>
                    <a:lstStyle/>
                    <a:p>
                      <a:r>
                        <a:rPr lang="en-IN" u="sng"/>
                        <a:t>Property Data</a:t>
                      </a:r>
                      <a:endParaRPr lang="en-IN" u="sng" dirty="0"/>
                    </a:p>
                  </a:txBody>
                  <a:tcPr/>
                </a:tc>
                <a:extLst>
                  <a:ext uri="{0D108BD9-81ED-4DB2-BD59-A6C34878D82A}">
                    <a16:rowId xmlns:a16="http://schemas.microsoft.com/office/drawing/2014/main" val="1815455528"/>
                  </a:ext>
                </a:extLst>
              </a:tr>
              <a:tr h="5024922">
                <a:tc>
                  <a:txBody>
                    <a:bodyPr/>
                    <a:lstStyle/>
                    <a:p>
                      <a:r>
                        <a:rPr lang="en-IN" sz="1700"/>
                        <a:t>▪ Description: Stores information about admin details.</a:t>
                      </a:r>
                    </a:p>
                    <a:p>
                      <a:r>
                        <a:rPr lang="en-IN" sz="1700"/>
                        <a:t> ▪ Fields:</a:t>
                      </a:r>
                    </a:p>
                    <a:p>
                      <a:r>
                        <a:rPr lang="en-IN" sz="1700"/>
                        <a:t> ➢ Username - Admin Name </a:t>
                      </a:r>
                    </a:p>
                    <a:p>
                      <a:r>
                        <a:rPr lang="en-IN" sz="1700"/>
                        <a:t>➢ password - Admin Password</a:t>
                      </a:r>
                      <a:endParaRPr lang="en-IN" sz="1700" b="1" u="sng" dirty="0"/>
                    </a:p>
                  </a:txBody>
                  <a:tcPr/>
                </a:tc>
                <a:tc>
                  <a:txBody>
                    <a:bodyPr/>
                    <a:lstStyle/>
                    <a:p>
                      <a:r>
                        <a:rPr lang="en-IN" sz="1700"/>
                        <a:t>▪ Description: Stores information about User’s details. ▪ Fields: </a:t>
                      </a:r>
                    </a:p>
                    <a:p>
                      <a:r>
                        <a:rPr lang="en-IN" sz="1700"/>
                        <a:t>➢ Id - User Id</a:t>
                      </a:r>
                    </a:p>
                    <a:p>
                      <a:r>
                        <a:rPr lang="en-IN" sz="1700"/>
                        <a:t> ➢ Username - User Name</a:t>
                      </a:r>
                    </a:p>
                    <a:p>
                      <a:r>
                        <a:rPr lang="en-IN" sz="1700"/>
                        <a:t> ➢ first name - User First Name</a:t>
                      </a:r>
                    </a:p>
                    <a:p>
                      <a:r>
                        <a:rPr lang="en-IN" sz="1700"/>
                        <a:t> ➢ Last name - User Last Name </a:t>
                      </a:r>
                    </a:p>
                    <a:p>
                      <a:r>
                        <a:rPr lang="en-IN" sz="1700"/>
                        <a:t>➢ password - User Password </a:t>
                      </a:r>
                      <a:endParaRPr lang="en-IN" sz="1700" dirty="0"/>
                    </a:p>
                  </a:txBody>
                  <a:tcPr/>
                </a:tc>
                <a:tc>
                  <a:txBody>
                    <a:bodyPr/>
                    <a:lstStyle/>
                    <a:p>
                      <a:r>
                        <a:rPr lang="en-US" sz="1700"/>
                        <a:t>▪ Description: Stores information about Location details.</a:t>
                      </a:r>
                    </a:p>
                    <a:p>
                      <a:r>
                        <a:rPr lang="en-US" sz="1700"/>
                        <a:t> ▪ Fields:</a:t>
                      </a:r>
                    </a:p>
                    <a:p>
                      <a:r>
                        <a:rPr lang="en-US" sz="1700"/>
                        <a:t> ➢ Residence Type - Location Residence Type </a:t>
                      </a:r>
                    </a:p>
                    <a:p>
                      <a:r>
                        <a:rPr lang="en-US" sz="1700"/>
                        <a:t>➢ Address 1 – Location Address line one</a:t>
                      </a:r>
                    </a:p>
                    <a:p>
                      <a:r>
                        <a:rPr lang="en-US" sz="1700"/>
                        <a:t> ➢ Address 2 - Location Address line Two</a:t>
                      </a:r>
                    </a:p>
                    <a:p>
                      <a:r>
                        <a:rPr lang="en-US" sz="1700"/>
                        <a:t> ➢ City – Location of the City </a:t>
                      </a:r>
                    </a:p>
                    <a:p>
                      <a:r>
                        <a:rPr lang="en-US" sz="1700"/>
                        <a:t>➢ Zip Code – City Zip Code </a:t>
                      </a:r>
                    </a:p>
                    <a:p>
                      <a:r>
                        <a:rPr lang="en-US" sz="1700"/>
                        <a:t>➢ Residence Use – Location Residence Use</a:t>
                      </a:r>
                      <a:endParaRPr lang="en-IN" sz="1700" dirty="0"/>
                    </a:p>
                  </a:txBody>
                  <a:tcPr/>
                </a:tc>
                <a:tc>
                  <a:txBody>
                    <a:bodyPr/>
                    <a:lstStyle/>
                    <a:p>
                      <a:r>
                        <a:rPr lang="en-US" sz="1700"/>
                        <a:t>▪ Description: Stores information about House Owner’s details. ▪ Fields:</a:t>
                      </a:r>
                    </a:p>
                    <a:p>
                      <a:r>
                        <a:rPr lang="en-US" sz="1700"/>
                        <a:t> ➢ first name - User First Name</a:t>
                      </a:r>
                    </a:p>
                    <a:p>
                      <a:r>
                        <a:rPr lang="en-US" sz="1700"/>
                        <a:t> ➢ Last name - User Last Name</a:t>
                      </a:r>
                    </a:p>
                    <a:p>
                      <a:r>
                        <a:rPr lang="en-US" sz="1700"/>
                        <a:t> ➢ Date of Birth - House Owner’s Date of Birth </a:t>
                      </a:r>
                    </a:p>
                    <a:p>
                      <a:r>
                        <a:rPr lang="en-US" sz="1700"/>
                        <a:t>➢ Retired- House Owner (Retired or Not) </a:t>
                      </a:r>
                    </a:p>
                    <a:p>
                      <a:r>
                        <a:rPr lang="en-US" sz="1700"/>
                        <a:t>➢ Security number – Security number of House Owner</a:t>
                      </a:r>
                      <a:endParaRPr lang="en-IN" sz="1700" dirty="0"/>
                    </a:p>
                  </a:txBody>
                  <a:tcPr/>
                </a:tc>
                <a:tc>
                  <a:txBody>
                    <a:bodyPr/>
                    <a:lstStyle/>
                    <a:p>
                      <a:r>
                        <a:rPr lang="en-US" sz="1700"/>
                        <a:t>▪ Description: Stores information about Property details.</a:t>
                      </a:r>
                    </a:p>
                    <a:p>
                      <a:r>
                        <a:rPr lang="en-US" sz="1700"/>
                        <a:t> ▪ Fields: </a:t>
                      </a:r>
                    </a:p>
                    <a:p>
                      <a:r>
                        <a:rPr lang="en-US" sz="1700"/>
                        <a:t>➢ Id - Property Id ➢ Market Value - Market value of the House</a:t>
                      </a:r>
                    </a:p>
                    <a:p>
                      <a:r>
                        <a:rPr lang="en-US" sz="1700"/>
                        <a:t> ➢ Year – Year the House is built </a:t>
                      </a:r>
                    </a:p>
                    <a:p>
                      <a:r>
                        <a:rPr lang="en-US" sz="1700"/>
                        <a:t>➢ Square Footage – Square Feet of the House ➢ Dwelling Style– Type of Dwelling Style of the House</a:t>
                      </a:r>
                    </a:p>
                    <a:p>
                      <a:r>
                        <a:rPr lang="en-US" sz="1700"/>
                        <a:t> ➢ Roof Material – Type of Roof Material</a:t>
                      </a:r>
                    </a:p>
                    <a:p>
                      <a:r>
                        <a:rPr lang="en-US" sz="1700"/>
                        <a:t> ➢ Garage – Type of Garage</a:t>
                      </a:r>
                    </a:p>
                    <a:p>
                      <a:r>
                        <a:rPr lang="en-US" sz="1700"/>
                        <a:t> ➢ Full Baths – Number of Full Baths</a:t>
                      </a:r>
                    </a:p>
                    <a:p>
                      <a:r>
                        <a:rPr lang="en-US" sz="1700"/>
                        <a:t> ➢ Half Baths – Number of Half Baths</a:t>
                      </a:r>
                      <a:endParaRPr lang="en-IN" sz="1700" dirty="0"/>
                    </a:p>
                  </a:txBody>
                  <a:tcPr/>
                </a:tc>
                <a:extLst>
                  <a:ext uri="{0D108BD9-81ED-4DB2-BD59-A6C34878D82A}">
                    <a16:rowId xmlns:a16="http://schemas.microsoft.com/office/drawing/2014/main" val="2151683620"/>
                  </a:ext>
                </a:extLst>
              </a:tr>
            </a:tbl>
          </a:graphicData>
        </a:graphic>
      </p:graphicFrame>
    </p:spTree>
    <p:extLst>
      <p:ext uri="{BB962C8B-B14F-4D97-AF65-F5344CB8AC3E}">
        <p14:creationId xmlns:p14="http://schemas.microsoft.com/office/powerpoint/2010/main" val="194120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CF88-EA82-2690-2BEA-50781CD47431}"/>
              </a:ext>
            </a:extLst>
          </p:cNvPr>
          <p:cNvSpPr>
            <a:spLocks noGrp="1"/>
          </p:cNvSpPr>
          <p:nvPr>
            <p:ph type="title"/>
          </p:nvPr>
        </p:nvSpPr>
        <p:spPr>
          <a:xfrm>
            <a:off x="838201" y="365125"/>
            <a:ext cx="5251316" cy="1807305"/>
          </a:xfrm>
        </p:spPr>
        <p:txBody>
          <a:bodyPr>
            <a:normAutofit/>
          </a:bodyPr>
          <a:lstStyle/>
          <a:p>
            <a:r>
              <a:rPr lang="en-IN" b="1" i="0" u="sng">
                <a:effectLst/>
                <a:latin typeface="Sitka Display Semibold" pitchFamily="2" charset="0"/>
              </a:rPr>
              <a:t>Scope of the Project</a:t>
            </a:r>
            <a:endParaRPr lang="en-IN" u="sng">
              <a:latin typeface="Sitka Display Semibold" pitchFamily="2" charset="0"/>
            </a:endParaRPr>
          </a:p>
        </p:txBody>
      </p:sp>
      <p:sp>
        <p:nvSpPr>
          <p:cNvPr id="3" name="Content Placeholder 2">
            <a:extLst>
              <a:ext uri="{FF2B5EF4-FFF2-40B4-BE49-F238E27FC236}">
                <a16:creationId xmlns:a16="http://schemas.microsoft.com/office/drawing/2014/main" id="{4C5A1762-C9AC-D053-2EAA-736C51EA87D2}"/>
              </a:ext>
            </a:extLst>
          </p:cNvPr>
          <p:cNvSpPr>
            <a:spLocks noGrp="1"/>
          </p:cNvSpPr>
          <p:nvPr>
            <p:ph idx="1"/>
          </p:nvPr>
        </p:nvSpPr>
        <p:spPr>
          <a:xfrm>
            <a:off x="838200" y="2333297"/>
            <a:ext cx="4619621" cy="3843666"/>
          </a:xfrm>
        </p:spPr>
        <p:txBody>
          <a:bodyPr>
            <a:normAutofit/>
          </a:bodyPr>
          <a:lstStyle/>
          <a:p>
            <a:pPr marL="0" indent="0">
              <a:buNone/>
            </a:pPr>
            <a:r>
              <a:rPr lang="en-US" sz="2400" b="0" i="0" dirty="0">
                <a:effectLst/>
                <a:latin typeface="Söhne"/>
              </a:rPr>
              <a:t>The scope of the Home Insurance System project encompasses the functional and non-functional requirements that define the boundaries and objectives of the system. It outlines the key components and functionalities that will be included in the project, as well as those that will be excluded .</a:t>
            </a:r>
            <a:endParaRPr lang="en-IN" sz="2400" dirty="0"/>
          </a:p>
        </p:txBody>
      </p:sp>
      <p:pic>
        <p:nvPicPr>
          <p:cNvPr id="5" name="Picture 4" descr="Hands holding a small wooden house with a family icon&#10;&#10;Description automatically generated">
            <a:extLst>
              <a:ext uri="{FF2B5EF4-FFF2-40B4-BE49-F238E27FC236}">
                <a16:creationId xmlns:a16="http://schemas.microsoft.com/office/drawing/2014/main" id="{1956390F-9EC1-E59E-24B3-A0356C633B71}"/>
              </a:ext>
            </a:extLst>
          </p:cNvPr>
          <p:cNvPicPr>
            <a:picLocks noChangeAspect="1"/>
          </p:cNvPicPr>
          <p:nvPr/>
        </p:nvPicPr>
        <p:blipFill rotWithShape="1">
          <a:blip r:embed="rId2">
            <a:extLst>
              <a:ext uri="{28A0092B-C50C-407E-A947-70E740481C1C}">
                <a14:useLocalDpi xmlns:a14="http://schemas.microsoft.com/office/drawing/2010/main" val="0"/>
              </a:ext>
            </a:extLst>
          </a:blip>
          <a:srcRect l="14963" r="2287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7524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TotalTime>
  <Words>1343</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Sitka Display Semibold</vt:lpstr>
      <vt:lpstr>Sohne</vt:lpstr>
      <vt:lpstr>Söhne</vt:lpstr>
      <vt:lpstr>Office Theme</vt:lpstr>
      <vt:lpstr>Home Insurance</vt:lpstr>
      <vt:lpstr>Abstract</vt:lpstr>
      <vt:lpstr>Introduction</vt:lpstr>
      <vt:lpstr>Technologies Used</vt:lpstr>
      <vt:lpstr>PowerPoint Presentation</vt:lpstr>
      <vt:lpstr>PowerPoint Presentation</vt:lpstr>
      <vt:lpstr>Database Description</vt:lpstr>
      <vt:lpstr>Database Schema</vt:lpstr>
      <vt:lpstr>Scope of the Project</vt:lpstr>
      <vt:lpstr>Process Flow Diagram</vt:lpstr>
      <vt:lpstr>Process Flow</vt:lpstr>
      <vt:lpstr>Architecture </vt:lpstr>
      <vt:lpstr>       This is how our Welcome Page of the Home Insurance looks……</vt:lpstr>
      <vt:lpstr>User DashBoard and Admin DashBoard</vt:lpstr>
      <vt:lpstr> Add Policy and View Policies</vt:lpstr>
      <vt:lpstr>PowerPoint Presentation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Insurance</dc:title>
  <dc:creator>Ganesh Bandaru</dc:creator>
  <cp:lastModifiedBy>kethu neelima</cp:lastModifiedBy>
  <cp:revision>42</cp:revision>
  <dcterms:created xsi:type="dcterms:W3CDTF">2023-09-01T09:02:50Z</dcterms:created>
  <dcterms:modified xsi:type="dcterms:W3CDTF">2023-09-05T12:18:48Z</dcterms:modified>
</cp:coreProperties>
</file>