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0" r:id="rId2"/>
    <p:sldId id="258" r:id="rId3"/>
    <p:sldId id="259" r:id="rId4"/>
    <p:sldId id="283" r:id="rId5"/>
    <p:sldId id="260" r:id="rId6"/>
    <p:sldId id="279" r:id="rId7"/>
    <p:sldId id="277" r:id="rId8"/>
    <p:sldId id="269" r:id="rId9"/>
    <p:sldId id="275" r:id="rId10"/>
    <p:sldId id="281" r:id="rId11"/>
    <p:sldId id="282"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5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10EF8-E817-447D-A522-4887CEFDCFB2}" type="datetimeFigureOut">
              <a:rPr lang="en-US" smtClean="0"/>
              <a:pPr/>
              <a:t>5/4/2023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D04E5-56CB-462E-A700-2FFB030B0A3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Frequency Vs Transmission  Loss at various Depths in Shallow Water</a:t>
            </a:r>
          </a:p>
          <a:p>
            <a:pPr marL="228600" indent="-228600">
              <a:buAutoNum type="arabicPeriod"/>
            </a:pPr>
            <a:r>
              <a:rPr lang="en-IN" dirty="0"/>
              <a:t>Frequency Vs Transmission Loss at Various Temperatures in Shallow Water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 Frequency Vs Transmission Loss at Various Salinity in Shallow Water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Absorption Loss </a:t>
            </a:r>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A75D04E5-56CB-462E-A700-2FFB030B0A37}" type="slidenum">
              <a:rPr lang="en-IN" smtClean="0"/>
              <a:pPr/>
              <a:t>9</a:t>
            </a:fld>
            <a:endParaRPr lang="en-IN"/>
          </a:p>
        </p:txBody>
      </p:sp>
    </p:spTree>
    <p:extLst>
      <p:ext uri="{BB962C8B-B14F-4D97-AF65-F5344CB8AC3E}">
        <p14:creationId xmlns:p14="http://schemas.microsoft.com/office/powerpoint/2010/main" val="20533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endParaRPr lang="en-IN" dirty="0"/>
          </a:p>
        </p:txBody>
      </p:sp>
      <p:sp>
        <p:nvSpPr>
          <p:cNvPr id="4" name="Slide Number Placeholder 3"/>
          <p:cNvSpPr>
            <a:spLocks noGrp="1"/>
          </p:cNvSpPr>
          <p:nvPr>
            <p:ph type="sldNum" sz="quarter" idx="10"/>
          </p:nvPr>
        </p:nvSpPr>
        <p:spPr/>
        <p:txBody>
          <a:bodyPr/>
          <a:lstStyle/>
          <a:p>
            <a:fld id="{A75D04E5-56CB-462E-A700-2FFB030B0A37}"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5/4/2023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5/4/2023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5/4/2023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5/4/2023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FD083-B3EF-493E-8FF1-C835B456526B}" type="datetimeFigureOut">
              <a:rPr lang="en-US" smtClean="0"/>
              <a:pPr/>
              <a:t>5/4/2023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6FD083-B3EF-493E-8FF1-C835B456526B}" type="datetimeFigureOut">
              <a:rPr lang="en-US" smtClean="0"/>
              <a:pPr/>
              <a:t>5/4/2023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6FD083-B3EF-493E-8FF1-C835B456526B}" type="datetimeFigureOut">
              <a:rPr lang="en-US" smtClean="0"/>
              <a:pPr/>
              <a:t>5/4/2023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6FD083-B3EF-493E-8FF1-C835B456526B}" type="datetimeFigureOut">
              <a:rPr lang="en-US" smtClean="0"/>
              <a:pPr/>
              <a:t>5/4/2023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FD083-B3EF-493E-8FF1-C835B456526B}" type="datetimeFigureOut">
              <a:rPr lang="en-US" smtClean="0"/>
              <a:pPr/>
              <a:t>5/4/2023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083-B3EF-493E-8FF1-C835B456526B}" type="datetimeFigureOut">
              <a:rPr lang="en-US" smtClean="0"/>
              <a:pPr/>
              <a:t>5/4/2023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083-B3EF-493E-8FF1-C835B456526B}" type="datetimeFigureOut">
              <a:rPr lang="en-US" smtClean="0"/>
              <a:pPr/>
              <a:t>5/4/2023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D083-B3EF-493E-8FF1-C835B456526B}" type="datetimeFigureOut">
              <a:rPr lang="en-US" smtClean="0"/>
              <a:pPr/>
              <a:t>5/4/2023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7BA4B-6E6D-4AD0-9E96-CF2A4C88502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B3B-C3DC-5860-4307-A52F070908D4}"/>
              </a:ext>
            </a:extLst>
          </p:cNvPr>
          <p:cNvSpPr>
            <a:spLocks noGrp="1"/>
          </p:cNvSpPr>
          <p:nvPr>
            <p:ph type="title"/>
          </p:nvPr>
        </p:nvSpPr>
        <p:spPr>
          <a:xfrm>
            <a:off x="457200" y="1133872"/>
            <a:ext cx="8229600" cy="1143000"/>
          </a:xfrm>
        </p:spPr>
        <p:txBody>
          <a:bodyPr>
            <a:normAutofit/>
          </a:bodyPr>
          <a:lstStyle/>
          <a:p>
            <a:r>
              <a:rPr lang="en-US" sz="2000" b="1" dirty="0">
                <a:latin typeface="Cambria" panose="02040503050406030204" pitchFamily="18" charset="0"/>
                <a:ea typeface="Cambria" panose="02040503050406030204" pitchFamily="18" charset="0"/>
              </a:rPr>
              <a:t>Comparison of Transmission Losses of an acoustic channel model for direct and multipath models in Deep water.</a:t>
            </a:r>
            <a:endParaRPr lang="en-IN" sz="2000" dirty="0"/>
          </a:p>
        </p:txBody>
      </p:sp>
      <p:graphicFrame>
        <p:nvGraphicFramePr>
          <p:cNvPr id="4" name="Table 2">
            <a:extLst>
              <a:ext uri="{FF2B5EF4-FFF2-40B4-BE49-F238E27FC236}">
                <a16:creationId xmlns:a16="http://schemas.microsoft.com/office/drawing/2014/main" id="{9E3AA855-1209-C5E4-68FF-B078908B413B}"/>
              </a:ext>
            </a:extLst>
          </p:cNvPr>
          <p:cNvGraphicFramePr>
            <a:graphicFrameLocks noGrp="1"/>
          </p:cNvGraphicFramePr>
          <p:nvPr>
            <p:ph idx="1"/>
            <p:extLst>
              <p:ext uri="{D42A27DB-BD31-4B8C-83A1-F6EECF244321}">
                <p14:modId xmlns:p14="http://schemas.microsoft.com/office/powerpoint/2010/main" val="4151432967"/>
              </p:ext>
            </p:extLst>
          </p:nvPr>
        </p:nvGraphicFramePr>
        <p:xfrm>
          <a:off x="4093095" y="2356088"/>
          <a:ext cx="5050905" cy="2225040"/>
        </p:xfrm>
        <a:graphic>
          <a:graphicData uri="http://schemas.openxmlformats.org/drawingml/2006/table">
            <a:tbl>
              <a:tblPr firstRow="1" bandRow="1">
                <a:tableStyleId>{5940675A-B579-460E-94D1-54222C63F5DA}</a:tableStyleId>
              </a:tblPr>
              <a:tblGrid>
                <a:gridCol w="1591528">
                  <a:extLst>
                    <a:ext uri="{9D8B030D-6E8A-4147-A177-3AD203B41FA5}">
                      <a16:colId xmlns:a16="http://schemas.microsoft.com/office/drawing/2014/main" val="4073570439"/>
                    </a:ext>
                  </a:extLst>
                </a:gridCol>
                <a:gridCol w="939095">
                  <a:extLst>
                    <a:ext uri="{9D8B030D-6E8A-4147-A177-3AD203B41FA5}">
                      <a16:colId xmlns:a16="http://schemas.microsoft.com/office/drawing/2014/main" val="1691972189"/>
                    </a:ext>
                  </a:extLst>
                </a:gridCol>
                <a:gridCol w="2520282">
                  <a:extLst>
                    <a:ext uri="{9D8B030D-6E8A-4147-A177-3AD203B41FA5}">
                      <a16:colId xmlns:a16="http://schemas.microsoft.com/office/drawing/2014/main" val="4275683730"/>
                    </a:ext>
                  </a:extLst>
                </a:gridCol>
              </a:tblGrid>
              <a:tr h="370840">
                <a:tc gridSpan="3">
                  <a:txBody>
                    <a:bodyPr/>
                    <a:lstStyle/>
                    <a:p>
                      <a:pPr algn="l"/>
                      <a:r>
                        <a:rPr lang="en-US" sz="1600" b="1" dirty="0">
                          <a:latin typeface="Cambria" panose="02040503050406030204" pitchFamily="18" charset="0"/>
                          <a:ea typeface="Cambria" panose="02040503050406030204" pitchFamily="18" charset="0"/>
                        </a:rPr>
                        <a:t>                          TEAM MEMBERS</a:t>
                      </a:r>
                      <a:endParaRPr lang="en-IN" sz="1600" b="1"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8326374"/>
                  </a:ext>
                </a:extLst>
              </a:tr>
              <a:tr h="370840">
                <a:tc>
                  <a:txBody>
                    <a:bodyPr/>
                    <a:lstStyle/>
                    <a:p>
                      <a:r>
                        <a:rPr lang="en-US" sz="1600" dirty="0">
                          <a:latin typeface="Cambria" panose="02040503050406030204" pitchFamily="18" charset="0"/>
                          <a:ea typeface="Cambria" panose="02040503050406030204" pitchFamily="18" charset="0"/>
                        </a:rPr>
                        <a:t>19PA1A04E7</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Cambria" panose="02040503050406030204" pitchFamily="18" charset="0"/>
                          <a:ea typeface="Cambria" panose="02040503050406030204" pitchFamily="18" charset="0"/>
                        </a:rPr>
                        <a:t>SK. ABDUL KAREEM</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54490"/>
                  </a:ext>
                </a:extLst>
              </a:tr>
              <a:tr h="370840">
                <a:tc>
                  <a:txBody>
                    <a:bodyPr/>
                    <a:lstStyle/>
                    <a:p>
                      <a:r>
                        <a:rPr lang="en-US" sz="1600" dirty="0">
                          <a:latin typeface="Cambria" panose="02040503050406030204" pitchFamily="18" charset="0"/>
                          <a:ea typeface="Cambria" panose="02040503050406030204" pitchFamily="18" charset="0"/>
                        </a:rPr>
                        <a:t>19PA1A04F4</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Cambria" panose="02040503050406030204" pitchFamily="18" charset="0"/>
                          <a:ea typeface="Cambria" panose="02040503050406030204" pitchFamily="18" charset="0"/>
                        </a:rPr>
                        <a:t>T.G.N. VAMSI KRISHNA</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669304"/>
                  </a:ext>
                </a:extLst>
              </a:tr>
              <a:tr h="370840">
                <a:tc>
                  <a:txBody>
                    <a:bodyPr/>
                    <a:lstStyle/>
                    <a:p>
                      <a:r>
                        <a:rPr lang="en-US" sz="1600" dirty="0">
                          <a:latin typeface="Cambria" panose="02040503050406030204" pitchFamily="18" charset="0"/>
                          <a:ea typeface="Cambria" panose="02040503050406030204" pitchFamily="18" charset="0"/>
                        </a:rPr>
                        <a:t>19PA1A04G4</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Cambria" panose="02040503050406030204" pitchFamily="18" charset="0"/>
                          <a:ea typeface="Cambria" panose="02040503050406030204" pitchFamily="18" charset="0"/>
                        </a:rPr>
                        <a:t>U. HARSHA KUMAR</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765753"/>
                  </a:ext>
                </a:extLst>
              </a:tr>
              <a:tr h="370840">
                <a:tc>
                  <a:txBody>
                    <a:bodyPr/>
                    <a:lstStyle/>
                    <a:p>
                      <a:r>
                        <a:rPr lang="en-US" sz="1600" dirty="0">
                          <a:latin typeface="Cambria" panose="02040503050406030204" pitchFamily="18" charset="0"/>
                          <a:ea typeface="Cambria" panose="02040503050406030204" pitchFamily="18" charset="0"/>
                        </a:rPr>
                        <a:t>19PA1AO4D7</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Cambria" panose="02040503050406030204" pitchFamily="18" charset="0"/>
                          <a:ea typeface="Cambria" panose="02040503050406030204" pitchFamily="18" charset="0"/>
                        </a:rPr>
                        <a:t>T. PRAKASH BABU</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1259835"/>
                  </a:ext>
                </a:extLst>
              </a:tr>
              <a:tr h="370840">
                <a:tc>
                  <a:txBody>
                    <a:bodyPr/>
                    <a:lstStyle/>
                    <a:p>
                      <a:r>
                        <a:rPr lang="en-US" sz="1600" dirty="0">
                          <a:latin typeface="Cambria" panose="02040503050406030204" pitchFamily="18" charset="0"/>
                          <a:ea typeface="Cambria" panose="02040503050406030204" pitchFamily="18" charset="0"/>
                        </a:rPr>
                        <a:t>19PA1A04H9</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Cambria" panose="02040503050406030204" pitchFamily="18" charset="0"/>
                          <a:ea typeface="Cambria" panose="02040503050406030204" pitchFamily="18" charset="0"/>
                        </a:rPr>
                        <a:t>Y.S.V.S.JASWANTH</a:t>
                      </a:r>
                      <a:endParaRPr lang="en-IN" sz="1600"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9760113"/>
                  </a:ext>
                </a:extLst>
              </a:tr>
            </a:tbl>
          </a:graphicData>
        </a:graphic>
      </p:graphicFrame>
      <p:sp>
        <p:nvSpPr>
          <p:cNvPr id="6" name="TextBox 5">
            <a:extLst>
              <a:ext uri="{FF2B5EF4-FFF2-40B4-BE49-F238E27FC236}">
                <a16:creationId xmlns:a16="http://schemas.microsoft.com/office/drawing/2014/main" id="{999825FC-E64C-E6B8-F855-C22018B89651}"/>
              </a:ext>
            </a:extLst>
          </p:cNvPr>
          <p:cNvSpPr txBox="1"/>
          <p:nvPr/>
        </p:nvSpPr>
        <p:spPr>
          <a:xfrm>
            <a:off x="226385" y="2780928"/>
            <a:ext cx="3121479" cy="1554272"/>
          </a:xfrm>
          <a:prstGeom prst="rect">
            <a:avLst/>
          </a:prstGeom>
          <a:noFill/>
        </p:spPr>
        <p:txBody>
          <a:bodyPr wrap="square" rtlCol="0">
            <a:spAutoFit/>
          </a:bodyPr>
          <a:lstStyle/>
          <a:p>
            <a:pPr algn="ctr"/>
            <a:r>
              <a:rPr lang="en-US" b="1" dirty="0">
                <a:latin typeface="Cambria" panose="02040503050406030204" pitchFamily="18" charset="0"/>
                <a:ea typeface="Cambria" panose="02040503050406030204" pitchFamily="18" charset="0"/>
              </a:rPr>
              <a:t>Under the Esteemed Guidance of</a:t>
            </a:r>
          </a:p>
          <a:p>
            <a:pPr algn="ctr"/>
            <a:endParaRPr lang="en-US" sz="1350" dirty="0">
              <a:latin typeface="Cambria" panose="02040503050406030204" pitchFamily="18" charset="0"/>
              <a:ea typeface="Cambria" panose="02040503050406030204" pitchFamily="18" charset="0"/>
            </a:endParaRPr>
          </a:p>
          <a:p>
            <a:pPr algn="ctr"/>
            <a:r>
              <a:rPr lang="en-US" sz="1600" b="1" dirty="0">
                <a:latin typeface="Cambria" panose="02040503050406030204" pitchFamily="18" charset="0"/>
                <a:ea typeface="Cambria" panose="02040503050406030204" pitchFamily="18" charset="0"/>
              </a:rPr>
              <a:t>MS. V. PRAVEENA</a:t>
            </a:r>
          </a:p>
          <a:p>
            <a:pPr algn="ctr"/>
            <a:endParaRPr lang="en-US" sz="1350" b="1" dirty="0">
              <a:latin typeface="Cambria" panose="02040503050406030204" pitchFamily="18" charset="0"/>
              <a:ea typeface="Cambria" panose="02040503050406030204" pitchFamily="18" charset="0"/>
            </a:endParaRPr>
          </a:p>
          <a:p>
            <a:pPr algn="ctr"/>
            <a:r>
              <a:rPr lang="en-US" sz="1600" b="1" dirty="0">
                <a:latin typeface="Cambria" panose="02040503050406030204" pitchFamily="18" charset="0"/>
                <a:ea typeface="Cambria" panose="02040503050406030204" pitchFamily="18" charset="0"/>
              </a:rPr>
              <a:t>Assistant professor , ECE Dept.</a:t>
            </a:r>
          </a:p>
        </p:txBody>
      </p:sp>
      <p:sp>
        <p:nvSpPr>
          <p:cNvPr id="7" name="TextBox 6">
            <a:extLst>
              <a:ext uri="{FF2B5EF4-FFF2-40B4-BE49-F238E27FC236}">
                <a16:creationId xmlns:a16="http://schemas.microsoft.com/office/drawing/2014/main" id="{1C7865D5-960F-7AC2-59AD-79918661936A}"/>
              </a:ext>
            </a:extLst>
          </p:cNvPr>
          <p:cNvSpPr txBox="1"/>
          <p:nvPr/>
        </p:nvSpPr>
        <p:spPr>
          <a:xfrm>
            <a:off x="987416" y="5086925"/>
            <a:ext cx="6811860" cy="646331"/>
          </a:xfrm>
          <a:prstGeom prst="rect">
            <a:avLst/>
          </a:prstGeom>
          <a:noFill/>
        </p:spPr>
        <p:txBody>
          <a:bodyPr wrap="square" rtlCol="0">
            <a:spAutoFit/>
          </a:bodyPr>
          <a:lstStyle/>
          <a:p>
            <a:pPr algn="ctr"/>
            <a:r>
              <a:rPr lang="en-GB" sz="1200" b="1" dirty="0">
                <a:latin typeface="Cambria" panose="02040503050406030204" pitchFamily="18" charset="0"/>
                <a:ea typeface="Cambria" panose="02040503050406030204" pitchFamily="18" charset="0"/>
              </a:rPr>
              <a:t>Department of Electronics and communication engineering </a:t>
            </a:r>
            <a:endParaRPr lang="en-US" sz="1200" b="1" dirty="0">
              <a:latin typeface="Cambria" panose="02040503050406030204" pitchFamily="18" charset="0"/>
              <a:ea typeface="Cambria" panose="02040503050406030204" pitchFamily="18" charset="0"/>
            </a:endParaRPr>
          </a:p>
          <a:p>
            <a:pPr algn="ctr"/>
            <a:r>
              <a:rPr lang="en-US" sz="1350" b="1" dirty="0">
                <a:latin typeface="Cambria" panose="02040503050406030204" pitchFamily="18" charset="0"/>
                <a:ea typeface="Cambria" panose="02040503050406030204" pitchFamily="18" charset="0"/>
              </a:rPr>
              <a:t>VISHNU INSTITUTE OF TECHNOLOGY(A), BHIMAVARAM</a:t>
            </a:r>
          </a:p>
          <a:p>
            <a:pPr algn="ctr"/>
            <a:r>
              <a:rPr lang="en-US" sz="1050" dirty="0">
                <a:latin typeface="Cambria" panose="02040503050406030204" pitchFamily="18" charset="0"/>
                <a:ea typeface="Cambria" panose="02040503050406030204" pitchFamily="18" charset="0"/>
              </a:rPr>
              <a:t>(Approved by AICTE, Permanently affiliated to </a:t>
            </a:r>
            <a:r>
              <a:rPr lang="en-US" sz="1050" dirty="0" err="1">
                <a:latin typeface="Cambria" panose="02040503050406030204" pitchFamily="18" charset="0"/>
                <a:ea typeface="Cambria" panose="02040503050406030204" pitchFamily="18" charset="0"/>
              </a:rPr>
              <a:t>JNTUK,Approved</a:t>
            </a:r>
            <a:r>
              <a:rPr lang="en-US" sz="1050" dirty="0">
                <a:latin typeface="Cambria" panose="02040503050406030204" pitchFamily="18" charset="0"/>
                <a:ea typeface="Cambria" panose="02040503050406030204" pitchFamily="18" charset="0"/>
              </a:rPr>
              <a:t> </a:t>
            </a:r>
            <a:r>
              <a:rPr lang="en-US" sz="1050" dirty="0" err="1">
                <a:latin typeface="Cambria" panose="02040503050406030204" pitchFamily="18" charset="0"/>
                <a:ea typeface="Cambria" panose="02040503050406030204" pitchFamily="18" charset="0"/>
              </a:rPr>
              <a:t>byNBA</a:t>
            </a:r>
            <a:r>
              <a:rPr lang="en-US" sz="1050" dirty="0">
                <a:latin typeface="Cambria" panose="02040503050406030204" pitchFamily="18" charset="0"/>
                <a:ea typeface="Cambria" panose="02040503050406030204" pitchFamily="18" charset="0"/>
              </a:rPr>
              <a:t> &amp;NAAC)</a:t>
            </a:r>
          </a:p>
        </p:txBody>
      </p:sp>
      <p:pic>
        <p:nvPicPr>
          <p:cNvPr id="8" name="Picture 5">
            <a:extLst>
              <a:ext uri="{FF2B5EF4-FFF2-40B4-BE49-F238E27FC236}">
                <a16:creationId xmlns:a16="http://schemas.microsoft.com/office/drawing/2014/main" id="{0112ED94-1DD0-328C-A050-02D17F9A0B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072" y="0"/>
            <a:ext cx="1204928" cy="1197881"/>
          </a:xfrm>
          <a:prstGeom prst="rect">
            <a:avLst/>
          </a:prstGeom>
        </p:spPr>
      </p:pic>
    </p:spTree>
    <p:extLst>
      <p:ext uri="{BB962C8B-B14F-4D97-AF65-F5344CB8AC3E}">
        <p14:creationId xmlns:p14="http://schemas.microsoft.com/office/powerpoint/2010/main" val="301121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4F71B52-1826-303D-1EA9-150E4BBF10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836712"/>
            <a:ext cx="6451550" cy="4807396"/>
          </a:xfrm>
          <a:prstGeom prst="rect">
            <a:avLst/>
          </a:prstGeom>
          <a:noFill/>
          <a:ln>
            <a:noFill/>
          </a:ln>
        </p:spPr>
      </p:pic>
      <p:sp>
        <p:nvSpPr>
          <p:cNvPr id="3" name="TextBox 2">
            <a:extLst>
              <a:ext uri="{FF2B5EF4-FFF2-40B4-BE49-F238E27FC236}">
                <a16:creationId xmlns:a16="http://schemas.microsoft.com/office/drawing/2014/main" id="{5E44BC08-5FF5-0125-5011-816138B4E409}"/>
              </a:ext>
            </a:extLst>
          </p:cNvPr>
          <p:cNvSpPr txBox="1"/>
          <p:nvPr/>
        </p:nvSpPr>
        <p:spPr>
          <a:xfrm>
            <a:off x="2699792" y="5780615"/>
            <a:ext cx="4572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Attenuation in deep water due to absorption </a:t>
            </a:r>
            <a:endParaRPr lang="en-IN" dirty="0"/>
          </a:p>
        </p:txBody>
      </p:sp>
      <p:sp>
        <p:nvSpPr>
          <p:cNvPr id="4" name="Title 1">
            <a:extLst>
              <a:ext uri="{FF2B5EF4-FFF2-40B4-BE49-F238E27FC236}">
                <a16:creationId xmlns:a16="http://schemas.microsoft.com/office/drawing/2014/main" id="{6BD8CEF6-45E4-1259-3A4B-BCD350C1BC2D}"/>
              </a:ext>
            </a:extLst>
          </p:cNvPr>
          <p:cNvSpPr txBox="1">
            <a:spLocks/>
          </p:cNvSpPr>
          <p:nvPr/>
        </p:nvSpPr>
        <p:spPr>
          <a:xfrm>
            <a:off x="457200" y="274638"/>
            <a:ext cx="8229600" cy="346050"/>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t>Contd…</a:t>
            </a:r>
            <a:endParaRPr lang="en-IN" dirty="0"/>
          </a:p>
        </p:txBody>
      </p:sp>
    </p:spTree>
    <p:extLst>
      <p:ext uri="{BB962C8B-B14F-4D97-AF65-F5344CB8AC3E}">
        <p14:creationId xmlns:p14="http://schemas.microsoft.com/office/powerpoint/2010/main" val="13132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46A9-80F5-A2F3-A608-AE73E98C901D}"/>
              </a:ext>
            </a:extLst>
          </p:cNvPr>
          <p:cNvSpPr txBox="1">
            <a:spLocks/>
          </p:cNvSpPr>
          <p:nvPr/>
        </p:nvSpPr>
        <p:spPr>
          <a:xfrm>
            <a:off x="457200" y="274638"/>
            <a:ext cx="8229600" cy="346050"/>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t>Contd…</a:t>
            </a:r>
            <a:endParaRPr lang="en-IN" dirty="0"/>
          </a:p>
        </p:txBody>
      </p:sp>
      <p:pic>
        <p:nvPicPr>
          <p:cNvPr id="3" name="Content Placeholder 4">
            <a:extLst>
              <a:ext uri="{FF2B5EF4-FFF2-40B4-BE49-F238E27FC236}">
                <a16:creationId xmlns:a16="http://schemas.microsoft.com/office/drawing/2014/main" id="{B4CBCD24-5EA2-10C3-70B0-853D2A4885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36" y="662128"/>
            <a:ext cx="3899754" cy="2880320"/>
          </a:xfrm>
          <a:prstGeom prst="rect">
            <a:avLst/>
          </a:prstGeom>
        </p:spPr>
      </p:pic>
      <p:pic>
        <p:nvPicPr>
          <p:cNvPr id="4" name="Picture 3">
            <a:extLst>
              <a:ext uri="{FF2B5EF4-FFF2-40B4-BE49-F238E27FC236}">
                <a16:creationId xmlns:a16="http://schemas.microsoft.com/office/drawing/2014/main" id="{C123DD1D-9941-7A15-0540-8C971A938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209" y="599996"/>
            <a:ext cx="3998329" cy="2754995"/>
          </a:xfrm>
          <a:prstGeom prst="rect">
            <a:avLst/>
          </a:prstGeom>
        </p:spPr>
      </p:pic>
      <p:pic>
        <p:nvPicPr>
          <p:cNvPr id="5" name="Picture 4">
            <a:extLst>
              <a:ext uri="{FF2B5EF4-FFF2-40B4-BE49-F238E27FC236}">
                <a16:creationId xmlns:a16="http://schemas.microsoft.com/office/drawing/2014/main" id="{465F80AC-319A-F0C2-04A5-27E8A769B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74" y="3531642"/>
            <a:ext cx="4257551" cy="3051720"/>
          </a:xfrm>
          <a:prstGeom prst="rect">
            <a:avLst/>
          </a:prstGeom>
        </p:spPr>
      </p:pic>
      <p:pic>
        <p:nvPicPr>
          <p:cNvPr id="6" name="Picture 5">
            <a:extLst>
              <a:ext uri="{FF2B5EF4-FFF2-40B4-BE49-F238E27FC236}">
                <a16:creationId xmlns:a16="http://schemas.microsoft.com/office/drawing/2014/main" id="{4E917AFC-79EE-A2C3-6C0C-2960F075EA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9016" y="3446301"/>
            <a:ext cx="4257551" cy="3263498"/>
          </a:xfrm>
          <a:prstGeom prst="rect">
            <a:avLst/>
          </a:prstGeom>
        </p:spPr>
      </p:pic>
    </p:spTree>
    <p:extLst>
      <p:ext uri="{BB962C8B-B14F-4D97-AF65-F5344CB8AC3E}">
        <p14:creationId xmlns:p14="http://schemas.microsoft.com/office/powerpoint/2010/main" val="138977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50"/>
            <a:ext cx="8229600" cy="785794"/>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596" y="1172754"/>
            <a:ext cx="8229600" cy="5399518"/>
          </a:xfrm>
        </p:spPr>
        <p:txBody>
          <a:bodyPr>
            <a:noAutofit/>
          </a:bodyPr>
          <a:lstStyle/>
          <a:p>
            <a:pPr marL="228600" lvl="0" indent="-228600" algn="just">
              <a:spcBef>
                <a:spcPts val="200"/>
              </a:spcBef>
              <a:spcAft>
                <a:spcPts val="200"/>
              </a:spcAft>
              <a:buFont typeface="+mj-lt"/>
              <a:buAutoNum type="arabicPeriod"/>
            </a:pPr>
            <a:endParaRPr lang="en-US" sz="1000" dirty="0"/>
          </a:p>
          <a:p>
            <a:pPr marL="228600" lvl="0" indent="-228600" algn="just">
              <a:spcBef>
                <a:spcPts val="200"/>
              </a:spcBef>
              <a:spcAft>
                <a:spcPts val="200"/>
              </a:spcAft>
              <a:buFont typeface="+mj-lt"/>
              <a:buAutoNum type="arabicPeriod"/>
            </a:pPr>
            <a:r>
              <a:rPr lang="en-US" sz="1800" dirty="0">
                <a:latin typeface="Times New Roman" panose="02020603050405020304" pitchFamily="18" charset="0"/>
                <a:cs typeface="Times New Roman" panose="02020603050405020304" pitchFamily="18" charset="0"/>
              </a:rPr>
              <a:t>C. V. Rao, N. Padmavathy, and S. K. Chaturvedi, Reliability evaluation of mobile ad hoc networks: with and without interference, IEEE 7th International Advance Computing Conference, pp. 233-238, 2017.</a:t>
            </a:r>
          </a:p>
          <a:p>
            <a:pPr marL="228600" lvl="0" indent="-228600" algn="just">
              <a:spcBef>
                <a:spcPts val="200"/>
              </a:spcBef>
              <a:spcAft>
                <a:spcPts val="200"/>
              </a:spcAft>
              <a:buFont typeface="+mj-lt"/>
              <a:buAutoNum type="arabicPeriod"/>
            </a:pPr>
            <a:endParaRPr lang="en-US" sz="1800" dirty="0">
              <a:latin typeface="Times New Roman" panose="02020603050405020304" pitchFamily="18" charset="0"/>
              <a:cs typeface="Times New Roman" panose="02020603050405020304" pitchFamily="18" charset="0"/>
            </a:endParaRPr>
          </a:p>
          <a:p>
            <a:pPr marL="228600" indent="-228600" algn="just">
              <a:spcBef>
                <a:spcPts val="200"/>
              </a:spcBef>
              <a:spcAft>
                <a:spcPts val="200"/>
              </a:spcAft>
              <a:buFont typeface="+mj-lt"/>
              <a:buAutoNum type="arabicPeriod"/>
            </a:pPr>
            <a:r>
              <a:rPr lang="en-US" sz="1800" dirty="0">
                <a:latin typeface="Times New Roman" panose="02020603050405020304" pitchFamily="18" charset="0"/>
                <a:cs typeface="Times New Roman" panose="02020603050405020304" pitchFamily="18" charset="0"/>
              </a:rPr>
              <a:t>N. Padmavathy, Sanjay K. Chaturvedi, Evaluation of Mobile Ad Hoc Network Reliability Using Propagation-based Link Reliability Model, Reliability Engineering and System Safety, 115, PP.1-9, 2013.   </a:t>
            </a:r>
          </a:p>
          <a:p>
            <a:pPr marL="228600" indent="-228600" algn="just">
              <a:spcBef>
                <a:spcPts val="200"/>
              </a:spcBef>
              <a:spcAft>
                <a:spcPts val="200"/>
              </a:spcAft>
              <a:buFont typeface="+mj-lt"/>
              <a:buAutoNum type="arabicPeriod"/>
            </a:pPr>
            <a:endParaRPr lang="en-US" sz="1800" dirty="0">
              <a:latin typeface="Times New Roman" panose="02020603050405020304" pitchFamily="18" charset="0"/>
              <a:cs typeface="Times New Roman" panose="02020603050405020304" pitchFamily="18" charset="0"/>
            </a:endParaRPr>
          </a:p>
          <a:p>
            <a:pPr marL="228600" indent="-228600" algn="just">
              <a:spcBef>
                <a:spcPts val="200"/>
              </a:spcBef>
              <a:spcAft>
                <a:spcPts val="200"/>
              </a:spcAft>
              <a:buFont typeface="+mj-lt"/>
              <a:buAutoNum type="arabicPeriod"/>
            </a:pPr>
            <a:r>
              <a:rPr lang="en-IN" sz="1800" dirty="0" err="1">
                <a:latin typeface="Times New Roman" panose="02020603050405020304" pitchFamily="18" charset="0"/>
                <a:cs typeface="Times New Roman" panose="02020603050405020304" pitchFamily="18" charset="0"/>
              </a:rPr>
              <a:t>Praveena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Vardhanapu</a:t>
            </a:r>
            <a:r>
              <a:rPr lang="en-IN" sz="1800" dirty="0">
                <a:latin typeface="Times New Roman" panose="02020603050405020304" pitchFamily="18" charset="0"/>
                <a:cs typeface="Times New Roman" panose="02020603050405020304" pitchFamily="18" charset="0"/>
              </a:rPr>
              <a:t>, Pushpa </a:t>
            </a:r>
            <a:r>
              <a:rPr lang="en-IN" sz="1800" dirty="0" err="1">
                <a:latin typeface="Times New Roman" panose="02020603050405020304" pitchFamily="18" charset="0"/>
                <a:cs typeface="Times New Roman" panose="02020603050405020304" pitchFamily="18" charset="0"/>
              </a:rPr>
              <a:t>Kotipalli</a:t>
            </a:r>
            <a:r>
              <a:rPr lang="en-IN" sz="1800" dirty="0">
                <a:latin typeface="Times New Roman" panose="02020603050405020304" pitchFamily="18" charset="0"/>
                <a:cs typeface="Times New Roman" panose="02020603050405020304" pitchFamily="18" charset="0"/>
              </a:rPr>
              <a:t>, and Adi Surendra </a:t>
            </a:r>
            <a:r>
              <a:rPr lang="en-IN" sz="1800" dirty="0" err="1">
                <a:latin typeface="Times New Roman" panose="02020603050405020304" pitchFamily="18" charset="0"/>
                <a:cs typeface="Times New Roman" panose="02020603050405020304" pitchFamily="18" charset="0"/>
              </a:rPr>
              <a:t>Mohanraju.M</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Frame Boundary Detection and Deep Learning based Doppler Shift Estimation for FBMC/OQAM Communication System in Underwater Acoustic Channels</a:t>
            </a:r>
            <a:endParaRPr lang="en-IN" sz="1800" dirty="0">
              <a:solidFill>
                <a:srgbClr val="0000CC"/>
              </a:solidFill>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F66E7BAD-1E95-7687-539F-7B978922B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3775" y="-25127"/>
            <a:ext cx="1204928" cy="11978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08" y="2428868"/>
            <a:ext cx="4929222" cy="928694"/>
          </a:xfrm>
        </p:spPr>
        <p:txBody>
          <a:bodyPr>
            <a:noAutofit/>
          </a:bodyPr>
          <a:lstStyle/>
          <a:p>
            <a:pPr>
              <a:buNone/>
            </a:pPr>
            <a:r>
              <a:rPr lang="en-US"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rebuchet MS" pitchFamily="34" charset="0"/>
              </a:rPr>
              <a:t>THANK YOU</a:t>
            </a:r>
            <a:endParaRPr lang="en-IN"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rebuchet MS" pitchFamily="34" charset="0"/>
            </a:endParaRPr>
          </a:p>
          <a:p>
            <a:pPr>
              <a:buNone/>
            </a:pPr>
            <a:endParaRPr lang="en-IN"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 name="Picture 5">
            <a:extLst>
              <a:ext uri="{FF2B5EF4-FFF2-40B4-BE49-F238E27FC236}">
                <a16:creationId xmlns:a16="http://schemas.microsoft.com/office/drawing/2014/main" id="{9066BD67-6E73-579E-93C9-82FDD01C7D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0"/>
            <a:ext cx="1204928" cy="11978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Overview</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nb-NO" sz="2400" dirty="0">
                <a:latin typeface="Times New Roman" panose="02020603050405020304" pitchFamily="18" charset="0"/>
                <a:cs typeface="Times New Roman" panose="02020603050405020304" pitchFamily="18" charset="0"/>
              </a:rPr>
              <a:t>Introduction</a:t>
            </a:r>
          </a:p>
          <a:p>
            <a:r>
              <a:rPr lang="nb-NO" sz="2400" dirty="0">
                <a:latin typeface="Times New Roman" panose="02020603050405020304" pitchFamily="18" charset="0"/>
                <a:cs typeface="Times New Roman" panose="02020603050405020304" pitchFamily="18" charset="0"/>
              </a:rPr>
              <a:t>Objective</a:t>
            </a:r>
          </a:p>
          <a:p>
            <a:r>
              <a:rPr lang="nb-NO" sz="2400" dirty="0">
                <a:latin typeface="Times New Roman" panose="02020603050405020304" pitchFamily="18" charset="0"/>
                <a:cs typeface="Times New Roman" panose="02020603050405020304" pitchFamily="18" charset="0"/>
              </a:rPr>
              <a:t>Literature Review</a:t>
            </a:r>
          </a:p>
          <a:p>
            <a:r>
              <a:rPr lang="nb-NO" sz="2400" dirty="0">
                <a:latin typeface="Times New Roman" panose="02020603050405020304" pitchFamily="18" charset="0"/>
                <a:cs typeface="Times New Roman" panose="02020603050405020304" pitchFamily="18" charset="0"/>
              </a:rPr>
              <a:t>Methodology</a:t>
            </a:r>
          </a:p>
          <a:p>
            <a:r>
              <a:rPr lang="nb-NO" sz="2400" dirty="0">
                <a:latin typeface="Times New Roman" panose="02020603050405020304" pitchFamily="18" charset="0"/>
                <a:cs typeface="Times New Roman" panose="02020603050405020304" pitchFamily="18" charset="0"/>
              </a:rPr>
              <a:t>Simulation Parameters</a:t>
            </a:r>
          </a:p>
          <a:p>
            <a:r>
              <a:rPr lang="nb-NO" sz="2400" dirty="0">
                <a:latin typeface="Times New Roman" panose="02020603050405020304" pitchFamily="18" charset="0"/>
                <a:cs typeface="Times New Roman" panose="02020603050405020304" pitchFamily="18" charset="0"/>
              </a:rPr>
              <a:t>Expected Outcome </a:t>
            </a:r>
          </a:p>
          <a:p>
            <a:r>
              <a:rPr lang="nb-NO" sz="2400" dirty="0">
                <a:latin typeface="Times New Roman" panose="02020603050405020304" pitchFamily="18" charset="0"/>
                <a:cs typeface="Times New Roman" panose="02020603050405020304" pitchFamily="18" charset="0"/>
              </a:rPr>
              <a:t>References</a:t>
            </a:r>
          </a:p>
          <a:p>
            <a:endParaRPr lang="en-US" dirty="0"/>
          </a:p>
        </p:txBody>
      </p:sp>
      <p:sp>
        <p:nvSpPr>
          <p:cNvPr id="4" name="Slide Number Placeholder 3"/>
          <p:cNvSpPr>
            <a:spLocks noGrp="1"/>
          </p:cNvSpPr>
          <p:nvPr>
            <p:ph type="sldNum" sz="quarter" idx="12"/>
          </p:nvPr>
        </p:nvSpPr>
        <p:spPr/>
        <p:txBody>
          <a:bodyPr/>
          <a:lstStyle/>
          <a:p>
            <a:fld id="{11F6FC34-82D8-4FB8-B72F-B70CBD2CC0A4}" type="slidenum">
              <a:rPr lang="en-US" smtClean="0"/>
              <a:pPr/>
              <a:t>2</a:t>
            </a:fld>
            <a:endParaRPr lang="en-US"/>
          </a:p>
        </p:txBody>
      </p:sp>
      <p:pic>
        <p:nvPicPr>
          <p:cNvPr id="5" name="Picture 5">
            <a:extLst>
              <a:ext uri="{FF2B5EF4-FFF2-40B4-BE49-F238E27FC236}">
                <a16:creationId xmlns:a16="http://schemas.microsoft.com/office/drawing/2014/main" id="{EADDC76E-D437-EE43-A73D-FF9298212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0397" y="80964"/>
            <a:ext cx="1204928" cy="1197881"/>
          </a:xfrm>
          <a:prstGeom prst="rect">
            <a:avLst/>
          </a:prstGeom>
        </p:spPr>
      </p:pic>
    </p:spTree>
    <p:extLst>
      <p:ext uri="{BB962C8B-B14F-4D97-AF65-F5344CB8AC3E}">
        <p14:creationId xmlns:p14="http://schemas.microsoft.com/office/powerpoint/2010/main" val="408706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32" y="266652"/>
            <a:ext cx="7886700" cy="675884"/>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49751" y="858130"/>
            <a:ext cx="7886700" cy="5824025"/>
          </a:xfrm>
        </p:spPr>
        <p:txBody>
          <a:bodyPr>
            <a:normAutofit fontScale="55000" lnSpcReduction="20000"/>
          </a:bodyPr>
          <a:lstStyle/>
          <a:p>
            <a:pPr lvl="0">
              <a:lnSpc>
                <a:spcPct val="160000"/>
              </a:lnSpc>
              <a:defRPr/>
            </a:pPr>
            <a:endParaRPr lang="en-US" sz="3600" dirty="0">
              <a:latin typeface="Times New Roman" panose="02020603050405020304" pitchFamily="18" charset="0"/>
              <a:cs typeface="Times New Roman" panose="02020603050405020304" pitchFamily="18" charset="0"/>
            </a:endParaRPr>
          </a:p>
          <a:p>
            <a:pPr lvl="0">
              <a:lnSpc>
                <a:spcPct val="160000"/>
              </a:lnSpc>
              <a:defRPr/>
            </a:pPr>
            <a:r>
              <a:rPr lang="en-US" sz="3600" dirty="0">
                <a:latin typeface="Times New Roman" panose="02020603050405020304" pitchFamily="18" charset="0"/>
                <a:cs typeface="Times New Roman" panose="02020603050405020304" pitchFamily="18" charset="0"/>
              </a:rPr>
              <a:t>UWSN is self-organizing network </a:t>
            </a:r>
          </a:p>
          <a:p>
            <a:pPr lvl="0">
              <a:lnSpc>
                <a:spcPct val="160000"/>
              </a:lnSpc>
              <a:defRPr/>
            </a:pPr>
            <a:r>
              <a:rPr lang="en-US" sz="3600" dirty="0">
                <a:latin typeface="Times New Roman" panose="02020603050405020304" pitchFamily="18" charset="0"/>
                <a:cs typeface="Times New Roman" panose="02020603050405020304" pitchFamily="18" charset="0"/>
              </a:rPr>
              <a:t>A loose collection of independent mobile nodes deployed underwater</a:t>
            </a:r>
          </a:p>
          <a:p>
            <a:pPr lvl="0">
              <a:lnSpc>
                <a:spcPct val="160000"/>
              </a:lnSpc>
              <a:defRPr/>
            </a:pPr>
            <a:r>
              <a:rPr lang="en-US" altLang="zh-TW" sz="3600" dirty="0">
                <a:latin typeface="Times New Roman" panose="02020603050405020304" pitchFamily="18" charset="0"/>
                <a:cs typeface="Times New Roman" panose="02020603050405020304" pitchFamily="18" charset="0"/>
              </a:rPr>
              <a:t>With arbitrary topology (Due to Mobility Flexible Network)</a:t>
            </a:r>
          </a:p>
          <a:p>
            <a:pPr lvl="0">
              <a:lnSpc>
                <a:spcPct val="160000"/>
              </a:lnSpc>
              <a:defRPr/>
            </a:pPr>
            <a:r>
              <a:rPr lang="en-US" altLang="zh-TW" sz="3600" dirty="0">
                <a:latin typeface="Times New Roman" panose="02020603050405020304" pitchFamily="18" charset="0"/>
                <a:cs typeface="Times New Roman" panose="02020603050405020304" pitchFamily="18" charset="0"/>
              </a:rPr>
              <a:t>communicates through acoustic, optical links and EM </a:t>
            </a:r>
          </a:p>
          <a:p>
            <a:pPr lvl="0">
              <a:lnSpc>
                <a:spcPct val="160000"/>
              </a:lnSpc>
              <a:defRPr/>
            </a:pPr>
            <a:r>
              <a:rPr lang="en-US" altLang="zh-TW" sz="3600" dirty="0">
                <a:latin typeface="Times New Roman" panose="02020603050405020304" pitchFamily="18" charset="0"/>
                <a:cs typeface="Times New Roman" panose="02020603050405020304" pitchFamily="18" charset="0"/>
              </a:rPr>
              <a:t>Single-hop/multi-hop communication</a:t>
            </a:r>
          </a:p>
          <a:p>
            <a:pPr lvl="0">
              <a:lnSpc>
                <a:spcPct val="160000"/>
              </a:lnSpc>
              <a:defRPr/>
            </a:pPr>
            <a:r>
              <a:rPr lang="en-US" sz="3600" dirty="0">
                <a:latin typeface="Times New Roman" panose="02020603050405020304" pitchFamily="18" charset="0"/>
                <a:cs typeface="Times New Roman" panose="02020603050405020304" pitchFamily="18" charset="0"/>
              </a:rPr>
              <a:t>Preferred acoustics ( speed, power loss, antenna size, range of propagation etc.) </a:t>
            </a:r>
          </a:p>
          <a:p>
            <a:pPr marL="171450" indent="-171450">
              <a:lnSpc>
                <a:spcPct val="160000"/>
              </a:lnSpc>
            </a:pPr>
            <a:r>
              <a:rPr lang="en-US" sz="3600" dirty="0">
                <a:latin typeface="Times New Roman" panose="02020603050405020304" pitchFamily="18" charset="0"/>
                <a:cs typeface="Times New Roman" panose="02020603050405020304" pitchFamily="18" charset="0"/>
              </a:rPr>
              <a:t>   Influenced by (Absorption, Geometric expansion, Doppler spread,     Scattering, Multipath, Underwater Environment (depth, temperature, salinity, pH)) </a:t>
            </a:r>
            <a:endParaRPr lang="en-IN" sz="3600" dirty="0">
              <a:latin typeface="Times New Roman" panose="02020603050405020304" pitchFamily="18" charset="0"/>
              <a:cs typeface="Times New Roman" panose="02020603050405020304" pitchFamily="18" charset="0"/>
            </a:endParaRPr>
          </a:p>
          <a:p>
            <a:pPr>
              <a:buFontTx/>
              <a:buChar char="-"/>
            </a:pPr>
            <a:endParaRPr lang="en-US" dirty="0"/>
          </a:p>
        </p:txBody>
      </p:sp>
      <p:sp>
        <p:nvSpPr>
          <p:cNvPr id="10" name="Slide Number Placeholder 9"/>
          <p:cNvSpPr>
            <a:spLocks noGrp="1"/>
          </p:cNvSpPr>
          <p:nvPr>
            <p:ph type="sldNum" sz="quarter" idx="12"/>
          </p:nvPr>
        </p:nvSpPr>
        <p:spPr/>
        <p:txBody>
          <a:bodyPr/>
          <a:lstStyle/>
          <a:p>
            <a:fld id="{11F6FC34-82D8-4FB8-B72F-B70CBD2CC0A4}" type="slidenum">
              <a:rPr lang="en-US" smtClean="0"/>
              <a:pPr/>
              <a:t>3</a:t>
            </a:fld>
            <a:endParaRPr lang="en-US" dirty="0"/>
          </a:p>
        </p:txBody>
      </p:sp>
      <p:pic>
        <p:nvPicPr>
          <p:cNvPr id="4" name="Picture 5">
            <a:extLst>
              <a:ext uri="{FF2B5EF4-FFF2-40B4-BE49-F238E27FC236}">
                <a16:creationId xmlns:a16="http://schemas.microsoft.com/office/drawing/2014/main" id="{E7ACF584-4753-3D94-2556-61E4C225CE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698" y="-51497"/>
            <a:ext cx="1204928" cy="1197881"/>
          </a:xfrm>
          <a:prstGeom prst="rect">
            <a:avLst/>
          </a:prstGeom>
        </p:spPr>
      </p:pic>
    </p:spTree>
    <p:extLst>
      <p:ext uri="{BB962C8B-B14F-4D97-AF65-F5344CB8AC3E}">
        <p14:creationId xmlns:p14="http://schemas.microsoft.com/office/powerpoint/2010/main" val="230982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26392-CBEA-7912-9515-74D79C349F90}"/>
              </a:ext>
            </a:extLst>
          </p:cNvPr>
          <p:cNvSpPr txBox="1"/>
          <p:nvPr/>
        </p:nvSpPr>
        <p:spPr>
          <a:xfrm>
            <a:off x="215516" y="908720"/>
            <a:ext cx="8712968" cy="3170099"/>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Objective:</a:t>
            </a:r>
          </a:p>
          <a:p>
            <a:endParaRPr lang="en-IN" sz="2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To Compare the Transmission Losses of an acoustic channel model for direct and multipath models in Deep water and analyzing </a:t>
            </a:r>
            <a:r>
              <a:rPr lang="en-US" sz="2000" dirty="0">
                <a:latin typeface="Times New Roman" panose="02020603050405020304" pitchFamily="18" charset="0"/>
                <a:cs typeface="Times New Roman" panose="02020603050405020304" pitchFamily="18" charset="0"/>
              </a:rPr>
              <a:t>the channel characteristics at various network scenarios and environmental conditions.</a:t>
            </a:r>
            <a:endParaRPr lang="en-IN" sz="20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2A01DA1A-9E63-1DC8-EEAE-D2332F196F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3556" y="188640"/>
            <a:ext cx="1204928" cy="1197881"/>
          </a:xfrm>
          <a:prstGeom prst="rect">
            <a:avLst/>
          </a:prstGeom>
        </p:spPr>
      </p:pic>
    </p:spTree>
    <p:extLst>
      <p:ext uri="{BB962C8B-B14F-4D97-AF65-F5344CB8AC3E}">
        <p14:creationId xmlns:p14="http://schemas.microsoft.com/office/powerpoint/2010/main" val="1551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98" y="182246"/>
            <a:ext cx="7886700" cy="915035"/>
          </a:xfrm>
        </p:spPr>
        <p:txBody>
          <a:bodyPr>
            <a:normAutofit fontScale="90000"/>
          </a:bodyPr>
          <a:lstStyle/>
          <a:p>
            <a:r>
              <a:rPr lang="en-US" sz="3200" b="1" dirty="0">
                <a:latin typeface="Times New Roman" panose="02020603050405020304" pitchFamily="18" charset="0"/>
                <a:cs typeface="Times New Roman" panose="02020603050405020304" pitchFamily="18" charset="0"/>
              </a:rPr>
              <a:t>Literature Review</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197881"/>
            <a:ext cx="7886700" cy="4979083"/>
          </a:xfrm>
        </p:spPr>
        <p:txBody>
          <a:bodyPr>
            <a:normAutofit fontScale="62500" lnSpcReduction="20000"/>
          </a:bodyPr>
          <a:lstStyle/>
          <a:p>
            <a:pPr marL="171450" lvl="0" indent="-171450" algn="just">
              <a:lnSpc>
                <a:spcPct val="150000"/>
              </a:lnSpc>
            </a:pPr>
            <a:r>
              <a:rPr lang="en-US" dirty="0">
                <a:latin typeface="Times New Roman" panose="02020603050405020304" pitchFamily="18" charset="0"/>
                <a:cs typeface="Times New Roman" panose="02020603050405020304" pitchFamily="18" charset="0"/>
              </a:rPr>
              <a:t>The literature available from last three decades, extensively described the research challenges of UWSNs due to its unpredictable environmental conditions.</a:t>
            </a:r>
          </a:p>
          <a:p>
            <a:pPr marL="171450" lvl="0" indent="-171450" algn="just">
              <a:lnSpc>
                <a:spcPct val="150000"/>
              </a:lnSpc>
            </a:pPr>
            <a:r>
              <a:rPr lang="en-US" dirty="0">
                <a:latin typeface="Times New Roman" panose="02020603050405020304" pitchFamily="18" charset="0"/>
                <a:cs typeface="Times New Roman" panose="02020603050405020304" pitchFamily="18" charset="0"/>
              </a:rPr>
              <a:t> Numerous authors have worked on the basic fundamentals of UWSNs; deployment strategies; connectivity issues; architectural issues; routing protocols; energy; throughput; security; clustering; localization algorithms; and channel modeling  etc. </a:t>
            </a:r>
          </a:p>
          <a:p>
            <a:pPr marL="171450" lvl="0" indent="-171450" algn="just">
              <a:lnSpc>
                <a:spcPct val="150000"/>
              </a:lnSpc>
            </a:pPr>
            <a:r>
              <a:rPr lang="en-US" dirty="0">
                <a:latin typeface="Times New Roman" panose="02020603050405020304" pitchFamily="18" charset="0"/>
                <a:cs typeface="Times New Roman" panose="02020603050405020304" pitchFamily="18" charset="0"/>
              </a:rPr>
              <a:t>Even though, the research is predominant in UWSNs from last two decades, but the research directions are still open for researches in the areas of security, localization, reliability aspects due to their physical and networking constraints. </a:t>
            </a:r>
          </a:p>
          <a:p>
            <a:endParaRPr lang="en-IN" dirty="0"/>
          </a:p>
        </p:txBody>
      </p:sp>
      <p:sp>
        <p:nvSpPr>
          <p:cNvPr id="4" name="Slide Number Placeholder 3"/>
          <p:cNvSpPr>
            <a:spLocks noGrp="1"/>
          </p:cNvSpPr>
          <p:nvPr>
            <p:ph type="sldNum" sz="quarter" idx="12"/>
          </p:nvPr>
        </p:nvSpPr>
        <p:spPr/>
        <p:txBody>
          <a:bodyPr/>
          <a:lstStyle/>
          <a:p>
            <a:fld id="{11F6FC34-82D8-4FB8-B72F-B70CBD2CC0A4}" type="slidenum">
              <a:rPr lang="en-US" smtClean="0"/>
              <a:pPr/>
              <a:t>5</a:t>
            </a:fld>
            <a:endParaRPr lang="en-US"/>
          </a:p>
        </p:txBody>
      </p:sp>
      <p:pic>
        <p:nvPicPr>
          <p:cNvPr id="5" name="Picture 5">
            <a:extLst>
              <a:ext uri="{FF2B5EF4-FFF2-40B4-BE49-F238E27FC236}">
                <a16:creationId xmlns:a16="http://schemas.microsoft.com/office/drawing/2014/main" id="{B2AA846C-CF74-A94E-0600-6BFE06AF91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074" y="0"/>
            <a:ext cx="1204928" cy="1197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C719-EFAA-A3D8-49B8-1037106D82CC}"/>
              </a:ext>
            </a:extLst>
          </p:cNvPr>
          <p:cNvSpPr>
            <a:spLocks noGrp="1"/>
          </p:cNvSpPr>
          <p:nvPr>
            <p:ph type="title"/>
          </p:nvPr>
        </p:nvSpPr>
        <p:spPr>
          <a:xfrm>
            <a:off x="98741" y="0"/>
            <a:ext cx="8229600" cy="418057"/>
          </a:xfrm>
        </p:spPr>
        <p:txBody>
          <a:bodyPr>
            <a:noAutofit/>
          </a:bodyPr>
          <a:lstStyle/>
          <a:p>
            <a:r>
              <a:rPr lang="en-IN" sz="3200"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EE15D0-A67C-9ED4-093A-5B5E276795DA}"/>
                  </a:ext>
                </a:extLst>
              </p:cNvPr>
              <p:cNvSpPr>
                <a:spLocks noGrp="1"/>
              </p:cNvSpPr>
              <p:nvPr>
                <p:ph idx="1"/>
              </p:nvPr>
            </p:nvSpPr>
            <p:spPr>
              <a:xfrm>
                <a:off x="457200" y="1255368"/>
                <a:ext cx="8229600" cy="5043412"/>
              </a:xfrm>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rPr>
                  <a:t>Sound Speed</a:t>
                </a:r>
              </a:p>
              <a:p>
                <a:pPr lvl="1"/>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−35</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7</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−35</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9</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endParaRPr lang="en-IN" sz="1800" b="1" dirty="0">
                  <a:latin typeface="Times New Roman" panose="02020603050405020304" pitchFamily="18" charset="0"/>
                </a:endParaRPr>
              </a:p>
              <a:p>
                <a:pPr marL="0" lvl="1" indent="0">
                  <a:buNone/>
                </a:pPr>
                <a:r>
                  <a:rPr lang="en-IN" sz="1800" b="1" dirty="0">
                    <a:latin typeface="Times New Roman" panose="02020603050405020304" pitchFamily="18" charset="0"/>
                  </a:rPr>
                  <a:t>Absorption Coefficient</a:t>
                </a:r>
              </a:p>
              <a:p>
                <a:pPr lvl="1"/>
                <a14:m>
                  <m:oMath xmlns:m="http://schemas.openxmlformats.org/officeDocument/2006/math">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α</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3</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14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rPr>
                  <a:t>Transmission Loss (Shallow Water)</a:t>
                </a:r>
              </a:p>
              <a:p>
                <a:pPr marL="0" indent="0">
                  <a:buNone/>
                </a:pPr>
                <a:endParaRPr lang="en-IN" sz="1100" i="1" dirty="0">
                  <a:effectLst/>
                  <a:latin typeface="Cambria Math" panose="02040503050406030204" pitchFamily="18" charset="0"/>
                </a:endParaRPr>
              </a:p>
              <a:p>
                <a:pPr marL="0" indent="0">
                  <a:buNone/>
                </a:pPr>
                <a:r>
                  <a:rPr lang="en-IN" sz="1100" dirty="0">
                    <a:effectLst/>
                  </a:rPr>
                  <a:t>                           </a:t>
                </a: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𝑇𝐿</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𝑚𝑢𝑙𝑡𝑖𝑝𝑎𝑡h</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=20</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sz="1800" i="1">
                                <a:effectLst/>
                                <a:latin typeface="Cambria Math" panose="02040503050406030204" pitchFamily="18"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e>
                        </m:d>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𝛼</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r>
                      <a:rPr lang="en-IN" sz="1800" i="1">
                        <a:effectLst/>
                        <a:latin typeface="Cambria Math" panose="02040503050406030204" pitchFamily="18" charset="0"/>
                        <a:ea typeface="Calibri" panose="020F0502020204030204" pitchFamily="34" charset="0"/>
                        <a:cs typeface="Times New Roman" panose="02020603050405020304" pitchFamily="18" charset="0"/>
                      </a:rPr>
                      <m:t>+60−</m:t>
                    </m:r>
                    <m:sSub>
                      <m:sSubPr>
                        <m:ctrlPr>
                          <a:rPr lang="en-IN" sz="1800" i="1">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m:t>
                        </m:r>
                      </m:sub>
                    </m:sSub>
                  </m:oMath>
                </a14:m>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r = horizontal separation distance between sound source and receiver (kilometers) </a:t>
                </a:r>
              </a:p>
              <a:p>
                <a:pPr marL="0" indent="0" algn="just">
                  <a:buNone/>
                </a:pPr>
                <a:r>
                  <a:rPr lang="en-US" sz="1800" dirty="0">
                    <a:latin typeface="Times New Roman" panose="02020603050405020304" pitchFamily="18" charset="0"/>
                    <a:cs typeface="Times New Roman" panose="02020603050405020304" pitchFamily="18" charset="0"/>
                  </a:rPr>
                  <a:t>H = skip distance(in km), defined as the maximum transition range at which rays make contact with either the surface or bottom and calculated as:</a:t>
                </a:r>
              </a:p>
              <a:p>
                <a:pPr marL="0" indent="0" algn="just">
                  <a:buNone/>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𝐻</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type m:val="skw"/>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den>
                          </m:f>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e>
                      </m:rad>
                    </m:oMath>
                  </m:oMathPara>
                </a14:m>
                <a:endParaRPr lang="en-IN" sz="1800" i="1" dirty="0">
                  <a:effectLst/>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d = mixed layer depth (m), z - water depth (m), </a:t>
                </a:r>
                <a:r>
                  <a:rPr lang="el-GR" sz="1800" dirty="0">
                    <a:latin typeface="Times New Roman" panose="02020603050405020304" pitchFamily="18" charset="0"/>
                    <a:cs typeface="Times New Roman" panose="02020603050405020304" pitchFamily="18" charset="0"/>
                  </a:rPr>
                  <a:t>α = </a:t>
                </a:r>
                <a:r>
                  <a:rPr lang="en-IN" sz="1800" dirty="0">
                    <a:latin typeface="Times New Roman" panose="02020603050405020304" pitchFamily="18" charset="0"/>
                    <a:cs typeface="Times New Roman" panose="02020603050405020304" pitchFamily="18" charset="0"/>
                  </a:rPr>
                  <a:t>shallow water absorption coefficient (dB/kilometre) and </a:t>
                </a: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800" dirty="0">
                    <a:latin typeface="Times New Roman" panose="02020603050405020304" pitchFamily="18" charset="0"/>
                    <a:cs typeface="Times New Roman" panose="02020603050405020304" pitchFamily="18" charset="0"/>
                  </a:rPr>
                  <a:t>= near-field anomaly. </a:t>
                </a:r>
              </a:p>
            </p:txBody>
          </p:sp>
        </mc:Choice>
        <mc:Fallback xmlns="">
          <p:sp>
            <p:nvSpPr>
              <p:cNvPr id="3" name="Content Placeholder 2">
                <a:extLst>
                  <a:ext uri="{FF2B5EF4-FFF2-40B4-BE49-F238E27FC236}">
                    <a16:creationId xmlns:a16="http://schemas.microsoft.com/office/drawing/2014/main" id="{7CEE15D0-A67C-9ED4-093A-5B5E276795DA}"/>
                  </a:ext>
                </a:extLst>
              </p:cNvPr>
              <p:cNvSpPr>
                <a:spLocks noGrp="1" noRot="1" noChangeAspect="1" noMove="1" noResize="1" noEditPoints="1" noAdjustHandles="1" noChangeArrowheads="1" noChangeShapeType="1" noTextEdit="1"/>
              </p:cNvSpPr>
              <p:nvPr>
                <p:ph idx="1"/>
              </p:nvPr>
            </p:nvSpPr>
            <p:spPr>
              <a:xfrm>
                <a:off x="457200" y="1255368"/>
                <a:ext cx="8229600" cy="5043412"/>
              </a:xfrm>
              <a:blipFill>
                <a:blip r:embed="rId2"/>
                <a:stretch>
                  <a:fillRect l="-593" t="-726" r="-593"/>
                </a:stretch>
              </a:blipFill>
            </p:spPr>
            <p:txBody>
              <a:bodyPr/>
              <a:lstStyle/>
              <a:p>
                <a:r>
                  <a:rPr lang="en-IN">
                    <a:noFill/>
                  </a:rPr>
                  <a:t> </a:t>
                </a:r>
              </a:p>
            </p:txBody>
          </p:sp>
        </mc:Fallback>
      </mc:AlternateContent>
      <p:sp>
        <p:nvSpPr>
          <p:cNvPr id="4" name="Rectangle 2">
            <a:extLst>
              <a:ext uri="{FF2B5EF4-FFF2-40B4-BE49-F238E27FC236}">
                <a16:creationId xmlns:a16="http://schemas.microsoft.com/office/drawing/2014/main" id="{AE092C4E-DD6D-6B88-4383-22DFFFA7FA97}"/>
              </a:ext>
            </a:extLst>
          </p:cNvPr>
          <p:cNvSpPr>
            <a:spLocks noChangeArrowheads="1"/>
          </p:cNvSpPr>
          <p:nvPr/>
        </p:nvSpPr>
        <p:spPr bwMode="auto">
          <a:xfrm>
            <a:off x="107504"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5">
            <a:extLst>
              <a:ext uri="{FF2B5EF4-FFF2-40B4-BE49-F238E27FC236}">
                <a16:creationId xmlns:a16="http://schemas.microsoft.com/office/drawing/2014/main" id="{175C47B7-34EB-3753-FEDF-B000EAD86D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1950" y="-22641"/>
            <a:ext cx="1166514" cy="1159692"/>
          </a:xfrm>
          <a:prstGeom prst="rect">
            <a:avLst/>
          </a:prstGeom>
        </p:spPr>
      </p:pic>
    </p:spTree>
    <p:extLst>
      <p:ext uri="{BB962C8B-B14F-4D97-AF65-F5344CB8AC3E}">
        <p14:creationId xmlns:p14="http://schemas.microsoft.com/office/powerpoint/2010/main" val="287324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C719-EFAA-A3D8-49B8-1037106D82CC}"/>
              </a:ext>
            </a:extLst>
          </p:cNvPr>
          <p:cNvSpPr>
            <a:spLocks noGrp="1"/>
          </p:cNvSpPr>
          <p:nvPr>
            <p:ph type="title"/>
          </p:nvPr>
        </p:nvSpPr>
        <p:spPr>
          <a:xfrm>
            <a:off x="98741" y="0"/>
            <a:ext cx="8229600" cy="418057"/>
          </a:xfrm>
        </p:spPr>
        <p:txBody>
          <a:bodyPr>
            <a:normAutofit fontScale="90000"/>
          </a:bodyPr>
          <a:lstStyle/>
          <a:p>
            <a:r>
              <a:rPr lang="en-IN" dirty="0"/>
              <a:t>Contd…</a:t>
            </a:r>
          </a:p>
        </p:txBody>
      </p:sp>
      <p:sp>
        <p:nvSpPr>
          <p:cNvPr id="3" name="Content Placeholder 2">
            <a:extLst>
              <a:ext uri="{FF2B5EF4-FFF2-40B4-BE49-F238E27FC236}">
                <a16:creationId xmlns:a16="http://schemas.microsoft.com/office/drawing/2014/main" id="{7CEE15D0-A67C-9ED4-093A-5B5E276795DA}"/>
              </a:ext>
            </a:extLst>
          </p:cNvPr>
          <p:cNvSpPr>
            <a:spLocks noGrp="1"/>
          </p:cNvSpPr>
          <p:nvPr>
            <p:ph idx="1"/>
          </p:nvPr>
        </p:nvSpPr>
        <p:spPr>
          <a:xfrm>
            <a:off x="457200" y="620690"/>
            <a:ext cx="8229600" cy="5678090"/>
          </a:xfrm>
        </p:spPr>
        <p:txBody>
          <a:bodyPr>
            <a:normAutofit/>
          </a:bodyPr>
          <a:lstStyle/>
          <a:p>
            <a:pPr marL="0" indent="0">
              <a:buNone/>
            </a:pPr>
            <a:endParaRPr lang="en-US" sz="14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rPr>
              <a:t>Transmission Loss (Multipath model in deep water) due to surface reflections.</a:t>
            </a:r>
          </a:p>
        </p:txBody>
      </p:sp>
      <p:sp>
        <p:nvSpPr>
          <p:cNvPr id="4" name="Rectangle 2">
            <a:extLst>
              <a:ext uri="{FF2B5EF4-FFF2-40B4-BE49-F238E27FC236}">
                <a16:creationId xmlns:a16="http://schemas.microsoft.com/office/drawing/2014/main" id="{AE092C4E-DD6D-6B88-4383-22DFFFA7FA97}"/>
              </a:ext>
            </a:extLst>
          </p:cNvPr>
          <p:cNvSpPr>
            <a:spLocks noChangeArrowheads="1"/>
          </p:cNvSpPr>
          <p:nvPr/>
        </p:nvSpPr>
        <p:spPr bwMode="auto">
          <a:xfrm>
            <a:off x="107504"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A1907003-F504-9ACB-AF0A-239427F2A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233" y="1510475"/>
            <a:ext cx="5544616" cy="2057271"/>
          </a:xfrm>
          <a:prstGeom prst="rect">
            <a:avLst/>
          </a:prstGeom>
        </p:spPr>
      </p:pic>
      <p:pic>
        <p:nvPicPr>
          <p:cNvPr id="8" name="Picture 7">
            <a:extLst>
              <a:ext uri="{FF2B5EF4-FFF2-40B4-BE49-F238E27FC236}">
                <a16:creationId xmlns:a16="http://schemas.microsoft.com/office/drawing/2014/main" id="{48821C68-3E0C-2504-037B-E29474D48539}"/>
              </a:ext>
            </a:extLst>
          </p:cNvPr>
          <p:cNvPicPr>
            <a:picLocks noChangeAspect="1"/>
          </p:cNvPicPr>
          <p:nvPr/>
        </p:nvPicPr>
        <p:blipFill>
          <a:blip r:embed="rId3"/>
          <a:stretch>
            <a:fillRect/>
          </a:stretch>
        </p:blipFill>
        <p:spPr>
          <a:xfrm>
            <a:off x="1763688" y="3770379"/>
            <a:ext cx="4104456" cy="727946"/>
          </a:xfrm>
          <a:prstGeom prst="rect">
            <a:avLst/>
          </a:prstGeom>
        </p:spPr>
      </p:pic>
      <p:pic>
        <p:nvPicPr>
          <p:cNvPr id="5" name="Picture 5">
            <a:extLst>
              <a:ext uri="{FF2B5EF4-FFF2-40B4-BE49-F238E27FC236}">
                <a16:creationId xmlns:a16="http://schemas.microsoft.com/office/drawing/2014/main" id="{C78ADB32-F5A5-2891-B529-22B39945B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4241" y="-39721"/>
            <a:ext cx="1026452" cy="1020449"/>
          </a:xfrm>
          <a:prstGeom prst="rect">
            <a:avLst/>
          </a:prstGeom>
        </p:spPr>
      </p:pic>
    </p:spTree>
    <p:extLst>
      <p:ext uri="{BB962C8B-B14F-4D97-AF65-F5344CB8AC3E}">
        <p14:creationId xmlns:p14="http://schemas.microsoft.com/office/powerpoint/2010/main" val="301063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36" y="168813"/>
            <a:ext cx="7886700" cy="929103"/>
          </a:xfrm>
        </p:spPr>
        <p:txBody>
          <a:bodyPr>
            <a:normAutofit/>
          </a:bodyPr>
          <a:lstStyle/>
          <a:p>
            <a:r>
              <a:rPr lang="en-US" sz="3200" b="1" dirty="0">
                <a:latin typeface="Times New Roman" panose="02020603050405020304" pitchFamily="18" charset="0"/>
                <a:cs typeface="Times New Roman" panose="02020603050405020304" pitchFamily="18" charset="0"/>
              </a:rPr>
              <a:t>Simulation Parameters</a:t>
            </a:r>
          </a:p>
        </p:txBody>
      </p:sp>
      <p:sp>
        <p:nvSpPr>
          <p:cNvPr id="4" name="Slide Number Placeholder 3"/>
          <p:cNvSpPr>
            <a:spLocks noGrp="1"/>
          </p:cNvSpPr>
          <p:nvPr>
            <p:ph type="sldNum" sz="quarter" idx="12"/>
          </p:nvPr>
        </p:nvSpPr>
        <p:spPr/>
        <p:txBody>
          <a:bodyPr/>
          <a:lstStyle/>
          <a:p>
            <a:fld id="{11F6FC34-82D8-4FB8-B72F-B70CBD2CC0A4}" type="slidenum">
              <a:rPr lang="en-US" smtClean="0"/>
              <a:pPr/>
              <a:t>8</a:t>
            </a:fld>
            <a:endParaRPr lang="en-US"/>
          </a:p>
        </p:txBody>
      </p:sp>
      <p:pic>
        <p:nvPicPr>
          <p:cNvPr id="3" name="Picture 5">
            <a:extLst>
              <a:ext uri="{FF2B5EF4-FFF2-40B4-BE49-F238E27FC236}">
                <a16:creationId xmlns:a16="http://schemas.microsoft.com/office/drawing/2014/main" id="{EE353BAB-FD60-3E5C-19C6-340641F89B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8985" y="34423"/>
            <a:ext cx="1204928" cy="1197881"/>
          </a:xfrm>
          <a:prstGeom prst="rect">
            <a:avLst/>
          </a:prstGeom>
        </p:spPr>
      </p:pic>
      <mc:AlternateContent xmlns:mc="http://schemas.openxmlformats.org/markup-compatibility/2006" xmlns:a14="http://schemas.microsoft.com/office/drawing/2010/main">
        <mc:Choice Requires="a14">
          <p:graphicFrame>
            <p:nvGraphicFramePr>
              <p:cNvPr id="8" name="Content Placeholder 10">
                <a:extLst>
                  <a:ext uri="{FF2B5EF4-FFF2-40B4-BE49-F238E27FC236}">
                    <a16:creationId xmlns:a16="http://schemas.microsoft.com/office/drawing/2014/main" id="{299B8BA8-38E8-433A-9701-EF46ED0460E6}"/>
                  </a:ext>
                </a:extLst>
              </p:cNvPr>
              <p:cNvGraphicFramePr>
                <a:graphicFrameLocks noGrp="1"/>
              </p:cNvGraphicFramePr>
              <p:nvPr>
                <p:ph idx="1"/>
                <p:extLst>
                  <p:ext uri="{D42A27DB-BD31-4B8C-83A1-F6EECF244321}">
                    <p14:modId xmlns:p14="http://schemas.microsoft.com/office/powerpoint/2010/main" val="2860664030"/>
                  </p:ext>
                </p:extLst>
              </p:nvPr>
            </p:nvGraphicFramePr>
            <p:xfrm>
              <a:off x="1958279" y="1772816"/>
              <a:ext cx="5422033" cy="2543028"/>
            </p:xfrm>
            <a:graphic>
              <a:graphicData uri="http://schemas.openxmlformats.org/drawingml/2006/table">
                <a:tbl>
                  <a:tblPr firstRow="1" firstCol="1" bandRow="1">
                    <a:tableStyleId>{5C22544A-7EE6-4342-B048-85BDC9FD1C3A}</a:tableStyleId>
                  </a:tblPr>
                  <a:tblGrid>
                    <a:gridCol w="2933320">
                      <a:extLst>
                        <a:ext uri="{9D8B030D-6E8A-4147-A177-3AD203B41FA5}">
                          <a16:colId xmlns:a16="http://schemas.microsoft.com/office/drawing/2014/main" val="3076539127"/>
                        </a:ext>
                      </a:extLst>
                    </a:gridCol>
                    <a:gridCol w="2488713">
                      <a:extLst>
                        <a:ext uri="{9D8B030D-6E8A-4147-A177-3AD203B41FA5}">
                          <a16:colId xmlns:a16="http://schemas.microsoft.com/office/drawing/2014/main" val="2033753050"/>
                        </a:ext>
                      </a:extLst>
                    </a:gridCol>
                  </a:tblGrid>
                  <a:tr h="370615">
                    <a:tc>
                      <a:txBody>
                        <a:bodyPr/>
                        <a:lstStyle/>
                        <a:p>
                          <a:pPr indent="144145" algn="ctr" hangingPunct="0">
                            <a:lnSpc>
                              <a:spcPct val="150000"/>
                            </a:lnSpc>
                            <a:spcBef>
                              <a:spcPts val="300"/>
                            </a:spcBef>
                            <a:spcAft>
                              <a:spcPts val="300"/>
                            </a:spcAft>
                          </a:pPr>
                          <a:r>
                            <a:rPr lang="en-US" sz="1400" dirty="0">
                              <a:effectLst/>
                            </a:rPr>
                            <a:t>Parameter</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Range</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118763"/>
                      </a:ext>
                    </a:extLst>
                  </a:tr>
                  <a:tr h="277457">
                    <a:tc>
                      <a:txBody>
                        <a:bodyPr/>
                        <a:lstStyle/>
                        <a:p>
                          <a:pPr indent="144145" algn="ctr" hangingPunct="0">
                            <a:lnSpc>
                              <a:spcPct val="150000"/>
                            </a:lnSpc>
                            <a:spcBef>
                              <a:spcPts val="300"/>
                            </a:spcBef>
                            <a:spcAft>
                              <a:spcPts val="300"/>
                            </a:spcAft>
                          </a:pPr>
                          <a:r>
                            <a:rPr lang="en-US" sz="1400" dirty="0">
                              <a:effectLst/>
                            </a:rPr>
                            <a:t>Deep water Depth</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100-8000 meters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7471620"/>
                      </a:ext>
                    </a:extLst>
                  </a:tr>
                  <a:tr h="340348">
                    <a:tc>
                      <a:txBody>
                        <a:bodyPr/>
                        <a:lstStyle/>
                        <a:p>
                          <a:pPr indent="144145" algn="ctr" hangingPunct="0">
                            <a:lnSpc>
                              <a:spcPct val="150000"/>
                            </a:lnSpc>
                            <a:spcBef>
                              <a:spcPts val="300"/>
                            </a:spcBef>
                            <a:spcAft>
                              <a:spcPts val="300"/>
                            </a:spcAft>
                          </a:pPr>
                          <a:r>
                            <a:rPr lang="en-US" sz="1400" dirty="0">
                              <a:effectLst/>
                            </a:rPr>
                            <a:t>Deep Water Temperature</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24</a:t>
                          </a:r>
                          <a:r>
                            <a:rPr lang="en-US" sz="1400" baseline="30000" dirty="0">
                              <a:effectLst/>
                            </a:rPr>
                            <a:t>0</a:t>
                          </a:r>
                          <a:r>
                            <a:rPr lang="en-US" sz="1400" dirty="0">
                              <a:effectLst/>
                            </a:rPr>
                            <a:t>-4</a:t>
                          </a:r>
                          <a:r>
                            <a:rPr lang="en-US" sz="1400" baseline="30000" dirty="0">
                              <a:effectLst/>
                            </a:rPr>
                            <a:t>0</a:t>
                          </a:r>
                          <a:r>
                            <a:rPr lang="en-US" sz="1400" dirty="0">
                              <a:effectLst/>
                            </a:rPr>
                            <a:t> Celsius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7719555"/>
                      </a:ext>
                    </a:extLst>
                  </a:tr>
                  <a:tr h="360040">
                    <a:tc>
                      <a:txBody>
                        <a:bodyPr/>
                        <a:lstStyle/>
                        <a:p>
                          <a:pPr indent="144145" algn="ctr" hangingPunct="0">
                            <a:lnSpc>
                              <a:spcPct val="150000"/>
                            </a:lnSpc>
                            <a:spcBef>
                              <a:spcPts val="300"/>
                            </a:spcBef>
                            <a:spcAft>
                              <a:spcPts val="300"/>
                            </a:spcAft>
                          </a:pPr>
                          <a:r>
                            <a:rPr lang="en-US" sz="1400" dirty="0">
                              <a:effectLst/>
                            </a:rPr>
                            <a:t>Deep Water Salinity</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35 ppt</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9864558"/>
                      </a:ext>
                    </a:extLst>
                  </a:tr>
                  <a:tr h="370615">
                    <a:tc>
                      <a:txBody>
                        <a:bodyPr/>
                        <a:lstStyle/>
                        <a:p>
                          <a:pPr indent="144145" algn="ctr" hangingPunct="0">
                            <a:lnSpc>
                              <a:spcPct val="150000"/>
                            </a:lnSpc>
                            <a:spcBef>
                              <a:spcPts val="300"/>
                            </a:spcBef>
                            <a:spcAft>
                              <a:spcPts val="300"/>
                            </a:spcAft>
                          </a:pPr>
                          <a:r>
                            <a:rPr lang="en-US" sz="1400" dirty="0">
                              <a:effectLst/>
                            </a:rPr>
                            <a:t>Frequency</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100Hz-100 kHz</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8887926"/>
                      </a:ext>
                    </a:extLst>
                  </a:tr>
                  <a:tr h="370615">
                    <a:tc>
                      <a:txBody>
                        <a:bodyPr/>
                        <a:lstStyle/>
                        <a:p>
                          <a:pPr indent="144145" algn="ctr" hangingPunct="0">
                            <a:lnSpc>
                              <a:spcPct val="150000"/>
                            </a:lnSpc>
                            <a:spcBef>
                              <a:spcPts val="300"/>
                            </a:spcBef>
                            <a:spcAft>
                              <a:spcPts val="300"/>
                            </a:spcAft>
                          </a:pPr>
                          <a:r>
                            <a:rPr lang="en-US" sz="1400" dirty="0">
                              <a:effectLst/>
                            </a:rPr>
                            <a:t>pH</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a:effectLst/>
                            </a:rPr>
                            <a:t>7.8</a:t>
                          </a:r>
                          <a:endParaRPr lang="en-IN"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1573557"/>
                      </a:ext>
                    </a:extLst>
                  </a:tr>
                  <a:tr h="444981">
                    <a:tc>
                      <a:txBody>
                        <a:bodyPr/>
                        <a:lstStyle/>
                        <a:p>
                          <a:pPr indent="144145" algn="ctr" hangingPunct="0">
                            <a:lnSpc>
                              <a:spcPct val="150000"/>
                            </a:lnSpc>
                            <a:spcBef>
                              <a:spcPts val="300"/>
                            </a:spcBef>
                            <a:spcAft>
                              <a:spcPts val="300"/>
                            </a:spcAft>
                          </a:pPr>
                          <a14:m>
                            <m:oMathPara xmlns:m="http://schemas.openxmlformats.org/officeDocument/2006/math">
                              <m:oMathParaPr>
                                <m:jc m:val="center"/>
                              </m:oMathParaPr>
                              <m:oMath xmlns:m="http://schemas.openxmlformats.org/officeDocument/2006/math">
                                <m:sSub>
                                  <m:sSubPr>
                                    <m:ctrlPr>
                                      <a:rPr lang="en-IN" sz="1400" i="1">
                                        <a:effectLst/>
                                        <a:latin typeface="Cambria Math" panose="02040503050406030204" pitchFamily="18" charset="0"/>
                                      </a:rPr>
                                    </m:ctrlPr>
                                  </m:sSubPr>
                                  <m:e>
                                    <m:r>
                                      <a:rPr lang="en-US" sz="1400">
                                        <a:effectLst/>
                                        <a:latin typeface="Cambria Math" panose="02040503050406030204" pitchFamily="18" charset="0"/>
                                      </a:rPr>
                                      <m:t>𝑅</m:t>
                                    </m:r>
                                  </m:e>
                                  <m:sub>
                                    <m:r>
                                      <a:rPr lang="en-US" sz="1400">
                                        <a:effectLst/>
                                        <a:latin typeface="Cambria Math" panose="02040503050406030204" pitchFamily="18" charset="0"/>
                                      </a:rPr>
                                      <m:t>𝑡</m:t>
                                    </m:r>
                                  </m:sub>
                                </m:sSub>
                              </m:oMath>
                            </m:oMathPara>
                          </a14:m>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100 meters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2712849"/>
                      </a:ext>
                    </a:extLst>
                  </a:tr>
                </a:tbl>
              </a:graphicData>
            </a:graphic>
          </p:graphicFrame>
        </mc:Choice>
        <mc:Fallback xmlns="">
          <p:graphicFrame>
            <p:nvGraphicFramePr>
              <p:cNvPr id="8" name="Content Placeholder 10">
                <a:extLst>
                  <a:ext uri="{FF2B5EF4-FFF2-40B4-BE49-F238E27FC236}">
                    <a16:creationId xmlns:a16="http://schemas.microsoft.com/office/drawing/2014/main" id="{299B8BA8-38E8-433A-9701-EF46ED0460E6}"/>
                  </a:ext>
                </a:extLst>
              </p:cNvPr>
              <p:cNvGraphicFramePr>
                <a:graphicFrameLocks noGrp="1"/>
              </p:cNvGraphicFramePr>
              <p:nvPr>
                <p:ph idx="1"/>
                <p:extLst>
                  <p:ext uri="{D42A27DB-BD31-4B8C-83A1-F6EECF244321}">
                    <p14:modId xmlns:p14="http://schemas.microsoft.com/office/powerpoint/2010/main" val="2860664030"/>
                  </p:ext>
                </p:extLst>
              </p:nvPr>
            </p:nvGraphicFramePr>
            <p:xfrm>
              <a:off x="1958279" y="1772816"/>
              <a:ext cx="5422033" cy="2543028"/>
            </p:xfrm>
            <a:graphic>
              <a:graphicData uri="http://schemas.openxmlformats.org/drawingml/2006/table">
                <a:tbl>
                  <a:tblPr firstRow="1" firstCol="1" bandRow="1">
                    <a:tableStyleId>{5C22544A-7EE6-4342-B048-85BDC9FD1C3A}</a:tableStyleId>
                  </a:tblPr>
                  <a:tblGrid>
                    <a:gridCol w="2933320">
                      <a:extLst>
                        <a:ext uri="{9D8B030D-6E8A-4147-A177-3AD203B41FA5}">
                          <a16:colId xmlns:a16="http://schemas.microsoft.com/office/drawing/2014/main" val="3076539127"/>
                        </a:ext>
                      </a:extLst>
                    </a:gridCol>
                    <a:gridCol w="2488713">
                      <a:extLst>
                        <a:ext uri="{9D8B030D-6E8A-4147-A177-3AD203B41FA5}">
                          <a16:colId xmlns:a16="http://schemas.microsoft.com/office/drawing/2014/main" val="2033753050"/>
                        </a:ext>
                      </a:extLst>
                    </a:gridCol>
                  </a:tblGrid>
                  <a:tr h="370615">
                    <a:tc>
                      <a:txBody>
                        <a:bodyPr/>
                        <a:lstStyle/>
                        <a:p>
                          <a:pPr indent="144145" algn="ctr" hangingPunct="0">
                            <a:lnSpc>
                              <a:spcPct val="150000"/>
                            </a:lnSpc>
                            <a:spcBef>
                              <a:spcPts val="300"/>
                            </a:spcBef>
                            <a:spcAft>
                              <a:spcPts val="300"/>
                            </a:spcAft>
                          </a:pPr>
                          <a:r>
                            <a:rPr lang="en-US" sz="1400" dirty="0">
                              <a:effectLst/>
                            </a:rPr>
                            <a:t>Parameter</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Range</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118763"/>
                      </a:ext>
                    </a:extLst>
                  </a:tr>
                  <a:tr h="285814">
                    <a:tc>
                      <a:txBody>
                        <a:bodyPr/>
                        <a:lstStyle/>
                        <a:p>
                          <a:pPr indent="144145" algn="ctr" hangingPunct="0">
                            <a:lnSpc>
                              <a:spcPct val="150000"/>
                            </a:lnSpc>
                            <a:spcBef>
                              <a:spcPts val="300"/>
                            </a:spcBef>
                            <a:spcAft>
                              <a:spcPts val="300"/>
                            </a:spcAft>
                          </a:pPr>
                          <a:r>
                            <a:rPr lang="en-US" sz="1400" dirty="0">
                              <a:effectLst/>
                            </a:rPr>
                            <a:t>Deep water Depth</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100-8000 meters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7471620"/>
                      </a:ext>
                    </a:extLst>
                  </a:tr>
                  <a:tr h="340348">
                    <a:tc>
                      <a:txBody>
                        <a:bodyPr/>
                        <a:lstStyle/>
                        <a:p>
                          <a:pPr indent="144145" algn="ctr" hangingPunct="0">
                            <a:lnSpc>
                              <a:spcPct val="150000"/>
                            </a:lnSpc>
                            <a:spcBef>
                              <a:spcPts val="300"/>
                            </a:spcBef>
                            <a:spcAft>
                              <a:spcPts val="300"/>
                            </a:spcAft>
                          </a:pPr>
                          <a:r>
                            <a:rPr lang="en-US" sz="1400" dirty="0">
                              <a:effectLst/>
                            </a:rPr>
                            <a:t>Deep Water Temperature</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24</a:t>
                          </a:r>
                          <a:r>
                            <a:rPr lang="en-US" sz="1400" baseline="30000" dirty="0">
                              <a:effectLst/>
                            </a:rPr>
                            <a:t>0</a:t>
                          </a:r>
                          <a:r>
                            <a:rPr lang="en-US" sz="1400" dirty="0">
                              <a:effectLst/>
                            </a:rPr>
                            <a:t>-4</a:t>
                          </a:r>
                          <a:r>
                            <a:rPr lang="en-US" sz="1400" baseline="30000" dirty="0">
                              <a:effectLst/>
                            </a:rPr>
                            <a:t>0</a:t>
                          </a:r>
                          <a:r>
                            <a:rPr lang="en-US" sz="1400" dirty="0">
                              <a:effectLst/>
                            </a:rPr>
                            <a:t> Celsius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7719555"/>
                      </a:ext>
                    </a:extLst>
                  </a:tr>
                  <a:tr h="360040">
                    <a:tc>
                      <a:txBody>
                        <a:bodyPr/>
                        <a:lstStyle/>
                        <a:p>
                          <a:pPr indent="144145" algn="ctr" hangingPunct="0">
                            <a:lnSpc>
                              <a:spcPct val="150000"/>
                            </a:lnSpc>
                            <a:spcBef>
                              <a:spcPts val="300"/>
                            </a:spcBef>
                            <a:spcAft>
                              <a:spcPts val="300"/>
                            </a:spcAft>
                          </a:pPr>
                          <a:r>
                            <a:rPr lang="en-US" sz="1400" dirty="0">
                              <a:effectLst/>
                            </a:rPr>
                            <a:t>Deep Water Salinity</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35 ppt</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9864558"/>
                      </a:ext>
                    </a:extLst>
                  </a:tr>
                  <a:tr h="370615">
                    <a:tc>
                      <a:txBody>
                        <a:bodyPr/>
                        <a:lstStyle/>
                        <a:p>
                          <a:pPr indent="144145" algn="ctr" hangingPunct="0">
                            <a:lnSpc>
                              <a:spcPct val="150000"/>
                            </a:lnSpc>
                            <a:spcBef>
                              <a:spcPts val="300"/>
                            </a:spcBef>
                            <a:spcAft>
                              <a:spcPts val="300"/>
                            </a:spcAft>
                          </a:pPr>
                          <a:r>
                            <a:rPr lang="en-US" sz="1400" dirty="0">
                              <a:effectLst/>
                            </a:rPr>
                            <a:t>Frequency</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dirty="0">
                              <a:effectLst/>
                            </a:rPr>
                            <a:t>100Hz-100 kHz</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8887926"/>
                      </a:ext>
                    </a:extLst>
                  </a:tr>
                  <a:tr h="370615">
                    <a:tc>
                      <a:txBody>
                        <a:bodyPr/>
                        <a:lstStyle/>
                        <a:p>
                          <a:pPr indent="144145" algn="ctr" hangingPunct="0">
                            <a:lnSpc>
                              <a:spcPct val="150000"/>
                            </a:lnSpc>
                            <a:spcBef>
                              <a:spcPts val="300"/>
                            </a:spcBef>
                            <a:spcAft>
                              <a:spcPts val="300"/>
                            </a:spcAft>
                          </a:pPr>
                          <a:r>
                            <a:rPr lang="en-US" sz="1400" dirty="0">
                              <a:effectLst/>
                            </a:rPr>
                            <a:t>pH</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ct val="150000"/>
                            </a:lnSpc>
                            <a:spcBef>
                              <a:spcPts val="300"/>
                            </a:spcBef>
                            <a:spcAft>
                              <a:spcPts val="300"/>
                            </a:spcAft>
                          </a:pPr>
                          <a:r>
                            <a:rPr lang="en-US" sz="1400">
                              <a:effectLst/>
                            </a:rPr>
                            <a:t>7.8</a:t>
                          </a:r>
                          <a:endParaRPr lang="en-IN"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1573557"/>
                      </a:ext>
                    </a:extLst>
                  </a:tr>
                  <a:tr h="444981">
                    <a:tc>
                      <a:txBody>
                        <a:bodyPr/>
                        <a:lstStyle/>
                        <a:p>
                          <a:endParaRPr lang="en-US"/>
                        </a:p>
                      </a:txBody>
                      <a:tcPr marL="68580" marR="68580" marT="0" marB="0">
                        <a:blipFill>
                          <a:blip r:embed="rId3"/>
                          <a:stretch>
                            <a:fillRect l="-208" t="-473973" r="-85863" b="-4110"/>
                          </a:stretch>
                        </a:blipFill>
                      </a:tcPr>
                    </a:tc>
                    <a:tc>
                      <a:txBody>
                        <a:bodyPr/>
                        <a:lstStyle/>
                        <a:p>
                          <a:pPr indent="144145" algn="ctr" hangingPunct="0">
                            <a:lnSpc>
                              <a:spcPct val="150000"/>
                            </a:lnSpc>
                            <a:spcBef>
                              <a:spcPts val="300"/>
                            </a:spcBef>
                            <a:spcAft>
                              <a:spcPts val="300"/>
                            </a:spcAft>
                          </a:pPr>
                          <a:r>
                            <a:rPr lang="en-US" sz="1400" dirty="0">
                              <a:effectLst/>
                            </a:rPr>
                            <a:t>100 meters</a:t>
                          </a:r>
                          <a:endParaRPr lang="en-IN"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2712849"/>
                      </a:ext>
                    </a:extLst>
                  </a:tr>
                </a:tbl>
              </a:graphicData>
            </a:graphic>
          </p:graphicFrame>
        </mc:Fallback>
      </mc:AlternateContent>
    </p:spTree>
    <p:extLst>
      <p:ext uri="{BB962C8B-B14F-4D97-AF65-F5344CB8AC3E}">
        <p14:creationId xmlns:p14="http://schemas.microsoft.com/office/powerpoint/2010/main" val="214236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0A38F-29A3-5A5F-40AE-54B4B27F8D27}"/>
              </a:ext>
            </a:extLst>
          </p:cNvPr>
          <p:cNvSpPr txBox="1"/>
          <p:nvPr/>
        </p:nvSpPr>
        <p:spPr>
          <a:xfrm>
            <a:off x="611560" y="291560"/>
            <a:ext cx="4158208" cy="523220"/>
          </a:xfrm>
          <a:prstGeom prst="rect">
            <a:avLst/>
          </a:prstGeom>
          <a:noFill/>
        </p:spPr>
        <p:txBody>
          <a:bodyPr wrap="square">
            <a:spAutoFit/>
          </a:bodyPr>
          <a:lstStyle/>
          <a:p>
            <a:r>
              <a:rPr lang="en-IN" sz="2800" b="1" dirty="0"/>
              <a:t>Result</a:t>
            </a:r>
          </a:p>
        </p:txBody>
      </p:sp>
      <p:pic>
        <p:nvPicPr>
          <p:cNvPr id="2" name="Picture 5">
            <a:extLst>
              <a:ext uri="{FF2B5EF4-FFF2-40B4-BE49-F238E27FC236}">
                <a16:creationId xmlns:a16="http://schemas.microsoft.com/office/drawing/2014/main" id="{973F82D8-33D2-C37E-CFFB-CACAB51FE6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7512" y="0"/>
            <a:ext cx="1204928" cy="1197881"/>
          </a:xfrm>
          <a:prstGeom prst="rect">
            <a:avLst/>
          </a:prstGeom>
        </p:spPr>
      </p:pic>
      <p:pic>
        <p:nvPicPr>
          <p:cNvPr id="4" name="Picture 3">
            <a:extLst>
              <a:ext uri="{FF2B5EF4-FFF2-40B4-BE49-F238E27FC236}">
                <a16:creationId xmlns:a16="http://schemas.microsoft.com/office/drawing/2014/main" id="{408AF10D-40F9-16C3-C15D-A8E900C849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51" y="1194006"/>
            <a:ext cx="4752528" cy="3960440"/>
          </a:xfrm>
          <a:prstGeom prst="rect">
            <a:avLst/>
          </a:prstGeom>
          <a:noFill/>
          <a:ln>
            <a:noFill/>
          </a:ln>
        </p:spPr>
      </p:pic>
      <p:pic>
        <p:nvPicPr>
          <p:cNvPr id="6" name="Picture 5">
            <a:extLst>
              <a:ext uri="{FF2B5EF4-FFF2-40B4-BE49-F238E27FC236}">
                <a16:creationId xmlns:a16="http://schemas.microsoft.com/office/drawing/2014/main" id="{1181FBA4-7C30-0AE8-F1F3-4D3FBD2E0FE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6679" y="1196752"/>
            <a:ext cx="4239817" cy="3960440"/>
          </a:xfrm>
          <a:prstGeom prst="rect">
            <a:avLst/>
          </a:prstGeom>
          <a:noFill/>
          <a:ln>
            <a:noFill/>
          </a:ln>
        </p:spPr>
      </p:pic>
      <p:sp>
        <p:nvSpPr>
          <p:cNvPr id="7" name="TextBox 6">
            <a:extLst>
              <a:ext uri="{FF2B5EF4-FFF2-40B4-BE49-F238E27FC236}">
                <a16:creationId xmlns:a16="http://schemas.microsoft.com/office/drawing/2014/main" id="{CDCD9F0B-AF9A-2A8A-CE73-CA8548935D99}"/>
              </a:ext>
            </a:extLst>
          </p:cNvPr>
          <p:cNvSpPr txBox="1"/>
          <p:nvPr/>
        </p:nvSpPr>
        <p:spPr>
          <a:xfrm>
            <a:off x="1133364" y="5589240"/>
            <a:ext cx="727280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Effect of salinity and Temperature variations on sound speed in deep-water</a:t>
            </a:r>
            <a:endParaRPr lang="en-IN" dirty="0"/>
          </a:p>
        </p:txBody>
      </p:sp>
    </p:spTree>
    <p:extLst>
      <p:ext uri="{BB962C8B-B14F-4D97-AF65-F5344CB8AC3E}">
        <p14:creationId xmlns:p14="http://schemas.microsoft.com/office/powerpoint/2010/main" val="103755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693</Words>
  <Application>Microsoft Office PowerPoint</Application>
  <PresentationFormat>On-screen Show (4:3)</PresentationFormat>
  <Paragraphs>100</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Cambria Math</vt:lpstr>
      <vt:lpstr>Times New Roman</vt:lpstr>
      <vt:lpstr>Trebuchet MS</vt:lpstr>
      <vt:lpstr>Office Theme</vt:lpstr>
      <vt:lpstr>Comparison of Transmission Losses of an acoustic channel model for direct and multipath models in Deep water.</vt:lpstr>
      <vt:lpstr>Overview                  </vt:lpstr>
      <vt:lpstr>Introduction</vt:lpstr>
      <vt:lpstr>PowerPoint Presentation</vt:lpstr>
      <vt:lpstr>Literature Review </vt:lpstr>
      <vt:lpstr>Methodology</vt:lpstr>
      <vt:lpstr>Contd…</vt:lpstr>
      <vt:lpstr>Simulation Parameters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Underwater Parameters on Two Terminal Reliability Analysis of UWSN in Shallow Water</dc:title>
  <dc:creator>venkat</dc:creator>
  <cp:lastModifiedBy>vamsikrishna582001@gmail.com</cp:lastModifiedBy>
  <cp:revision>32</cp:revision>
  <dcterms:created xsi:type="dcterms:W3CDTF">2021-04-08T04:48:55Z</dcterms:created>
  <dcterms:modified xsi:type="dcterms:W3CDTF">2023-05-05T03:35:09Z</dcterms:modified>
</cp:coreProperties>
</file>