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20"/>
  </p:notesMasterIdLst>
  <p:sldIdLst>
    <p:sldId id="256" r:id="rId2"/>
    <p:sldId id="257" r:id="rId3"/>
    <p:sldId id="260" r:id="rId4"/>
    <p:sldId id="258" r:id="rId5"/>
    <p:sldId id="259" r:id="rId6"/>
    <p:sldId id="261" r:id="rId7"/>
    <p:sldId id="263" r:id="rId8"/>
    <p:sldId id="264" r:id="rId9"/>
    <p:sldId id="265" r:id="rId10"/>
    <p:sldId id="266" r:id="rId11"/>
    <p:sldId id="267" r:id="rId12"/>
    <p:sldId id="262"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0197B-6644-4AC4-8850-F8C4D9C035E0}" type="datetimeFigureOut">
              <a:rPr lang="en-US" smtClean="0"/>
              <a:t>8/11/2020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769B86-8F4E-4E1A-9286-0D12A9DFA2A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69B86-8F4E-4E1A-9286-0D12A9DFA2A8}"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537C022-A998-4735-BAE8-3C8CCB544D7C}" type="datetimeFigureOut">
              <a:rPr lang="en-US" smtClean="0"/>
              <a:t>8/11/2020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76556F86-3D47-4119-88A0-87E72B55EF41}"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37C022-A998-4735-BAE8-3C8CCB544D7C}" type="datetimeFigureOut">
              <a:rPr lang="en-US" smtClean="0"/>
              <a:t>8/11/2020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556F86-3D47-4119-88A0-87E72B55EF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37C022-A998-4735-BAE8-3C8CCB544D7C}" type="datetimeFigureOut">
              <a:rPr lang="en-US" smtClean="0"/>
              <a:t>8/11/2020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556F86-3D47-4119-88A0-87E72B55EF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37C022-A998-4735-BAE8-3C8CCB544D7C}" type="datetimeFigureOut">
              <a:rPr lang="en-US" smtClean="0"/>
              <a:t>8/11/2020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556F86-3D47-4119-88A0-87E72B55EF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37C022-A998-4735-BAE8-3C8CCB544D7C}" type="datetimeFigureOut">
              <a:rPr lang="en-US" smtClean="0"/>
              <a:t>8/11/2020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556F86-3D47-4119-88A0-87E72B55EF41}"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37C022-A998-4735-BAE8-3C8CCB544D7C}" type="datetimeFigureOut">
              <a:rPr lang="en-US" smtClean="0"/>
              <a:t>8/11/2020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6556F86-3D47-4119-88A0-87E72B55EF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37C022-A998-4735-BAE8-3C8CCB544D7C}" type="datetimeFigureOut">
              <a:rPr lang="en-US" smtClean="0"/>
              <a:t>8/11/2020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6556F86-3D47-4119-88A0-87E72B55EF41}"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537C022-A998-4735-BAE8-3C8CCB544D7C}" type="datetimeFigureOut">
              <a:rPr lang="en-US" smtClean="0"/>
              <a:t>8/11/2020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6556F86-3D47-4119-88A0-87E72B55EF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537C022-A998-4735-BAE8-3C8CCB544D7C}" type="datetimeFigureOut">
              <a:rPr lang="en-US" smtClean="0"/>
              <a:t>8/11/2020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6556F86-3D47-4119-88A0-87E72B55EF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37C022-A998-4735-BAE8-3C8CCB544D7C}" type="datetimeFigureOut">
              <a:rPr lang="en-US" smtClean="0"/>
              <a:t>8/11/2020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6556F86-3D47-4119-88A0-87E72B55EF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8537C022-A998-4735-BAE8-3C8CCB544D7C}" type="datetimeFigureOut">
              <a:rPr lang="en-US" smtClean="0"/>
              <a:t>8/11/2020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76556F86-3D47-4119-88A0-87E72B55EF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537C022-A998-4735-BAE8-3C8CCB544D7C}" type="datetimeFigureOut">
              <a:rPr lang="en-US" smtClean="0"/>
              <a:t>8/11/2020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6556F86-3D47-4119-88A0-87E72B55EF4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descr="H:\extra\Suside rate in india\IIT_student_suicide_PTI_main_630_630.png"/>
          <p:cNvPicPr>
            <a:picLocks noChangeAspect="1" noChangeArrowheads="1"/>
          </p:cNvPicPr>
          <p:nvPr/>
        </p:nvPicPr>
        <p:blipFill>
          <a:blip r:embed="rId2"/>
          <a:srcRect/>
          <a:stretch>
            <a:fillRect/>
          </a:stretch>
        </p:blipFill>
        <p:spPr bwMode="auto">
          <a:xfrm>
            <a:off x="609600" y="1371600"/>
            <a:ext cx="8077200" cy="4953000"/>
          </a:xfrm>
          <a:prstGeom prst="rect">
            <a:avLst/>
          </a:prstGeom>
          <a:noFill/>
        </p:spPr>
      </p:pic>
      <p:sp>
        <p:nvSpPr>
          <p:cNvPr id="5" name="TextBox 4"/>
          <p:cNvSpPr txBox="1"/>
          <p:nvPr/>
        </p:nvSpPr>
        <p:spPr>
          <a:xfrm>
            <a:off x="838200" y="381000"/>
            <a:ext cx="5715000" cy="400110"/>
          </a:xfrm>
          <a:prstGeom prst="rect">
            <a:avLst/>
          </a:prstGeom>
          <a:noFill/>
        </p:spPr>
        <p:txBody>
          <a:bodyPr wrap="square" rtlCol="0">
            <a:spAutoFit/>
          </a:bodyPr>
          <a:lstStyle/>
          <a:p>
            <a:r>
              <a:rPr lang="en-US" sz="2000" dirty="0" smtClean="0"/>
              <a:t>Analysis and Visualization For India Suicide Rate </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52400"/>
            <a:ext cx="5562600" cy="461665"/>
          </a:xfrm>
          <a:prstGeom prst="rect">
            <a:avLst/>
          </a:prstGeom>
          <a:noFill/>
        </p:spPr>
        <p:txBody>
          <a:bodyPr wrap="square" rtlCol="0">
            <a:spAutoFit/>
          </a:bodyPr>
          <a:lstStyle/>
          <a:p>
            <a:r>
              <a:rPr lang="en-US" sz="2400" dirty="0" err="1" smtClean="0"/>
              <a:t>Statewise</a:t>
            </a:r>
            <a:r>
              <a:rPr lang="en-US" sz="2400" dirty="0" smtClean="0"/>
              <a:t> Reason For Suicide </a:t>
            </a:r>
            <a:endParaRPr lang="en-US" sz="2400" dirty="0"/>
          </a:p>
        </p:txBody>
      </p:sp>
      <p:pic>
        <p:nvPicPr>
          <p:cNvPr id="8195" name="Picture 3"/>
          <p:cNvPicPr>
            <a:picLocks noChangeAspect="1" noChangeArrowheads="1"/>
          </p:cNvPicPr>
          <p:nvPr/>
        </p:nvPicPr>
        <p:blipFill>
          <a:blip r:embed="rId2"/>
          <a:srcRect/>
          <a:stretch>
            <a:fillRect/>
          </a:stretch>
        </p:blipFill>
        <p:spPr bwMode="auto">
          <a:xfrm>
            <a:off x="838200" y="762000"/>
            <a:ext cx="7620000" cy="5810250"/>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38400"/>
            <a:ext cx="7772400" cy="914400"/>
          </a:xfrm>
        </p:spPr>
        <p:txBody>
          <a:bodyPr/>
          <a:lstStyle/>
          <a:p>
            <a:r>
              <a:rPr lang="en-US" dirty="0" smtClean="0"/>
              <a:t>Some Visualization on Dataset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66800" y="1143000"/>
            <a:ext cx="6953250" cy="5480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685800" y="533400"/>
            <a:ext cx="6681957" cy="400110"/>
          </a:xfrm>
          <a:prstGeom prst="rect">
            <a:avLst/>
          </a:prstGeom>
          <a:noFill/>
        </p:spPr>
        <p:txBody>
          <a:bodyPr wrap="none" rtlCol="0">
            <a:spAutoFit/>
          </a:bodyPr>
          <a:lstStyle/>
          <a:p>
            <a:r>
              <a:rPr lang="en-US" sz="2000" dirty="0" smtClean="0"/>
              <a:t>Number and Percentage Share of Suicides in States/Provinces</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Year-wise Suicide Rate </a:t>
            </a:r>
            <a:endParaRPr lang="en-US" sz="2800" dirty="0"/>
          </a:p>
        </p:txBody>
      </p:sp>
      <p:pic>
        <p:nvPicPr>
          <p:cNvPr id="9218" name="Picture 2" descr="C:\Users\pskj0\OneDrive\Pictures\Screenshots\Screenshot (236).png"/>
          <p:cNvPicPr>
            <a:picLocks noChangeAspect="1" noChangeArrowheads="1"/>
          </p:cNvPicPr>
          <p:nvPr/>
        </p:nvPicPr>
        <p:blipFill>
          <a:blip r:embed="rId2"/>
          <a:srcRect/>
          <a:stretch>
            <a:fillRect/>
          </a:stretch>
        </p:blipFill>
        <p:spPr bwMode="auto">
          <a:xfrm>
            <a:off x="533400" y="1219200"/>
            <a:ext cx="8185150" cy="5105400"/>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State-wise Graphical Representation</a:t>
            </a:r>
            <a:endParaRPr lang="en-US" sz="2800" dirty="0"/>
          </a:p>
        </p:txBody>
      </p:sp>
      <p:pic>
        <p:nvPicPr>
          <p:cNvPr id="10242" name="Picture 2" descr="C:\Users\pskj0\OneDrive\Pictures\Screenshots\Screenshot (237).png"/>
          <p:cNvPicPr>
            <a:picLocks noChangeAspect="1" noChangeArrowheads="1"/>
          </p:cNvPicPr>
          <p:nvPr/>
        </p:nvPicPr>
        <p:blipFill>
          <a:blip r:embed="rId3"/>
          <a:srcRect/>
          <a:stretch>
            <a:fillRect/>
          </a:stretch>
        </p:blipFill>
        <p:spPr bwMode="auto">
          <a:xfrm>
            <a:off x="609600" y="1066800"/>
            <a:ext cx="7778750" cy="5580673"/>
          </a:xfrm>
          <a:prstGeom prst="rect">
            <a:avLst/>
          </a:prstGeom>
          <a:ln>
            <a:noFill/>
          </a:ln>
          <a:effectLst>
            <a:softEdge rad="112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 Of Suicide Rate</a:t>
            </a:r>
            <a:endParaRPr lang="en-US" dirty="0"/>
          </a:p>
        </p:txBody>
      </p:sp>
      <p:pic>
        <p:nvPicPr>
          <p:cNvPr id="11266" name="Picture 2"/>
          <p:cNvPicPr>
            <a:picLocks noChangeAspect="1" noChangeArrowheads="1"/>
          </p:cNvPicPr>
          <p:nvPr/>
        </p:nvPicPr>
        <p:blipFill>
          <a:blip r:embed="rId2"/>
          <a:srcRect/>
          <a:stretch>
            <a:fillRect/>
          </a:stretch>
        </p:blipFill>
        <p:spPr bwMode="auto">
          <a:xfrm>
            <a:off x="457200" y="1638300"/>
            <a:ext cx="8381297" cy="52197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Which Age Make More Suicide</a:t>
            </a:r>
            <a:endParaRPr lang="en-US" sz="2400" dirty="0"/>
          </a:p>
        </p:txBody>
      </p:sp>
      <p:pic>
        <p:nvPicPr>
          <p:cNvPr id="12290" name="Picture 2" descr="C:\Users\pskj0\OneDrive\Pictures\Screenshots\Screenshot (242).png"/>
          <p:cNvPicPr>
            <a:picLocks noChangeAspect="1" noChangeArrowheads="1"/>
          </p:cNvPicPr>
          <p:nvPr/>
        </p:nvPicPr>
        <p:blipFill>
          <a:blip r:embed="rId2"/>
          <a:srcRect/>
          <a:stretch>
            <a:fillRect/>
          </a:stretch>
        </p:blipFill>
        <p:spPr bwMode="auto">
          <a:xfrm>
            <a:off x="1066800" y="2133600"/>
            <a:ext cx="4724400" cy="4038600"/>
          </a:xfrm>
          <a:prstGeom prst="rect">
            <a:avLst/>
          </a:prstGeom>
          <a:ln>
            <a:noFill/>
          </a:ln>
          <a:effectLst>
            <a:softEdge rad="112500"/>
          </a:effectLst>
        </p:spPr>
      </p:pic>
      <p:pic>
        <p:nvPicPr>
          <p:cNvPr id="12291" name="Picture 3" descr="C:\Users\pskj0\OneDrive\Pictures\Screenshots\Screenshot (243).png"/>
          <p:cNvPicPr>
            <a:picLocks noChangeAspect="1" noChangeArrowheads="1"/>
          </p:cNvPicPr>
          <p:nvPr/>
        </p:nvPicPr>
        <p:blipFill>
          <a:blip r:embed="rId3"/>
          <a:srcRect/>
          <a:stretch>
            <a:fillRect/>
          </a:stretch>
        </p:blipFill>
        <p:spPr bwMode="auto">
          <a:xfrm>
            <a:off x="4572000" y="2743200"/>
            <a:ext cx="5500480" cy="3587750"/>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Level And suicide </a:t>
            </a:r>
            <a:endParaRPr lang="en-US" dirty="0"/>
          </a:p>
        </p:txBody>
      </p:sp>
      <p:pic>
        <p:nvPicPr>
          <p:cNvPr id="13315" name="Picture 3" descr="C:\Users\pskj0\OneDrive\Pictures\Screenshots\Screenshot (246).png"/>
          <p:cNvPicPr>
            <a:picLocks noGrp="1" noChangeAspect="1" noChangeArrowheads="1"/>
          </p:cNvPicPr>
          <p:nvPr>
            <p:ph idx="1"/>
          </p:nvPr>
        </p:nvPicPr>
        <p:blipFill>
          <a:blip r:embed="rId2"/>
          <a:srcRect/>
          <a:stretch>
            <a:fillRect/>
          </a:stretch>
        </p:blipFill>
        <p:spPr bwMode="auto">
          <a:xfrm>
            <a:off x="685800" y="2133600"/>
            <a:ext cx="7772400" cy="390163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14400" y="1783560"/>
            <a:ext cx="7772400" cy="4464840"/>
          </a:xfrm>
        </p:spPr>
        <p:txBody>
          <a:bodyPr>
            <a:normAutofit fontScale="25000" lnSpcReduction="20000"/>
          </a:bodyPr>
          <a:lstStyle/>
          <a:p>
            <a:r>
              <a:rPr lang="en-US" dirty="0" smtClean="0"/>
              <a:t>## Conclusion</a:t>
            </a:r>
          </a:p>
          <a:p>
            <a:endParaRPr lang="en-US" dirty="0" smtClean="0"/>
          </a:p>
          <a:p>
            <a:r>
              <a:rPr lang="en-US" dirty="0" smtClean="0"/>
              <a:t>### Results</a:t>
            </a:r>
          </a:p>
          <a:p>
            <a:r>
              <a:rPr lang="en-US" dirty="0" smtClean="0"/>
              <a:t>The summary of results about risk factors, means of suicides and profession of suicide victims </a:t>
            </a:r>
          </a:p>
          <a:p>
            <a:endParaRPr lang="en-US" dirty="0" smtClean="0"/>
          </a:p>
          <a:p>
            <a:r>
              <a:rPr lang="en-US" dirty="0" smtClean="0"/>
              <a:t>#### Results related to the risk factors for suicides</a:t>
            </a:r>
          </a:p>
          <a:p>
            <a:r>
              <a:rPr lang="en-US" dirty="0" smtClean="0"/>
              <a:t>Males and Females up to 14 years’ age group commit suicide due to ‘Failure in examination’.</a:t>
            </a:r>
          </a:p>
          <a:p>
            <a:endParaRPr lang="en-US" dirty="0" smtClean="0"/>
          </a:p>
          <a:p>
            <a:r>
              <a:rPr lang="en-US" dirty="0" smtClean="0"/>
              <a:t>Males between age group 15–29 commit suicide due to ‘Failure in examination’ whereas Females within the same age group commit suicide due to ‘Love affairs’.</a:t>
            </a:r>
          </a:p>
          <a:p>
            <a:endParaRPr lang="en-US" dirty="0" smtClean="0"/>
          </a:p>
          <a:p>
            <a:r>
              <a:rPr lang="en-US" dirty="0" smtClean="0"/>
              <a:t>Males between age group above 30 commit suicide due to ‘Unemployment’, ‘Love Affairs’ and ‘Failure in examination’, while Females between the same age group are observed to commit suicide due to ‘Dowry Dispute’ and ‘Cancellation/Non-settlement of Marriage’.</a:t>
            </a:r>
          </a:p>
          <a:p>
            <a:endParaRPr lang="en-US" dirty="0" smtClean="0"/>
          </a:p>
          <a:p>
            <a:r>
              <a:rPr lang="en-US" dirty="0" smtClean="0"/>
              <a:t>Males and Females between age group 30–45 commit suicide due to ‘Family problems’ while Males between age group 45–60 commit suicide due to ‘Bankruptcy/sudden change in Economic status’ and ‘Poverty’.</a:t>
            </a:r>
          </a:p>
          <a:p>
            <a:endParaRPr lang="en-US" dirty="0" smtClean="0"/>
          </a:p>
          <a:p>
            <a:r>
              <a:rPr lang="en-US" dirty="0" smtClean="0"/>
              <a:t>#### Results related to means of suicides</a:t>
            </a:r>
          </a:p>
          <a:p>
            <a:r>
              <a:rPr lang="en-US" dirty="0" smtClean="0"/>
              <a:t>Females between age group up to 14 years’ and 15–29 commit suicide by ‘Fire/self-immolation’, ‘Hanging’ and ‘Poisoning’.</a:t>
            </a:r>
          </a:p>
          <a:p>
            <a:endParaRPr lang="en-US" dirty="0" smtClean="0"/>
          </a:p>
          <a:p>
            <a:r>
              <a:rPr lang="en-US" dirty="0" smtClean="0"/>
              <a:t>Males between age group 30–44 commit suicide by ‘Hanging’, ‘Poisoning’ and coming under running vehicles/trains while Females commit suicide by ‘Fire/self-immolation’.</a:t>
            </a:r>
          </a:p>
          <a:p>
            <a:endParaRPr lang="en-US" dirty="0" smtClean="0"/>
          </a:p>
          <a:p>
            <a:r>
              <a:rPr lang="en-US" dirty="0" smtClean="0"/>
              <a:t>Males between age group 45–59 and above 60 years commit suicide by ‘Coming under running vehicles/trains’ and ‘Poisoning’ while Females above 60 years’ commit suicide by ‘Drowning’.</a:t>
            </a:r>
          </a:p>
          <a:p>
            <a:endParaRPr lang="en-US" dirty="0" smtClean="0"/>
          </a:p>
          <a:p>
            <a:r>
              <a:rPr lang="en-US" dirty="0" smtClean="0"/>
              <a:t>#### Results related to the profession of suicide victims</a:t>
            </a:r>
          </a:p>
          <a:p>
            <a:r>
              <a:rPr lang="en-US" dirty="0" smtClean="0"/>
              <a:t>Male and Female with profession ‘Students’ up to age 14 and ‘Unemployed Males’ between age group 15–29 commit suicide.</a:t>
            </a:r>
          </a:p>
          <a:p>
            <a:endParaRPr lang="en-US" dirty="0" smtClean="0"/>
          </a:p>
          <a:p>
            <a:r>
              <a:rPr lang="en-US" dirty="0" smtClean="0"/>
              <a:t>Males with profession ‘Service’ between age group 30–44 and ‘House wife’ between age group 15–29, 45–59 and above 60 years’ age commit suicide.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5791200" cy="584775"/>
          </a:xfrm>
          <a:prstGeom prst="rect">
            <a:avLst/>
          </a:prstGeom>
          <a:noFill/>
        </p:spPr>
        <p:txBody>
          <a:bodyPr wrap="square" rtlCol="0">
            <a:spAutoFit/>
          </a:bodyPr>
          <a:lstStyle/>
          <a:p>
            <a:r>
              <a:rPr lang="en-US" sz="3200" dirty="0" smtClean="0"/>
              <a:t>About Me</a:t>
            </a:r>
            <a:endParaRPr lang="en-US" sz="3200" dirty="0"/>
          </a:p>
        </p:txBody>
      </p:sp>
      <p:sp>
        <p:nvSpPr>
          <p:cNvPr id="5" name="TextBox 4"/>
          <p:cNvSpPr txBox="1"/>
          <p:nvPr/>
        </p:nvSpPr>
        <p:spPr>
          <a:xfrm>
            <a:off x="838200" y="1752600"/>
            <a:ext cx="7467600" cy="3970318"/>
          </a:xfrm>
          <a:prstGeom prst="rect">
            <a:avLst/>
          </a:prstGeom>
          <a:noFill/>
        </p:spPr>
        <p:txBody>
          <a:bodyPr wrap="square" rtlCol="0">
            <a:spAutoFit/>
          </a:bodyPr>
          <a:lstStyle/>
          <a:p>
            <a:r>
              <a:rPr lang="en-IN" sz="2800" dirty="0" smtClean="0">
                <a:latin typeface="Bahnschrift Condensed" panose="020B0502040204020203" pitchFamily="34" charset="0"/>
              </a:rPr>
              <a:t>My name is </a:t>
            </a:r>
            <a:r>
              <a:rPr lang="en-IN" sz="2800" b="1" dirty="0" err="1" smtClean="0">
                <a:solidFill>
                  <a:srgbClr val="0070C0"/>
                </a:solidFill>
                <a:latin typeface="Bahnschrift Condensed" panose="020B0502040204020203" pitchFamily="34" charset="0"/>
              </a:rPr>
              <a:t>Shivendra</a:t>
            </a:r>
            <a:r>
              <a:rPr lang="en-IN" sz="2800" b="1" dirty="0" smtClean="0">
                <a:solidFill>
                  <a:srgbClr val="0070C0"/>
                </a:solidFill>
                <a:latin typeface="Bahnschrift Condensed" panose="020B0502040204020203" pitchFamily="34" charset="0"/>
              </a:rPr>
              <a:t> </a:t>
            </a:r>
            <a:r>
              <a:rPr lang="en-IN" sz="2800" b="1" dirty="0" err="1" smtClean="0">
                <a:solidFill>
                  <a:srgbClr val="0070C0"/>
                </a:solidFill>
                <a:latin typeface="Bahnschrift Condensed" panose="020B0502040204020203" pitchFamily="34" charset="0"/>
              </a:rPr>
              <a:t>kumar</a:t>
            </a:r>
            <a:r>
              <a:rPr lang="en-IN" sz="2800" b="1" dirty="0" smtClean="0">
                <a:solidFill>
                  <a:srgbClr val="0070C0"/>
                </a:solidFill>
                <a:latin typeface="Bahnschrift Condensed" panose="020B0502040204020203" pitchFamily="34" charset="0"/>
              </a:rPr>
              <a:t> </a:t>
            </a:r>
            <a:r>
              <a:rPr lang="en-IN" sz="2800" b="1" dirty="0" err="1" smtClean="0">
                <a:solidFill>
                  <a:srgbClr val="0070C0"/>
                </a:solidFill>
                <a:latin typeface="Bahnschrift Condensed" panose="020B0502040204020203" pitchFamily="34" charset="0"/>
              </a:rPr>
              <a:t>jha</a:t>
            </a:r>
            <a:r>
              <a:rPr lang="en-IN" sz="2800" b="1" dirty="0" smtClean="0">
                <a:solidFill>
                  <a:srgbClr val="0070C0"/>
                </a:solidFill>
                <a:latin typeface="Bahnschrift Condensed" panose="020B0502040204020203" pitchFamily="34" charset="0"/>
              </a:rPr>
              <a:t>, </a:t>
            </a:r>
            <a:r>
              <a:rPr lang="en-IN" sz="2800" b="1" dirty="0" smtClean="0">
                <a:latin typeface="Bahnschrift Condensed" panose="020B0502040204020203" pitchFamily="34" charset="0"/>
              </a:rPr>
              <a:t>currently </a:t>
            </a:r>
            <a:r>
              <a:rPr lang="en-IN" sz="2800" b="1" dirty="0" err="1" smtClean="0">
                <a:latin typeface="Bahnschrift Condensed" panose="020B0502040204020203" pitchFamily="34" charset="0"/>
              </a:rPr>
              <a:t>persuing</a:t>
            </a:r>
            <a:r>
              <a:rPr lang="en-IN" sz="2800" b="1" dirty="0" smtClean="0">
                <a:latin typeface="Bahnschrift Condensed" panose="020B0502040204020203" pitchFamily="34" charset="0"/>
              </a:rPr>
              <a:t> my b-tech from SRM </a:t>
            </a:r>
            <a:r>
              <a:rPr lang="en-IN" sz="2800" dirty="0" smtClean="0">
                <a:latin typeface="Bahnschrift Condensed" panose="020B0502040204020203" pitchFamily="34" charset="0"/>
              </a:rPr>
              <a:t>Institute of Science And Technology </a:t>
            </a:r>
            <a:r>
              <a:rPr lang="en-IN" sz="2800" b="1" dirty="0" err="1" smtClean="0">
                <a:latin typeface="Bahnschrift Condensed" panose="020B0502040204020203" pitchFamily="34" charset="0"/>
              </a:rPr>
              <a:t>Ramapuram</a:t>
            </a:r>
            <a:r>
              <a:rPr lang="en-IN" sz="2800" b="1" dirty="0" smtClean="0">
                <a:solidFill>
                  <a:srgbClr val="0070C0"/>
                </a:solidFill>
                <a:latin typeface="Bahnschrift Condensed" panose="020B0502040204020203" pitchFamily="34" charset="0"/>
              </a:rPr>
              <a:t>.  </a:t>
            </a:r>
            <a:r>
              <a:rPr lang="en-IN" sz="2800" dirty="0" smtClean="0">
                <a:latin typeface="Bahnschrift Condensed" panose="020B0502040204020203" pitchFamily="34" charset="0"/>
              </a:rPr>
              <a:t>I’m a </a:t>
            </a:r>
            <a:r>
              <a:rPr lang="en-IN" sz="2800" b="1" dirty="0" err="1" smtClean="0">
                <a:solidFill>
                  <a:srgbClr val="0070C0"/>
                </a:solidFill>
                <a:latin typeface="Bahnschrift Condensed" panose="020B0502040204020203" pitchFamily="34" charset="0"/>
              </a:rPr>
              <a:t>Logicplay</a:t>
            </a:r>
            <a:r>
              <a:rPr lang="en-IN" sz="2800" b="1" dirty="0" smtClean="0">
                <a:solidFill>
                  <a:srgbClr val="0070C0"/>
                </a:solidFill>
                <a:latin typeface="Bahnschrift Condensed" panose="020B0502040204020203" pitchFamily="34" charset="0"/>
              </a:rPr>
              <a:t> Big Data Head </a:t>
            </a:r>
            <a:r>
              <a:rPr lang="en-IN" sz="2800" dirty="0" smtClean="0">
                <a:latin typeface="Bahnschrift Condensed" panose="020B0502040204020203" pitchFamily="34" charset="0"/>
              </a:rPr>
              <a:t>and a </a:t>
            </a:r>
            <a:r>
              <a:rPr lang="en-IN" sz="2800" b="1" dirty="0" smtClean="0">
                <a:solidFill>
                  <a:srgbClr val="0070C0"/>
                </a:solidFill>
                <a:latin typeface="Bahnschrift Condensed" panose="020B0502040204020203" pitchFamily="34" charset="0"/>
              </a:rPr>
              <a:t>COO</a:t>
            </a:r>
            <a:r>
              <a:rPr lang="en-IN" sz="2800" dirty="0" smtClean="0">
                <a:latin typeface="Bahnschrift Condensed" panose="020B0502040204020203" pitchFamily="34" charset="0"/>
              </a:rPr>
              <a:t> at </a:t>
            </a:r>
            <a:r>
              <a:rPr lang="en-IN" sz="2800" dirty="0" err="1" smtClean="0">
                <a:latin typeface="Bahnschrift Condensed" panose="020B0502040204020203" pitchFamily="34" charset="0"/>
              </a:rPr>
              <a:t>Myickart</a:t>
            </a:r>
            <a:r>
              <a:rPr lang="en-IN" sz="2800" dirty="0" smtClean="0">
                <a:latin typeface="Bahnschrift Condensed" panose="020B0502040204020203" pitchFamily="34" charset="0"/>
              </a:rPr>
              <a:t> . I am currentl</a:t>
            </a:r>
            <a:r>
              <a:rPr lang="en-IN" sz="2800" dirty="0" smtClean="0">
                <a:latin typeface="Bahnschrift Condensed" panose="020B0502040204020203" pitchFamily="34" charset="0"/>
              </a:rPr>
              <a:t>y exploring </a:t>
            </a:r>
            <a:r>
              <a:rPr lang="en-IN" sz="2800" dirty="0" smtClean="0">
                <a:latin typeface="Bahnschrift Condensed" panose="020B0502040204020203" pitchFamily="34" charset="0"/>
              </a:rPr>
              <a:t> the field of Data Science through various measures. I Did number of projects on Data science and Machine learning. And These days, I’m focused on doing projects on the various Web development data analytics and machine learning techniques. </a:t>
            </a:r>
            <a:endParaRPr lang="en-IN" sz="2800" dirty="0" smtClean="0"/>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533400"/>
            <a:ext cx="4648200" cy="461665"/>
          </a:xfrm>
          <a:prstGeom prst="rect">
            <a:avLst/>
          </a:prstGeom>
          <a:noFill/>
        </p:spPr>
        <p:txBody>
          <a:bodyPr wrap="square" rtlCol="0">
            <a:spAutoFit/>
          </a:bodyPr>
          <a:lstStyle/>
          <a:p>
            <a:r>
              <a:rPr lang="en-US" sz="2400" dirty="0" smtClean="0"/>
              <a:t>Objective : -</a:t>
            </a:r>
            <a:endParaRPr lang="en-US" sz="2400" dirty="0"/>
          </a:p>
        </p:txBody>
      </p:sp>
      <p:sp>
        <p:nvSpPr>
          <p:cNvPr id="5" name="TextBox 4"/>
          <p:cNvSpPr txBox="1"/>
          <p:nvPr/>
        </p:nvSpPr>
        <p:spPr>
          <a:xfrm>
            <a:off x="838200" y="4648200"/>
            <a:ext cx="7086600" cy="1200329"/>
          </a:xfrm>
          <a:prstGeom prst="rect">
            <a:avLst/>
          </a:prstGeom>
          <a:noFill/>
        </p:spPr>
        <p:txBody>
          <a:bodyPr wrap="square" rtlCol="0">
            <a:spAutoFit/>
          </a:bodyPr>
          <a:lstStyle/>
          <a:p>
            <a:pPr>
              <a:buFont typeface="Arial" pitchFamily="34" charset="0"/>
              <a:buChar char="•"/>
            </a:pPr>
            <a:r>
              <a:rPr lang="en-US" dirty="0" smtClean="0"/>
              <a:t>   Study suicide rates for various locations in India.</a:t>
            </a:r>
          </a:p>
          <a:p>
            <a:pPr>
              <a:buFont typeface="Arial" pitchFamily="34" charset="0"/>
              <a:buChar char="•"/>
            </a:pPr>
            <a:r>
              <a:rPr lang="en-US" dirty="0" smtClean="0"/>
              <a:t>   Identify the major causes that contribute to the most of the suicide          	attacks in India.</a:t>
            </a:r>
          </a:p>
          <a:p>
            <a:pPr>
              <a:buFont typeface="Arial" pitchFamily="34" charset="0"/>
              <a:buChar char="•"/>
            </a:pPr>
            <a:r>
              <a:rPr lang="en-US" dirty="0" smtClean="0"/>
              <a:t>    </a:t>
            </a:r>
            <a:r>
              <a:rPr lang="en-US" dirty="0" err="1" smtClean="0"/>
              <a:t>Analyse</a:t>
            </a:r>
            <a:r>
              <a:rPr lang="en-US" dirty="0" smtClean="0"/>
              <a:t> Suicides attacks on the basis of means and status of victims.</a:t>
            </a:r>
          </a:p>
        </p:txBody>
      </p:sp>
      <p:sp>
        <p:nvSpPr>
          <p:cNvPr id="6" name="TextBox 5"/>
          <p:cNvSpPr txBox="1"/>
          <p:nvPr/>
        </p:nvSpPr>
        <p:spPr>
          <a:xfrm>
            <a:off x="609600" y="1371600"/>
            <a:ext cx="8382000" cy="2585323"/>
          </a:xfrm>
          <a:prstGeom prst="rect">
            <a:avLst/>
          </a:prstGeom>
          <a:noFill/>
        </p:spPr>
        <p:txBody>
          <a:bodyPr wrap="square" rtlCol="0">
            <a:spAutoFit/>
          </a:bodyPr>
          <a:lstStyle/>
          <a:p>
            <a:r>
              <a:rPr lang="en-US" dirty="0" smtClean="0"/>
              <a:t>The nation accounts for over a third of the world's annual female suicides and nearly a fourth of male suicides, a significant rise in global share from 1990.</a:t>
            </a:r>
          </a:p>
          <a:p>
            <a:endParaRPr lang="en-US" dirty="0" smtClean="0"/>
          </a:p>
          <a:p>
            <a:r>
              <a:rPr lang="en-US" dirty="0" smtClean="0"/>
              <a:t>Each suicide is a personal tragedy that prematurely takes the life of an individual and has a continuing ripple effect, dramatically affecting the lives of families, friends and communities. Every year, more than 1,00,000</a:t>
            </a:r>
          </a:p>
          <a:p>
            <a:r>
              <a:rPr lang="en-US" dirty="0" smtClean="0"/>
              <a:t>people commit suicide in our country. There are various causes of suicides like</a:t>
            </a:r>
          </a:p>
          <a:p>
            <a:r>
              <a:rPr lang="en-US" dirty="0" smtClean="0"/>
              <a:t>professional/career problems, </a:t>
            </a:r>
            <a:r>
              <a:rPr lang="en-US" dirty="0" err="1" smtClean="0"/>
              <a:t>discrimination,sense</a:t>
            </a:r>
            <a:r>
              <a:rPr lang="en-US" dirty="0" smtClean="0"/>
              <a:t> of isolation, abuse, violence, family problems, mental disorders, addiction to alcohol, financial loss, chronic pain etc.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838200"/>
            <a:ext cx="6781800" cy="461665"/>
          </a:xfrm>
          <a:prstGeom prst="rect">
            <a:avLst/>
          </a:prstGeom>
          <a:noFill/>
        </p:spPr>
        <p:txBody>
          <a:bodyPr wrap="square" rtlCol="0">
            <a:spAutoFit/>
          </a:bodyPr>
          <a:lstStyle/>
          <a:p>
            <a:r>
              <a:rPr lang="en-US" sz="2400" dirty="0" smtClean="0"/>
              <a:t>What We are going to Talk :- </a:t>
            </a:r>
            <a:endParaRPr lang="en-US" sz="2400" dirty="0"/>
          </a:p>
        </p:txBody>
      </p:sp>
      <p:sp>
        <p:nvSpPr>
          <p:cNvPr id="5" name="TextBox 4"/>
          <p:cNvSpPr txBox="1"/>
          <p:nvPr/>
        </p:nvSpPr>
        <p:spPr>
          <a:xfrm>
            <a:off x="1143000" y="2057400"/>
            <a:ext cx="6096000" cy="646331"/>
          </a:xfrm>
          <a:prstGeom prst="rect">
            <a:avLst/>
          </a:prstGeom>
          <a:noFill/>
        </p:spPr>
        <p:txBody>
          <a:bodyPr wrap="square" rtlCol="0">
            <a:spAutoFit/>
          </a:bodyPr>
          <a:lstStyle/>
          <a:p>
            <a:r>
              <a:rPr lang="en-US" dirty="0" smtClean="0"/>
              <a:t>Various Data Analytics &amp; Visualization using Python  </a:t>
            </a:r>
          </a:p>
          <a:p>
            <a:endParaRPr lang="en-US" dirty="0"/>
          </a:p>
        </p:txBody>
      </p:sp>
      <p:sp>
        <p:nvSpPr>
          <p:cNvPr id="6" name="TextBox 5"/>
          <p:cNvSpPr txBox="1"/>
          <p:nvPr/>
        </p:nvSpPr>
        <p:spPr>
          <a:xfrm>
            <a:off x="1295400" y="3048000"/>
            <a:ext cx="3657600" cy="2031325"/>
          </a:xfrm>
          <a:prstGeom prst="rect">
            <a:avLst/>
          </a:prstGeom>
          <a:noFill/>
        </p:spPr>
        <p:txBody>
          <a:bodyPr wrap="square" rtlCol="0">
            <a:spAutoFit/>
          </a:bodyPr>
          <a:lstStyle/>
          <a:p>
            <a:r>
              <a:rPr lang="en-US" dirty="0" smtClean="0"/>
              <a:t>Lib of python like : </a:t>
            </a:r>
          </a:p>
          <a:p>
            <a:r>
              <a:rPr lang="en-US" dirty="0" err="1" smtClean="0"/>
              <a:t>Numpy</a:t>
            </a:r>
            <a:r>
              <a:rPr lang="en-US" dirty="0" smtClean="0"/>
              <a:t> </a:t>
            </a:r>
          </a:p>
          <a:p>
            <a:r>
              <a:rPr lang="en-US" dirty="0" smtClean="0"/>
              <a:t>Pandas </a:t>
            </a:r>
          </a:p>
          <a:p>
            <a:r>
              <a:rPr lang="en-US" dirty="0" err="1" smtClean="0"/>
              <a:t>Matplotlib</a:t>
            </a:r>
            <a:endParaRPr lang="en-US" dirty="0" smtClean="0"/>
          </a:p>
          <a:p>
            <a:r>
              <a:rPr lang="en-US" dirty="0" err="1" smtClean="0"/>
              <a:t>Seaborn</a:t>
            </a:r>
            <a:endParaRPr lang="en-US" dirty="0" smtClean="0"/>
          </a:p>
          <a:p>
            <a:r>
              <a:rPr lang="en-US" dirty="0" smtClean="0"/>
              <a:t>Etc </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2247731" cy="369332"/>
          </a:xfrm>
          <a:prstGeom prst="rect">
            <a:avLst/>
          </a:prstGeom>
          <a:noFill/>
        </p:spPr>
        <p:txBody>
          <a:bodyPr wrap="none" rtlCol="0">
            <a:spAutoFit/>
          </a:bodyPr>
          <a:lstStyle/>
          <a:p>
            <a:r>
              <a:rPr lang="en-US" dirty="0" smtClean="0"/>
              <a:t>Importing all libraries </a:t>
            </a:r>
            <a:endParaRPr lang="en-US" dirty="0"/>
          </a:p>
        </p:txBody>
      </p:sp>
      <p:pic>
        <p:nvPicPr>
          <p:cNvPr id="2050" name="Picture 2"/>
          <p:cNvPicPr>
            <a:picLocks noChangeAspect="1" noChangeArrowheads="1"/>
          </p:cNvPicPr>
          <p:nvPr/>
        </p:nvPicPr>
        <p:blipFill>
          <a:blip r:embed="rId2"/>
          <a:srcRect/>
          <a:stretch>
            <a:fillRect/>
          </a:stretch>
        </p:blipFill>
        <p:spPr bwMode="auto">
          <a:xfrm>
            <a:off x="914400" y="1524000"/>
            <a:ext cx="7086600" cy="4562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533400"/>
            <a:ext cx="7086600" cy="369332"/>
          </a:xfrm>
          <a:prstGeom prst="rect">
            <a:avLst/>
          </a:prstGeom>
          <a:noFill/>
        </p:spPr>
        <p:txBody>
          <a:bodyPr wrap="square" rtlCol="0">
            <a:spAutoFit/>
          </a:bodyPr>
          <a:lstStyle/>
          <a:p>
            <a:r>
              <a:rPr lang="en-US" dirty="0" smtClean="0"/>
              <a:t>Loading Dataset for further Analysis and Visualization</a:t>
            </a:r>
            <a:endParaRPr lang="en-US" dirty="0"/>
          </a:p>
        </p:txBody>
      </p:sp>
      <p:pic>
        <p:nvPicPr>
          <p:cNvPr id="3074" name="Picture 2" descr="C:\Users\pskj0\OneDrive\Pictures\Screenshots\Screenshot (222).png"/>
          <p:cNvPicPr>
            <a:picLocks noChangeAspect="1" noChangeArrowheads="1"/>
          </p:cNvPicPr>
          <p:nvPr/>
        </p:nvPicPr>
        <p:blipFill>
          <a:blip r:embed="rId2"/>
          <a:srcRect/>
          <a:stretch>
            <a:fillRect/>
          </a:stretch>
        </p:blipFill>
        <p:spPr bwMode="auto">
          <a:xfrm>
            <a:off x="685800" y="1905000"/>
            <a:ext cx="7848600" cy="29972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3810000" cy="369332"/>
          </a:xfrm>
          <a:prstGeom prst="rect">
            <a:avLst/>
          </a:prstGeom>
          <a:noFill/>
        </p:spPr>
        <p:txBody>
          <a:bodyPr wrap="square" rtlCol="0">
            <a:spAutoFit/>
          </a:bodyPr>
          <a:lstStyle/>
          <a:p>
            <a:r>
              <a:rPr lang="en-US" dirty="0" err="1" smtClean="0"/>
              <a:t>Statewise</a:t>
            </a:r>
            <a:r>
              <a:rPr lang="en-US" dirty="0" smtClean="0"/>
              <a:t> Value Count </a:t>
            </a:r>
            <a:endParaRPr lang="en-US" dirty="0"/>
          </a:p>
        </p:txBody>
      </p:sp>
      <p:pic>
        <p:nvPicPr>
          <p:cNvPr id="5122" name="Picture 2" descr="C:\Users\pskj0\OneDrive\Pictures\Screenshots\Screenshot (226).png"/>
          <p:cNvPicPr>
            <a:picLocks noChangeAspect="1" noChangeArrowheads="1"/>
          </p:cNvPicPr>
          <p:nvPr/>
        </p:nvPicPr>
        <p:blipFill>
          <a:blip r:embed="rId2"/>
          <a:srcRect/>
          <a:stretch>
            <a:fillRect/>
          </a:stretch>
        </p:blipFill>
        <p:spPr bwMode="auto">
          <a:xfrm>
            <a:off x="457200" y="1295400"/>
            <a:ext cx="8287294" cy="525780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762000"/>
            <a:ext cx="5943600" cy="369332"/>
          </a:xfrm>
          <a:prstGeom prst="rect">
            <a:avLst/>
          </a:prstGeom>
          <a:noFill/>
        </p:spPr>
        <p:txBody>
          <a:bodyPr wrap="square" rtlCol="0">
            <a:spAutoFit/>
          </a:bodyPr>
          <a:lstStyle/>
          <a:p>
            <a:r>
              <a:rPr lang="en-US" dirty="0" smtClean="0"/>
              <a:t>Describing Our </a:t>
            </a:r>
            <a:r>
              <a:rPr lang="en-US" dirty="0" err="1" smtClean="0"/>
              <a:t>DataSet</a:t>
            </a:r>
            <a:endParaRPr lang="en-US" dirty="0"/>
          </a:p>
        </p:txBody>
      </p:sp>
      <p:pic>
        <p:nvPicPr>
          <p:cNvPr id="6146" name="Picture 2"/>
          <p:cNvPicPr>
            <a:picLocks noChangeAspect="1" noChangeArrowheads="1"/>
          </p:cNvPicPr>
          <p:nvPr/>
        </p:nvPicPr>
        <p:blipFill>
          <a:blip r:embed="rId2"/>
          <a:srcRect/>
          <a:stretch>
            <a:fillRect/>
          </a:stretch>
        </p:blipFill>
        <p:spPr bwMode="auto">
          <a:xfrm>
            <a:off x="1219200" y="1371600"/>
            <a:ext cx="6324600" cy="50673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52400"/>
            <a:ext cx="3657600" cy="461665"/>
          </a:xfrm>
          <a:prstGeom prst="rect">
            <a:avLst/>
          </a:prstGeom>
          <a:noFill/>
        </p:spPr>
        <p:txBody>
          <a:bodyPr wrap="square" rtlCol="0">
            <a:spAutoFit/>
          </a:bodyPr>
          <a:lstStyle/>
          <a:p>
            <a:r>
              <a:rPr lang="en-US" sz="2400" dirty="0" smtClean="0"/>
              <a:t>Reason For Suicide </a:t>
            </a:r>
            <a:endParaRPr lang="en-US" sz="2400" dirty="0"/>
          </a:p>
        </p:txBody>
      </p:sp>
      <p:pic>
        <p:nvPicPr>
          <p:cNvPr id="7170" name="Picture 2" descr="C:\Users\pskj0\OneDrive\Pictures\Screenshots\Screenshot (230).png"/>
          <p:cNvPicPr>
            <a:picLocks noChangeAspect="1" noChangeArrowheads="1"/>
          </p:cNvPicPr>
          <p:nvPr/>
        </p:nvPicPr>
        <p:blipFill>
          <a:blip r:embed="rId2"/>
          <a:srcRect/>
          <a:stretch>
            <a:fillRect/>
          </a:stretch>
        </p:blipFill>
        <p:spPr bwMode="auto">
          <a:xfrm>
            <a:off x="990600" y="1066800"/>
            <a:ext cx="7162800" cy="548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273</TotalTime>
  <Words>617</Words>
  <Application>Microsoft Office PowerPoint</Application>
  <PresentationFormat>On-screen Show (4:3)</PresentationFormat>
  <Paragraphs>59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Metro</vt:lpstr>
      <vt:lpstr>Slide 1</vt:lpstr>
      <vt:lpstr>Slide 2</vt:lpstr>
      <vt:lpstr>Slide 3</vt:lpstr>
      <vt:lpstr>Slide 4</vt:lpstr>
      <vt:lpstr>Slide 5</vt:lpstr>
      <vt:lpstr>Slide 6</vt:lpstr>
      <vt:lpstr>Slide 7</vt:lpstr>
      <vt:lpstr>Slide 8</vt:lpstr>
      <vt:lpstr>Slide 9</vt:lpstr>
      <vt:lpstr>Slide 10</vt:lpstr>
      <vt:lpstr>Some Visualization on Dataset</vt:lpstr>
      <vt:lpstr>Slide 12</vt:lpstr>
      <vt:lpstr>Year-wise Suicide Rate </vt:lpstr>
      <vt:lpstr>State-wise Graphical Representation</vt:lpstr>
      <vt:lpstr>Ratio Of Suicide Rate</vt:lpstr>
      <vt:lpstr>Which Age Make More Suicide</vt:lpstr>
      <vt:lpstr>Education Level And suicide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shivendra jha</dc:creator>
  <cp:lastModifiedBy>shivendra jha</cp:lastModifiedBy>
  <cp:revision>19</cp:revision>
  <dcterms:created xsi:type="dcterms:W3CDTF">2020-08-11T12:50:08Z</dcterms:created>
  <dcterms:modified xsi:type="dcterms:W3CDTF">2020-08-11T17:23:40Z</dcterms:modified>
</cp:coreProperties>
</file>