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4" r:id="rId7"/>
    <p:sldId id="271" r:id="rId8"/>
    <p:sldId id="273" r:id="rId9"/>
    <p:sldId id="272" r:id="rId10"/>
    <p:sldId id="274" r:id="rId11"/>
    <p:sldId id="276" r:id="rId12"/>
    <p:sldId id="277" r:id="rId13"/>
    <p:sldId id="265" r:id="rId14"/>
    <p:sldId id="27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Book Antiqua" pitchFamily="18" charset="0"/>
      <p:regular r:id="rId26"/>
      <p:bold r:id="rId27"/>
      <p:italic r:id="rId28"/>
      <p:boldItalic r:id="rId29"/>
    </p:embeddedFont>
    <p:embeddedFont>
      <p:font typeface="Rockwell" pitchFamily="18" charset="0"/>
      <p:regular r:id="rId30"/>
      <p:bold r:id="rId31"/>
      <p:italic r:id="rId32"/>
      <p:boldItalic r:id="rId33"/>
    </p:embeddedFont>
    <p:embeddedFont>
      <p:font typeface="Georgia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79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85321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5efb5d1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5efb5d11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75efb5d11e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jtre.com/images/scripts/2017040974.pdf" TargetMode="External"/><Relationship Id="rId4" Type="http://schemas.openxmlformats.org/officeDocument/2006/relationships/hyperlink" Target="https://www.irjet.net/archives/V6/i3/IRJET-V6I3623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366606" y="152400"/>
            <a:ext cx="8312152" cy="716422"/>
          </a:xfrm>
          <a:prstGeom prst="wave">
            <a:avLst>
              <a:gd name="adj1" fmla="val 0"/>
              <a:gd name="adj2" fmla="val 0"/>
            </a:avLst>
          </a:prstGeom>
          <a:solidFill>
            <a:schemeClr val="lt1"/>
          </a:solidFill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096807" y="2787687"/>
            <a:ext cx="72592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Mr. </a:t>
            </a:r>
            <a:r>
              <a:rPr lang="en-US" sz="2400" b="1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Nagaraja</a:t>
            </a:r>
            <a:r>
              <a:rPr lang="en-US" sz="24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Kumar </a:t>
            </a:r>
            <a:r>
              <a:rPr lang="en-US" sz="2400" b="1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Pateti</a:t>
            </a:r>
            <a:r>
              <a:rPr lang="en-US" sz="1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Assistant Professor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Mrs. M. </a:t>
            </a:r>
            <a:r>
              <a:rPr lang="en-US" sz="2400" b="1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Nagageetha</a:t>
            </a:r>
            <a:r>
              <a:rPr lang="en-US" sz="24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Assistant Professor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12349" y="286509"/>
            <a:ext cx="81002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Innovation-1</a:t>
            </a:r>
            <a:endParaRPr/>
          </a:p>
        </p:txBody>
      </p:sp>
      <p:sp>
        <p:nvSpPr>
          <p:cNvPr id="92" name="Google Shape;92;p13" descr="Image result for cmrit logo"/>
          <p:cNvSpPr/>
          <p:nvPr/>
        </p:nvSpPr>
        <p:spPr>
          <a:xfrm>
            <a:off x="146050" y="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 descr="Image result for cmrit logo"/>
          <p:cNvSpPr/>
          <p:nvPr/>
        </p:nvSpPr>
        <p:spPr>
          <a:xfrm>
            <a:off x="146050" y="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 descr="Image result for cmrit logo"/>
          <p:cNvSpPr/>
          <p:nvPr/>
        </p:nvSpPr>
        <p:spPr>
          <a:xfrm>
            <a:off x="146050" y="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146050" y="3528783"/>
            <a:ext cx="8915399" cy="2320663"/>
            <a:chOff x="-128587" y="3411472"/>
            <a:chExt cx="8915399" cy="2320663"/>
          </a:xfrm>
        </p:grpSpPr>
        <p:sp>
          <p:nvSpPr>
            <p:cNvPr id="96" name="Google Shape;96;p13"/>
            <p:cNvSpPr/>
            <p:nvPr/>
          </p:nvSpPr>
          <p:spPr>
            <a:xfrm>
              <a:off x="-128587" y="5362803"/>
              <a:ext cx="89153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FRESHMAN ENGINEERING</a:t>
              </a:r>
              <a:endParaRPr sz="1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3" descr="download.png"/>
            <p:cNvPicPr preferRelativeResize="0"/>
            <p:nvPr/>
          </p:nvPicPr>
          <p:blipFill rotWithShape="1">
            <a:blip r:embed="rId3">
              <a:alphaModFix/>
            </a:blip>
            <a:srcRect l="11313" t="7862" r="10464" b="29326"/>
            <a:stretch/>
          </p:blipFill>
          <p:spPr>
            <a:xfrm>
              <a:off x="3124524" y="3411472"/>
              <a:ext cx="2409175" cy="1934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3"/>
          <p:cNvSpPr txBox="1"/>
          <p:nvPr/>
        </p:nvSpPr>
        <p:spPr>
          <a:xfrm>
            <a:off x="676275" y="2392919"/>
            <a:ext cx="71323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en-US" sz="2400" i="1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Under the  esteemed guidance of</a:t>
            </a:r>
            <a:endParaRPr sz="2400">
              <a:solidFill>
                <a:srgbClr val="FF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98450" y="1477349"/>
            <a:ext cx="81002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CO2/O2 LEVEL INDICATOR IN CARS</a:t>
            </a:r>
            <a:endParaRPr sz="2800" b="1" i="1">
              <a:solidFill>
                <a:srgbClr val="00B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146050" y="5817616"/>
            <a:ext cx="8769350" cy="10387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CMR INSTITUTE OF TECHNOLOGY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UGC- AUTONOMOUS</a:t>
            </a:r>
            <a:endParaRPr sz="1600" b="1" cap="none">
              <a:solidFill>
                <a:srgbClr val="FF3399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>
                <a:solidFill>
                  <a:srgbClr val="FF3399"/>
                </a:solidFill>
                <a:latin typeface="Book Antiqua"/>
                <a:ea typeface="Book Antiqua"/>
                <a:cs typeface="Book Antiqua"/>
                <a:sym typeface="Book Antiqua"/>
              </a:rPr>
              <a:t>APPROVED BY AICTE, ACCREDITED BY NAAC WITH ‘A’ GRADE,ACCREDITED BY NBA, NEW </a:t>
            </a:r>
            <a:r>
              <a:rPr lang="en-US" sz="1050" b="1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DELHI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KANDLAKOYA MEDCHAL ROAD HYDERABAD-501401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274637"/>
            <a:ext cx="3507288" cy="3069811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MQ-2 SENSOR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4709785"/>
            <a:ext cx="8229600" cy="1416377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PIR SENSOR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Smoke-Detector-with-Arduino-MQ2-Sens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32" y="839244"/>
            <a:ext cx="3145143" cy="2623953"/>
          </a:xfrm>
          <a:prstGeom prst="rect">
            <a:avLst/>
          </a:prstGeom>
        </p:spPr>
      </p:pic>
      <p:pic>
        <p:nvPicPr>
          <p:cNvPr id="11" name="Picture 10" descr="imagMO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255" y="3713245"/>
            <a:ext cx="3394553" cy="26805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ight Arrow 11"/>
          <p:cNvSpPr/>
          <p:nvPr/>
        </p:nvSpPr>
        <p:spPr>
          <a:xfrm>
            <a:off x="3118981" y="4809994"/>
            <a:ext cx="1515649" cy="48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169084" y="1553228"/>
            <a:ext cx="1415441" cy="47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0626"/>
            <a:ext cx="8229600" cy="2379944"/>
          </a:xfrm>
        </p:spPr>
        <p:txBody>
          <a:bodyPr/>
          <a:lstStyle/>
          <a:p>
            <a:r>
              <a:rPr lang="en-US" sz="5400" b="1" u="sng" dirty="0" smtClean="0">
                <a:solidFill>
                  <a:srgbClr val="800000"/>
                </a:solidFill>
              </a:rPr>
              <a:t>CONNECTIONS</a:t>
            </a:r>
            <a:br>
              <a:rPr lang="en-US" sz="5400" b="1" u="sng" dirty="0" smtClean="0">
                <a:solidFill>
                  <a:srgbClr val="800000"/>
                </a:solidFill>
              </a:rPr>
            </a:br>
            <a:r>
              <a:rPr lang="en-US" b="1" u="sng" dirty="0" smtClean="0">
                <a:solidFill>
                  <a:srgbClr val="7030A0"/>
                </a:solidFill>
              </a:rPr>
              <a:t/>
            </a:r>
            <a:br>
              <a:rPr lang="en-US" b="1" u="sng" dirty="0" smtClean="0">
                <a:solidFill>
                  <a:srgbClr val="7030A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CONNECTIONS FOR MQ2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99134" y="3144033"/>
            <a:ext cx="3206663" cy="2855935"/>
          </a:xfrm>
        </p:spPr>
        <p:txBody>
          <a:bodyPr/>
          <a:lstStyle/>
          <a:p>
            <a:pPr lvl="1">
              <a:buNone/>
            </a:pPr>
            <a:r>
              <a:rPr lang="pt-BR" sz="2000" b="1" dirty="0" smtClean="0"/>
              <a:t> Arduino</a:t>
            </a:r>
            <a:r>
              <a:rPr lang="pt-BR" sz="2000" b="1" dirty="0" smtClean="0"/>
              <a:t>         </a:t>
            </a:r>
            <a:r>
              <a:rPr lang="pt-BR" sz="2000" b="1" dirty="0" smtClean="0"/>
              <a:t>     MQ2</a:t>
            </a:r>
            <a:endParaRPr lang="pt-BR" sz="2000" dirty="0" smtClean="0"/>
          </a:p>
          <a:p>
            <a:r>
              <a:rPr lang="pt-BR" sz="2400" dirty="0" smtClean="0"/>
              <a:t>AO                       A0</a:t>
            </a:r>
          </a:p>
          <a:p>
            <a:r>
              <a:rPr lang="pt-BR" sz="2400" dirty="0" smtClean="0"/>
              <a:t>5V                    </a:t>
            </a:r>
            <a:r>
              <a:rPr lang="pt-BR" sz="2400" dirty="0" smtClean="0"/>
              <a:t>  </a:t>
            </a:r>
            <a:r>
              <a:rPr lang="pt-BR" sz="2400" dirty="0" smtClean="0"/>
              <a:t> VCC</a:t>
            </a:r>
          </a:p>
          <a:p>
            <a:r>
              <a:rPr lang="pt-BR" sz="2400" dirty="0" smtClean="0"/>
              <a:t>GND                   </a:t>
            </a:r>
            <a:r>
              <a:rPr lang="pt-BR" sz="2400" dirty="0" smtClean="0"/>
              <a:t>GND</a:t>
            </a:r>
            <a:endParaRPr lang="pt-BR" sz="2400" dirty="0" smtClean="0"/>
          </a:p>
          <a:p>
            <a:endParaRPr lang="pt-BR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30" y="2956144"/>
            <a:ext cx="4462009" cy="256783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CONNECTIONS FOR PIR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PI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54" y="1495748"/>
            <a:ext cx="6661304" cy="45140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400"/>
              <a:buFont typeface="Rockwell"/>
              <a:buNone/>
            </a:pPr>
            <a:r>
              <a:rPr lang="en-US" b="1" u="sng" dirty="0">
                <a:solidFill>
                  <a:srgbClr val="953734"/>
                </a:solidFill>
                <a:latin typeface="Rockwell"/>
                <a:ea typeface="Rockwell"/>
                <a:cs typeface="Rockwell"/>
                <a:sym typeface="Rockwell"/>
              </a:rPr>
              <a:t>WORKING PRINCIPLE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266700" y="6356351"/>
            <a:ext cx="9144000" cy="5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 -1 				CMR Institute of Technology</a:t>
            </a:r>
            <a:endParaRPr/>
          </a:p>
        </p:txBody>
      </p:sp>
      <p:pic>
        <p:nvPicPr>
          <p:cNvPr id="173" name="Google Shape;173;p22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609600" y="1622120"/>
            <a:ext cx="7645052" cy="42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carbon dioxide level increases inside the car the oxygen/carbon dioxide level detector device would get activated and the windows of the car will open automatically in order to prevent the suffocation.</a:t>
            </a: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DMIN\AppData\Local\Temp\IMG_20191214_1225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872" y="150572"/>
            <a:ext cx="7175616" cy="618759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400"/>
              <a:buFont typeface="Rockwell"/>
              <a:buNone/>
            </a:pPr>
            <a:r>
              <a:rPr lang="en-US" b="1" u="sng" dirty="0">
                <a:solidFill>
                  <a:srgbClr val="953734"/>
                </a:solidFill>
                <a:latin typeface="Rockwell"/>
                <a:ea typeface="Rockwell"/>
                <a:cs typeface="Rockwell"/>
                <a:sym typeface="Rockwell"/>
              </a:rPr>
              <a:t>ADVANTAGES</a:t>
            </a:r>
            <a:endParaRPr dirty="0"/>
          </a:p>
        </p:txBody>
      </p:sp>
      <p:sp>
        <p:nvSpPr>
          <p:cNvPr id="180" name="Google Shape;180;p23"/>
          <p:cNvSpPr txBox="1"/>
          <p:nvPr/>
        </p:nvSpPr>
        <p:spPr>
          <a:xfrm>
            <a:off x="266700" y="6356351"/>
            <a:ext cx="9144000" cy="5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 -1 				CMR Institute of Technology</a:t>
            </a:r>
            <a:endParaRPr/>
          </a:p>
        </p:txBody>
      </p:sp>
      <p:pic>
        <p:nvPicPr>
          <p:cNvPr id="181" name="Google Shape;181;p23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381000" y="1295400"/>
            <a:ext cx="79248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It will help in avoiding deaths due to suffocation inside the car.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Georgia"/>
              <a:cs typeface="Times New Roman" pitchFamily="18" charset="0"/>
              <a:sym typeface="Georgi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It would help to maintain the oxygen and carbon dioxide level in car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Georgia"/>
              <a:cs typeface="Times New Roman" pitchFamily="18" charset="0"/>
              <a:sym typeface="Georgi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This will help in enhancing the technology of cars.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Georgia"/>
              <a:cs typeface="Times New Roman" pitchFamily="18" charset="0"/>
              <a:sym typeface="Georgi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To prevent high co2 level in police vehicle.</a:t>
            </a:r>
            <a:endParaRPr sz="32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Georgia"/>
              <a:cs typeface="Times New Roman" pitchFamily="18" charset="0"/>
              <a:sym typeface="Georgi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7200" y="1743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400"/>
              <a:buFont typeface="Rockwell"/>
              <a:buNone/>
            </a:pPr>
            <a:r>
              <a:rPr lang="en-US" b="1" u="sng" dirty="0">
                <a:solidFill>
                  <a:srgbClr val="953734"/>
                </a:solidFill>
                <a:latin typeface="Rockwell"/>
                <a:ea typeface="Rockwell"/>
                <a:cs typeface="Rockwell"/>
                <a:sym typeface="Rockwell"/>
              </a:rPr>
              <a:t>APPLICATIONS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266700" y="6356351"/>
            <a:ext cx="9144000" cy="5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 -1 				CMR Institute of Technology</a:t>
            </a:r>
            <a:endParaRPr/>
          </a:p>
        </p:txBody>
      </p:sp>
      <p:pic>
        <p:nvPicPr>
          <p:cNvPr id="189" name="Google Shape;189;p24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-1" y="-1"/>
            <a:ext cx="9134475" cy="660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reduce death causing by the toxic levels in cars for some extent.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indicates indoor air quality.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Co2 sensors can be used to monitor the quality of air.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4000" dirty="0" smtClean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121063" y="172859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400"/>
              <a:buFont typeface="Rockwell"/>
              <a:buNone/>
            </a:pPr>
            <a:r>
              <a:rPr lang="en-US" b="1" u="sng" dirty="0" smtClean="0">
                <a:solidFill>
                  <a:srgbClr val="953734"/>
                </a:solidFill>
                <a:latin typeface="Rockwell"/>
                <a:ea typeface="Rockwell"/>
                <a:cs typeface="Rockwell"/>
                <a:sym typeface="Rockwell"/>
              </a:rPr>
              <a:t>CONCLUSION</a:t>
            </a:r>
            <a:endParaRPr dirty="0"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4648199" y="4038600"/>
            <a:ext cx="3366635" cy="142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266700" y="6356351"/>
            <a:ext cx="9144000" cy="5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 -1 				CMR Institute of Technology</a:t>
            </a:r>
            <a:endParaRPr/>
          </a:p>
        </p:txBody>
      </p:sp>
      <p:pic>
        <p:nvPicPr>
          <p:cNvPr id="198" name="Google Shape;198;p25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685800" y="1590805"/>
            <a:ext cx="7543800" cy="281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y using this device we can prevent the accidental deaths  in the  cars which generally  causes  due  to  suffocation.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400"/>
              <a:buFont typeface="Rockwell"/>
              <a:buNone/>
            </a:pPr>
            <a:r>
              <a:rPr lang="en-US" b="1" u="sng" dirty="0">
                <a:solidFill>
                  <a:srgbClr val="953734"/>
                </a:solidFill>
                <a:latin typeface="Rockwell"/>
                <a:ea typeface="Rockwell"/>
                <a:cs typeface="Rockwell"/>
                <a:sym typeface="Rockwell"/>
              </a:rPr>
              <a:t>REFERENCES</a:t>
            </a:r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762001" y="2015733"/>
            <a:ext cx="7252834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266700" y="6356351"/>
            <a:ext cx="9144000" cy="5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 -1 				CMR Institute of Technology</a:t>
            </a:r>
            <a:endParaRPr/>
          </a:p>
        </p:txBody>
      </p:sp>
      <p:pic>
        <p:nvPicPr>
          <p:cNvPr id="207" name="Google Shape;207;p26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1219200" y="1371600"/>
            <a:ext cx="693459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https://www.irjet.net/archives/V6/i3/IRJET-V6I3623.pdf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http://www.ijtre.com/images/scripts/2017040974.pdf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762001" y="2015733"/>
            <a:ext cx="7252834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</a:t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266700" y="6356351"/>
            <a:ext cx="9144000" cy="5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 -1 				CMR Institute of Technology</a:t>
            </a:r>
            <a:endParaRPr/>
          </a:p>
        </p:txBody>
      </p:sp>
      <p:pic>
        <p:nvPicPr>
          <p:cNvPr id="215" name="Google Shape;215;p27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6" name="Google Shape;216;p27" descr="istockphoto-637119392-612x61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44336" y="1667636"/>
            <a:ext cx="3075813" cy="307581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7" name="Google Shape;217;p27" descr="Image result for blue any queries queries"/>
          <p:cNvPicPr preferRelativeResize="0"/>
          <p:nvPr/>
        </p:nvPicPr>
        <p:blipFill rotWithShape="1">
          <a:blip r:embed="rId5">
            <a:alphaModFix/>
          </a:blip>
          <a:srcRect l="1364" t="6904" r="3083" b="11310"/>
          <a:stretch/>
        </p:blipFill>
        <p:spPr>
          <a:xfrm>
            <a:off x="123825" y="2143125"/>
            <a:ext cx="51149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266700" y="6356351"/>
            <a:ext cx="9144000" cy="5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 -1 				CMR Institute of Technology</a:t>
            </a:r>
            <a:endParaRPr/>
          </a:p>
        </p:txBody>
      </p:sp>
      <p:pic>
        <p:nvPicPr>
          <p:cNvPr id="106" name="Google Shape;106;p14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1981200" y="1828800"/>
            <a:ext cx="55626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  JAYASREE     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 (19R01A04F9)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</a:t>
            </a: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 SHIRISHA       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 (19R01A04E6)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TANU PRIYA   	 (19R01A04H2)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S. JAIPAL               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 (19R01A04G8)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M. RAJASHEKAR      (19R01A04F1)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S. SAI </a:t>
            </a: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PRANAY     	  (19R01A04G9)</a:t>
            </a:r>
            <a:endParaRPr sz="24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-76200" y="707648"/>
            <a:ext cx="9144000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3000"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NO C5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000"/>
              <a:buFont typeface="Rockwell"/>
              <a:buNone/>
            </a:pPr>
            <a:r>
              <a:rPr lang="en-US" sz="4000" b="1" u="sng">
                <a:solidFill>
                  <a:srgbClr val="953734"/>
                </a:solidFill>
                <a:latin typeface="Rockwell"/>
                <a:ea typeface="Rockwell"/>
                <a:cs typeface="Rockwell"/>
                <a:sym typeface="Rockwell"/>
              </a:rPr>
              <a:t>CONTENTS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266700" y="6356351"/>
            <a:ext cx="9144000" cy="5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 -1 				CMR Institute of Technology</a:t>
            </a:r>
            <a:endParaRPr/>
          </a:p>
        </p:txBody>
      </p:sp>
      <p:pic>
        <p:nvPicPr>
          <p:cNvPr id="115" name="Google Shape;115;p15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-1371600" y="685800"/>
            <a:ext cx="18473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1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1" cap="none">
              <a:solidFill>
                <a:srgbClr val="6F91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62000" y="1447800"/>
            <a:ext cx="48006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Noto Sans Symbols"/>
              <a:buChar char="❖"/>
            </a:pPr>
            <a:r>
              <a:rPr lang="en-US" sz="320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PROBLEM DEFINITION</a:t>
            </a:r>
            <a:endParaRPr/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Noto Sans Symbols"/>
              <a:buChar char="❖"/>
            </a:pPr>
            <a:r>
              <a:rPr lang="en-US" sz="320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Noto Sans Symbols"/>
              <a:buChar char="❖"/>
            </a:pPr>
            <a:r>
              <a:rPr lang="en-US" sz="320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PROPOSED IDEA</a:t>
            </a:r>
            <a:endParaRPr/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Noto Sans Symbols"/>
              <a:buChar char="❖"/>
            </a:pPr>
            <a:r>
              <a:rPr lang="en-US" sz="320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Noto Sans Symbols"/>
              <a:buChar char="❖"/>
            </a:pPr>
            <a:r>
              <a:rPr lang="en-US" sz="320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WORKING PRINCIPLE</a:t>
            </a:r>
            <a:endParaRPr/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Noto Sans Symbols"/>
              <a:buChar char="❖"/>
            </a:pPr>
            <a:r>
              <a:rPr lang="en-US" sz="320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ADVANTAGES </a:t>
            </a:r>
            <a:endParaRPr/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Noto Sans Symbols"/>
              <a:buChar char="❖"/>
            </a:pPr>
            <a:r>
              <a:rPr lang="en-US" sz="320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/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Noto Sans Symbols"/>
              <a:buChar char="❖"/>
            </a:pPr>
            <a:r>
              <a:rPr lang="en-US" sz="320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3200"/>
              <a:buFont typeface="Noto Sans Symbols"/>
              <a:buChar char="❖"/>
            </a:pPr>
            <a:r>
              <a:rPr lang="en-US" sz="3200" dirty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28650" y="-3048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400"/>
              <a:buFont typeface="Rockwell"/>
              <a:buNone/>
            </a:pPr>
            <a:r>
              <a:rPr lang="en-US" b="1" u="sng" dirty="0">
                <a:solidFill>
                  <a:srgbClr val="953734"/>
                </a:solidFill>
                <a:latin typeface="Rockwell"/>
                <a:ea typeface="Rockwell"/>
                <a:cs typeface="Rockwell"/>
                <a:sym typeface="Rockwell"/>
              </a:rPr>
              <a:t>PROBLEM DEFINITION</a:t>
            </a:r>
            <a:endParaRPr b="1" u="sng">
              <a:solidFill>
                <a:srgbClr val="95373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1138082" y="1225997"/>
            <a:ext cx="72528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404040"/>
                </a:solidFill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All the students thought about this idea after reading and  hearing news about accidental deaths in cars due to suffocation. </a:t>
            </a:r>
            <a:endParaRPr sz="3600" b="1" dirty="0">
              <a:solidFill>
                <a:srgbClr val="2DA2B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266700" y="6356351"/>
            <a:ext cx="9144000" cy="5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 -1 				CMR Institute of Technology</a:t>
            </a:r>
            <a:endParaRPr/>
          </a:p>
        </p:txBody>
      </p:sp>
      <p:pic>
        <p:nvPicPr>
          <p:cNvPr id="125" name="Google Shape;125;p16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400"/>
              <a:buFont typeface="Rockwell"/>
              <a:buNone/>
            </a:pPr>
            <a:r>
              <a:rPr lang="en-US" b="1" u="sng" dirty="0">
                <a:solidFill>
                  <a:srgbClr val="953734"/>
                </a:solidFill>
                <a:latin typeface="Rockwell"/>
                <a:ea typeface="Rockwell"/>
                <a:cs typeface="Rockwell"/>
                <a:sym typeface="Rockwell"/>
              </a:rPr>
              <a:t>PROPOSED IDEA</a:t>
            </a:r>
            <a:endParaRPr b="1" u="sng">
              <a:solidFill>
                <a:srgbClr val="953734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4400"/>
              <a:buFont typeface="Rockwell"/>
              <a:buNone/>
            </a:pPr>
            <a:endParaRPr b="1" u="sng">
              <a:solidFill>
                <a:srgbClr val="95373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945600" y="901874"/>
            <a:ext cx="7252800" cy="38837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To detect levels of oxygen/ carbon dioxide and open windows when oxygen level drops or carbon dioxide level rises, thereby preventing accidental deaths of children or pets locked inside the car.</a:t>
            </a:r>
            <a:endParaRPr sz="2400" dirty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66700" y="6356351"/>
            <a:ext cx="9144000" cy="5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 -1 				CMR Institute of Technology</a:t>
            </a:r>
            <a:endParaRPr/>
          </a:p>
        </p:txBody>
      </p:sp>
      <p:pic>
        <p:nvPicPr>
          <p:cNvPr id="148" name="Google Shape;148;p19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468" y="3096750"/>
            <a:ext cx="2989250" cy="27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771" y="3096750"/>
            <a:ext cx="2950538" cy="27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b="1" u="sng" dirty="0">
                <a:solidFill>
                  <a:srgbClr val="953734"/>
                </a:solidFill>
                <a:latin typeface="Rockwell"/>
                <a:ea typeface="Rockwell"/>
                <a:cs typeface="Rockwell"/>
                <a:sym typeface="Rockwell"/>
              </a:rPr>
              <a:t>METHODOLOGY</a:t>
            </a:r>
            <a:endParaRPr dirty="0"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Detecting  levels of oxygen/ carbon dioxide and open windows when oxygen level drops or carbon dioxide level rises</a:t>
            </a:r>
            <a:endParaRPr lang="en-US"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732" y="3070660"/>
            <a:ext cx="3720230" cy="3192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800000"/>
                </a:solidFill>
              </a:rPr>
              <a:t>COMPONENTS</a:t>
            </a:r>
            <a:endParaRPr lang="en-US" b="1" u="sng" dirty="0">
              <a:solidFill>
                <a:srgbClr val="8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ARDUINO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BUZZER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BREAD BOARD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BLUETOOTH MODULE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LED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MQ-2 SENSOR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PIR SENSOR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POWER WINDOWS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DC BATTERY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CONNECTING WIRES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1200" b="1" i="1" dirty="0" smtClean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 -1 	</a:t>
            </a:r>
            <a:r>
              <a:rPr lang="en-US" sz="1200" b="1" i="1" dirty="0" smtClean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                                  CMR </a:t>
            </a:r>
            <a:r>
              <a:rPr lang="en-US" sz="1200" b="1" i="1" dirty="0" smtClean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Institute of </a:t>
            </a:r>
            <a:r>
              <a:rPr lang="en-US" sz="1200" b="1" i="1" dirty="0" smtClean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 Technology</a:t>
            </a:r>
            <a:endParaRPr lang="en-US" dirty="0"/>
          </a:p>
        </p:txBody>
      </p:sp>
      <p:pic>
        <p:nvPicPr>
          <p:cNvPr id="6" name="Google Shape;148;p19" descr="downloa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359" y="2880986"/>
            <a:ext cx="8044840" cy="719464"/>
          </a:xfrm>
        </p:spPr>
        <p:txBody>
          <a:bodyPr/>
          <a:lstStyle/>
          <a:p>
            <a:pPr algn="l"/>
            <a:r>
              <a:rPr lang="en-US" sz="1800" dirty="0" smtClean="0"/>
              <a:t>     BUZZER                                                 BREAD BOARD                            LED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61972"/>
            <a:ext cx="9144000" cy="1096027"/>
          </a:xfrm>
        </p:spPr>
        <p:txBody>
          <a:bodyPr/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      BLUETOOTH MODULE                             CONNECTING WIRES                       DC MOTOR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Buzz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8" y="772242"/>
            <a:ext cx="1974564" cy="2033587"/>
          </a:xfrm>
          <a:prstGeom prst="rect">
            <a:avLst/>
          </a:prstGeom>
        </p:spPr>
      </p:pic>
      <p:pic>
        <p:nvPicPr>
          <p:cNvPr id="5" name="Picture 4" descr="BREADBO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423" y="523157"/>
            <a:ext cx="2570795" cy="2320251"/>
          </a:xfrm>
          <a:prstGeom prst="rect">
            <a:avLst/>
          </a:prstGeom>
        </p:spPr>
      </p:pic>
      <p:pic>
        <p:nvPicPr>
          <p:cNvPr id="6" name="Picture 5" descr="L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169" y="879366"/>
            <a:ext cx="2143125" cy="2143125"/>
          </a:xfrm>
          <a:prstGeom prst="rect">
            <a:avLst/>
          </a:prstGeom>
        </p:spPr>
      </p:pic>
      <p:pic>
        <p:nvPicPr>
          <p:cNvPr id="7" name="Picture 6" descr="BM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83" y="3738627"/>
            <a:ext cx="2279151" cy="1769694"/>
          </a:xfrm>
          <a:prstGeom prst="rect">
            <a:avLst/>
          </a:prstGeom>
        </p:spPr>
      </p:pic>
      <p:pic>
        <p:nvPicPr>
          <p:cNvPr id="8" name="Picture 7" descr="WIRE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9314" y="3531166"/>
            <a:ext cx="2286000" cy="2000250"/>
          </a:xfrm>
          <a:prstGeom prst="rect">
            <a:avLst/>
          </a:prstGeom>
        </p:spPr>
      </p:pic>
      <p:pic>
        <p:nvPicPr>
          <p:cNvPr id="9" name="Picture 8" descr="MOTO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471" y="3547411"/>
            <a:ext cx="1901412" cy="1901412"/>
          </a:xfrm>
          <a:prstGeom prst="rect">
            <a:avLst/>
          </a:prstGeom>
        </p:spPr>
      </p:pic>
      <p:pic>
        <p:nvPicPr>
          <p:cNvPr id="10" name="Google Shape;148;p19" descr="downloa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800000"/>
                </a:solidFill>
              </a:rPr>
              <a:t>ARDUINO</a:t>
            </a:r>
            <a:endParaRPr lang="en-US" b="1" u="sng" dirty="0">
              <a:solidFill>
                <a:srgbClr val="8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RDIUN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08" y="1398308"/>
            <a:ext cx="6259143" cy="4306751"/>
          </a:xfrm>
          <a:prstGeom prst="rect">
            <a:avLst/>
          </a:prstGeom>
        </p:spPr>
      </p:pic>
      <p:pic>
        <p:nvPicPr>
          <p:cNvPr id="7" name="Google Shape;148;p19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2374" y="-23417"/>
            <a:ext cx="702101" cy="702101"/>
          </a:xfrm>
          <a:prstGeom prst="ellipse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50937" y="6112701"/>
            <a:ext cx="64070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 dirty="0" smtClean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Exploration and Social Innovation -1 	                                                        CMR Institute of  </a:t>
            </a:r>
            <a:r>
              <a:rPr lang="en-US" b="1" i="1" dirty="0" smtClean="0">
                <a:solidFill>
                  <a:srgbClr val="FF0000"/>
                </a:solidFill>
                <a:latin typeface="Book Antiqua"/>
                <a:ea typeface="Book Antiqua"/>
                <a:cs typeface="Book Antiqua"/>
                <a:sym typeface="Book Antiqua"/>
              </a:rPr>
              <a:t>Technology       </a:t>
            </a:r>
          </a:p>
          <a:p>
            <a:pPr lvl="0"/>
            <a:endParaRPr lang="en-US" b="1" i="1" dirty="0" smtClean="0">
              <a:solidFill>
                <a:srgbClr val="FF0000"/>
              </a:solidFill>
              <a:latin typeface="Book Antiqua"/>
              <a:sym typeface="Book Antiqua"/>
            </a:endParaRPr>
          </a:p>
          <a:p>
            <a:pPr lvl="0"/>
            <a:endParaRPr lang="en-US" b="1" i="1" dirty="0" smtClean="0">
              <a:solidFill>
                <a:srgbClr val="FF0000"/>
              </a:solidFill>
              <a:latin typeface="Book Antiqua"/>
              <a:sym typeface="Book Antiqua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440</Words>
  <Application>Microsoft Office PowerPoint</Application>
  <PresentationFormat>On-screen Show (4:3)</PresentationFormat>
  <Paragraphs>97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Book Antiqua</vt:lpstr>
      <vt:lpstr>Times New Roman</vt:lpstr>
      <vt:lpstr>Rockwell</vt:lpstr>
      <vt:lpstr>Noto Sans Symbols</vt:lpstr>
      <vt:lpstr>Georgia</vt:lpstr>
      <vt:lpstr>Wingdings</vt:lpstr>
      <vt:lpstr>Office Theme</vt:lpstr>
      <vt:lpstr>Slide 1</vt:lpstr>
      <vt:lpstr>Slide 2</vt:lpstr>
      <vt:lpstr>CONTENTS</vt:lpstr>
      <vt:lpstr>PROBLEM DEFINITION</vt:lpstr>
      <vt:lpstr>PROPOSED IDEA </vt:lpstr>
      <vt:lpstr>METHODOLOGY</vt:lpstr>
      <vt:lpstr>COMPONENTS</vt:lpstr>
      <vt:lpstr>     BUZZER                                                 BREAD BOARD                            LED</vt:lpstr>
      <vt:lpstr>ARDUINO</vt:lpstr>
      <vt:lpstr>MQ-2 SENSOR</vt:lpstr>
      <vt:lpstr>CONNECTIONS  CONNECTIONS FOR MQ2</vt:lpstr>
      <vt:lpstr>CONNECTIONS FOR PIR</vt:lpstr>
      <vt:lpstr>WORKING PRINCIPLE</vt:lpstr>
      <vt:lpstr>Slide 14</vt:lpstr>
      <vt:lpstr>ADVANTAGES</vt:lpstr>
      <vt:lpstr>APPLICATIONS</vt:lpstr>
      <vt:lpstr>CONCLUSION</vt:lpstr>
      <vt:lpstr>REFERENCES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28</cp:revision>
  <dcterms:modified xsi:type="dcterms:W3CDTF">2020-03-13T15:44:23Z</dcterms:modified>
</cp:coreProperties>
</file>