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44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9A816-226F-4309-B019-01F9CBF71A9A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AE124-D712-472A-84B6-DCC2688B2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AE124-D712-472A-84B6-DCC2688B2B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C7A803-B8FA-44F6-9602-2CF3D04EA672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EDCB0F-74CF-4B5A-A6D2-9FE1A141657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evolved\Desktop\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152400"/>
            <a:ext cx="1564861" cy="12954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152400" y="621166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hlinkClick r:id="rId14" action="ppaction://hlinksldjump"/>
              </a:rPr>
              <a:t>Cuprins</a:t>
            </a:r>
            <a:endParaRPr lang="en-US" u="sng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28600" y="62484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347903139950199967/" TargetMode="External"/><Relationship Id="rId2" Type="http://schemas.openxmlformats.org/officeDocument/2006/relationships/hyperlink" Target="https://www.designboom.com/architecture/wolf-d-prix-interview-video-coop-himmelblau-house-of-music-aalborg-06-03-2015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066800"/>
            <a:ext cx="6096000" cy="197056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Notown</a:t>
            </a:r>
            <a:r>
              <a:rPr lang="en-US" sz="4000" dirty="0" smtClean="0">
                <a:solidFill>
                  <a:schemeClr val="tx1"/>
                </a:solidFill>
              </a:rPr>
              <a:t> Records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-</a:t>
            </a:r>
            <a:r>
              <a:rPr lang="en-US" sz="4000" dirty="0" err="1" smtClean="0">
                <a:solidFill>
                  <a:schemeClr val="tx1"/>
                </a:solidFill>
              </a:rPr>
              <a:t>proiect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baze</a:t>
            </a:r>
            <a:r>
              <a:rPr lang="en-US" sz="4000" dirty="0" smtClean="0">
                <a:solidFill>
                  <a:schemeClr val="tx1"/>
                </a:solidFill>
              </a:rPr>
              <a:t> de date-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276600"/>
            <a:ext cx="3733800" cy="2209800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chemeClr val="tx1"/>
                </a:solidFill>
              </a:rPr>
              <a:t>Realizat</a:t>
            </a:r>
            <a:r>
              <a:rPr lang="en-US" sz="2500" dirty="0" smtClean="0">
                <a:solidFill>
                  <a:schemeClr val="tx1"/>
                </a:solidFill>
              </a:rPr>
              <a:t> de:</a:t>
            </a:r>
          </a:p>
          <a:p>
            <a:r>
              <a:rPr lang="en-US" sz="2200" b="0" u="sng" dirty="0" err="1" smtClean="0">
                <a:solidFill>
                  <a:schemeClr val="tx1"/>
                </a:solidFill>
              </a:rPr>
              <a:t>Craciun</a:t>
            </a:r>
            <a:r>
              <a:rPr lang="en-US" sz="2200" b="0" u="sng" dirty="0" smtClean="0">
                <a:solidFill>
                  <a:schemeClr val="tx1"/>
                </a:solidFill>
              </a:rPr>
              <a:t> </a:t>
            </a:r>
            <a:r>
              <a:rPr lang="en-US" sz="2200" b="0" u="sng" dirty="0" err="1" smtClean="0">
                <a:solidFill>
                  <a:schemeClr val="tx1"/>
                </a:solidFill>
              </a:rPr>
              <a:t>Valentin</a:t>
            </a:r>
            <a:endParaRPr lang="en-US" sz="2200" b="0" u="sng" dirty="0" smtClean="0">
              <a:solidFill>
                <a:schemeClr val="tx1"/>
              </a:solidFill>
            </a:endParaRPr>
          </a:p>
          <a:p>
            <a:endParaRPr lang="en-US" sz="2200" b="0" u="sng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Profesor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coordonator</a:t>
            </a:r>
            <a:r>
              <a:rPr lang="en-US" sz="25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sz="2200" b="0" u="sng" dirty="0" err="1" smtClean="0">
                <a:solidFill>
                  <a:schemeClr val="tx1"/>
                </a:solidFill>
              </a:rPr>
              <a:t>Pescaru</a:t>
            </a:r>
            <a:r>
              <a:rPr lang="en-US" sz="2200" b="0" u="sng" dirty="0" smtClean="0">
                <a:solidFill>
                  <a:schemeClr val="tx1"/>
                </a:solidFill>
              </a:rPr>
              <a:t> Carmen</a:t>
            </a:r>
          </a:p>
          <a:p>
            <a:endParaRPr lang="en-US" sz="2200" b="0" u="sng" dirty="0" smtClean="0">
              <a:solidFill>
                <a:schemeClr val="tx1"/>
              </a:solidFill>
            </a:endParaRPr>
          </a:p>
          <a:p>
            <a:r>
              <a:rPr lang="en-US" sz="2200" dirty="0" err="1" smtClean="0">
                <a:solidFill>
                  <a:schemeClr val="tx1"/>
                </a:solidFill>
              </a:rPr>
              <a:t>Clasa</a:t>
            </a:r>
            <a:r>
              <a:rPr lang="en-US" sz="2200" dirty="0" smtClean="0">
                <a:solidFill>
                  <a:schemeClr val="tx1"/>
                </a:solidFill>
              </a:rPr>
              <a:t> a XII-a E</a:t>
            </a:r>
          </a:p>
        </p:txBody>
      </p:sp>
      <p:pic>
        <p:nvPicPr>
          <p:cNvPr id="2050" name="Picture 2" descr="C:\Users\evolved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39451"/>
            <a:ext cx="3048000" cy="2523149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6858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Documentatie</a:t>
            </a:r>
            <a:r>
              <a:rPr lang="en-US" b="1" dirty="0" smtClean="0"/>
              <a:t> (la </a:t>
            </a:r>
            <a:r>
              <a:rPr lang="en-US" b="1" dirty="0" err="1" smtClean="0"/>
              <a:t>crearea</a:t>
            </a:r>
            <a:r>
              <a:rPr lang="en-US" b="1" dirty="0" smtClean="0"/>
              <a:t> </a:t>
            </a:r>
            <a:r>
              <a:rPr lang="en-US" b="1" dirty="0" err="1" smtClean="0"/>
              <a:t>acestui</a:t>
            </a:r>
            <a:r>
              <a:rPr lang="en-US" b="1" dirty="0" smtClean="0"/>
              <a:t> </a:t>
            </a:r>
            <a:r>
              <a:rPr lang="en-US" b="1" dirty="0" err="1" smtClean="0"/>
              <a:t>proiect</a:t>
            </a:r>
            <a:r>
              <a:rPr lang="en-US" b="1" dirty="0" smtClean="0"/>
              <a:t> </a:t>
            </a:r>
            <a:r>
              <a:rPr lang="en-US" b="1" dirty="0" err="1" smtClean="0"/>
              <a:t>sursele</a:t>
            </a:r>
            <a:r>
              <a:rPr lang="en-US" b="1" dirty="0" smtClean="0"/>
              <a:t> de </a:t>
            </a:r>
            <a:r>
              <a:rPr lang="en-US" b="1" dirty="0" err="1" smtClean="0"/>
              <a:t>inspiratie</a:t>
            </a:r>
            <a:r>
              <a:rPr lang="en-US" b="1" dirty="0" smtClean="0"/>
              <a:t> </a:t>
            </a:r>
            <a:r>
              <a:rPr lang="en-US" b="1" dirty="0" err="1" smtClean="0"/>
              <a:t>consta</a:t>
            </a:r>
            <a:r>
              <a:rPr lang="en-US" b="1" dirty="0" smtClean="0"/>
              <a:t> </a:t>
            </a:r>
            <a:r>
              <a:rPr lang="en-US" b="1" dirty="0" err="1" smtClean="0"/>
              <a:t>numai</a:t>
            </a:r>
            <a:r>
              <a:rPr lang="en-US" b="1" dirty="0" smtClean="0"/>
              <a:t> in </a:t>
            </a:r>
            <a:r>
              <a:rPr lang="en-US" b="1" dirty="0" err="1" smtClean="0"/>
              <a:t>imaginile</a:t>
            </a:r>
            <a:r>
              <a:rPr lang="en-US" b="1" dirty="0" smtClean="0"/>
              <a:t> </a:t>
            </a:r>
            <a:r>
              <a:rPr lang="en-US" b="1" dirty="0" err="1" smtClean="0"/>
              <a:t>utilizate</a:t>
            </a:r>
            <a:r>
              <a:rPr lang="en-US" b="1" dirty="0" smtClean="0"/>
              <a:t>):</a:t>
            </a:r>
          </a:p>
          <a:p>
            <a:r>
              <a:rPr lang="en-US" sz="1600" dirty="0" smtClean="0">
                <a:hlinkClick r:id="rId2"/>
              </a:rPr>
              <a:t>https://www.designboom.com/architecture/wolf-d-prix-interview-video-coop-himmelblau-house-of-music-aalborg-06-03-2015/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https://www.pinterest.com/pin/347903139950199967/</a:t>
            </a:r>
            <a:endParaRPr lang="en-US" sz="1600" dirty="0" smtClean="0"/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CUPRINS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Prima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Pagina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hlinkClick r:id="rId3" action="ppaction://hlinksldjump"/>
              </a:rPr>
              <a:t>Descriere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 action="ppaction://hlinksldjump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hlinkClick r:id="rId3" action="ppaction://hlinksldjump"/>
              </a:rPr>
              <a:t>Proiect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hlinkClick r:id="rId4" action="ppaction://hlinksldjump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hlinkClick r:id="rId4" action="ppaction://hlinksldjump"/>
              </a:rPr>
              <a:t>Tema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4" action="ppaction://hlinksldjump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hlinkClick r:id="rId4" action="ppaction://hlinksldjump"/>
              </a:rPr>
              <a:t>Proiect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5" action="ppaction://hlinksldjump"/>
              </a:rPr>
              <a:t>E.R.D. Initial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6" action="ppaction://hlinksldjump"/>
              </a:rPr>
              <a:t>E.R.D. Final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hlinkClick r:id="rId7" action="ppaction://hlinksldjump"/>
              </a:rPr>
              <a:t>Tabele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hlinkClick r:id="rId8" action="ppaction://hlinksldjump"/>
              </a:rPr>
              <a:t>DESCRIEREA ENTITATILOR</a:t>
            </a:r>
            <a:endParaRPr lang="en-US" dirty="0" smtClean="0"/>
          </a:p>
          <a:p>
            <a:r>
              <a:rPr lang="en-US" dirty="0" err="1" smtClean="0">
                <a:hlinkClick r:id="rId9" action="ppaction://hlinksldjump"/>
              </a:rPr>
              <a:t>Poze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867400"/>
            <a:ext cx="1828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Descriere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Proiect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(Firma de </a:t>
            </a:r>
            <a:r>
              <a:rPr lang="en-US" sz="2400" dirty="0" err="1" smtClean="0"/>
              <a:t>inregistrari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Firma </a:t>
            </a:r>
            <a:r>
              <a:rPr lang="en-US" sz="2000" b="1" dirty="0" smtClean="0"/>
              <a:t>Tech Data Programmers</a:t>
            </a:r>
            <a:r>
              <a:rPr lang="en-US" sz="2000" dirty="0" smtClean="0"/>
              <a:t> a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 err="1" smtClean="0"/>
              <a:t>solicitata</a:t>
            </a:r>
            <a:r>
              <a:rPr lang="en-US" sz="2000" dirty="0" smtClean="0"/>
              <a:t> de </a:t>
            </a:r>
            <a:r>
              <a:rPr lang="en-US" sz="2000" dirty="0" err="1" smtClean="0"/>
              <a:t>Notown</a:t>
            </a:r>
            <a:r>
              <a:rPr lang="en-US" sz="2000" dirty="0" smtClean="0"/>
              <a:t> Records 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realiza</a:t>
            </a:r>
            <a:r>
              <a:rPr lang="en-US" sz="2000" dirty="0" smtClean="0"/>
              <a:t> o </a:t>
            </a:r>
            <a:r>
              <a:rPr lang="en-US" sz="2000" dirty="0" err="1" smtClean="0"/>
              <a:t>baza</a:t>
            </a:r>
            <a:r>
              <a:rPr lang="en-US" sz="2000" dirty="0" smtClean="0"/>
              <a:t> de date cu </a:t>
            </a:r>
            <a:r>
              <a:rPr lang="en-US" sz="2000" dirty="0" err="1" smtClean="0"/>
              <a:t>ajutorul</a:t>
            </a:r>
            <a:r>
              <a:rPr lang="en-US" sz="2000" dirty="0" smtClean="0"/>
              <a:t> </a:t>
            </a:r>
            <a:r>
              <a:rPr lang="en-US" sz="2000" dirty="0" err="1" smtClean="0"/>
              <a:t>careia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se </a:t>
            </a:r>
            <a:r>
              <a:rPr lang="en-US" sz="2000" dirty="0" err="1" smtClean="0"/>
              <a:t>poata</a:t>
            </a:r>
            <a:r>
              <a:rPr lang="en-US" sz="2000" dirty="0" smtClean="0"/>
              <a:t> </a:t>
            </a:r>
            <a:r>
              <a:rPr lang="en-US" sz="2000" dirty="0" err="1" smtClean="0"/>
              <a:t>memora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informatiile</a:t>
            </a:r>
            <a:r>
              <a:rPr lang="en-US" sz="2000" dirty="0" smtClean="0"/>
              <a:t> </a:t>
            </a:r>
            <a:r>
              <a:rPr lang="en-US" sz="2000" dirty="0" err="1" smtClean="0"/>
              <a:t>despre</a:t>
            </a:r>
            <a:r>
              <a:rPr lang="en-US" sz="2000" dirty="0" smtClean="0"/>
              <a:t> </a:t>
            </a:r>
            <a:r>
              <a:rPr lang="en-US" sz="2000" dirty="0" err="1" smtClean="0"/>
              <a:t>muzicieni</a:t>
            </a:r>
            <a:r>
              <a:rPr lang="en-US" sz="2000" dirty="0" smtClean="0"/>
              <a:t>, </a:t>
            </a:r>
            <a:r>
              <a:rPr lang="en-US" sz="2000" dirty="0" err="1" smtClean="0"/>
              <a:t>albumele</a:t>
            </a:r>
            <a:r>
              <a:rPr lang="en-US" sz="2000" dirty="0" smtClean="0"/>
              <a:t> </a:t>
            </a:r>
            <a:r>
              <a:rPr lang="en-US" sz="2000" dirty="0" err="1" smtClean="0"/>
              <a:t>inregistrate</a:t>
            </a:r>
            <a:r>
              <a:rPr lang="en-US" sz="2000" dirty="0" smtClean="0"/>
              <a:t> </a:t>
            </a:r>
            <a:r>
              <a:rPr lang="en-US" sz="2000" dirty="0" err="1" smtClean="0"/>
              <a:t>precum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date din </a:t>
            </a:r>
            <a:r>
              <a:rPr lang="en-US" sz="2000" dirty="0" err="1" smtClean="0"/>
              <a:t>interiorul</a:t>
            </a:r>
            <a:r>
              <a:rPr lang="en-US" sz="2000" dirty="0" smtClean="0"/>
              <a:t> </a:t>
            </a:r>
            <a:r>
              <a:rPr lang="en-US" sz="2000" dirty="0" err="1" smtClean="0"/>
              <a:t>firmei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Firma T.D.P.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recunoscuta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perfomantele</a:t>
            </a:r>
            <a:r>
              <a:rPr lang="en-US" sz="2000" dirty="0" smtClean="0"/>
              <a:t> de care a </a:t>
            </a:r>
            <a:r>
              <a:rPr lang="en-US" sz="2000" dirty="0" err="1" smtClean="0"/>
              <a:t>dat</a:t>
            </a:r>
            <a:r>
              <a:rPr lang="en-US" sz="2000" dirty="0" smtClean="0"/>
              <a:t> </a:t>
            </a:r>
            <a:r>
              <a:rPr lang="en-US" sz="2000" dirty="0" err="1" smtClean="0"/>
              <a:t>dovada</a:t>
            </a:r>
            <a:r>
              <a:rPr lang="en-US" sz="2000" dirty="0" smtClean="0"/>
              <a:t>, </a:t>
            </a:r>
            <a:r>
              <a:rPr lang="en-US" sz="2000" dirty="0" err="1" smtClean="0"/>
              <a:t>aceasta</a:t>
            </a:r>
            <a:r>
              <a:rPr lang="en-US" sz="2000" dirty="0" smtClean="0"/>
              <a:t> </a:t>
            </a:r>
            <a:r>
              <a:rPr lang="en-US" sz="2000" dirty="0" err="1" smtClean="0"/>
              <a:t>prestand</a:t>
            </a:r>
            <a:r>
              <a:rPr lang="en-US" sz="2000" dirty="0" smtClean="0"/>
              <a:t> </a:t>
            </a:r>
            <a:r>
              <a:rPr lang="en-US" sz="2000" dirty="0" err="1" smtClean="0"/>
              <a:t>servicii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Microsoft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Underwater </a:t>
            </a:r>
            <a:r>
              <a:rPr lang="en-US" sz="2000" dirty="0" err="1" smtClean="0"/>
              <a:t>Nohotels</a:t>
            </a: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Space is Newtown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Apple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/>
              <a:t>Tema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proiect</a:t>
            </a:r>
            <a:r>
              <a:rPr lang="en-US" sz="2800" b="1" dirty="0" smtClean="0"/>
              <a:t>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Firma de </a:t>
            </a:r>
            <a:r>
              <a:rPr lang="en-US" sz="2400" dirty="0" err="1" smtClean="0"/>
              <a:t>inregistrari</a:t>
            </a:r>
            <a:r>
              <a:rPr lang="en-US" sz="2400" dirty="0" smtClean="0"/>
              <a:t> </a:t>
            </a:r>
            <a:r>
              <a:rPr lang="en-US" sz="2400" dirty="0" err="1" smtClean="0"/>
              <a:t>Notown</a:t>
            </a:r>
            <a:r>
              <a:rPr lang="en-US" sz="2400" dirty="0" smtClean="0"/>
              <a:t> Records a </a:t>
            </a:r>
            <a:r>
              <a:rPr lang="en-US" sz="2400" dirty="0" err="1" smtClean="0"/>
              <a:t>decis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memoreze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informatiile</a:t>
            </a:r>
            <a:r>
              <a:rPr lang="en-US" sz="2400" dirty="0" smtClean="0"/>
              <a:t> </a:t>
            </a:r>
            <a:r>
              <a:rPr lang="en-US" sz="2400" dirty="0" err="1" smtClean="0"/>
              <a:t>despre</a:t>
            </a:r>
            <a:r>
              <a:rPr lang="en-US" sz="2400" dirty="0" smtClean="0"/>
              <a:t> </a:t>
            </a:r>
            <a:r>
              <a:rPr lang="en-US" sz="2400" dirty="0" err="1" smtClean="0"/>
              <a:t>muzicienii</a:t>
            </a:r>
            <a:r>
              <a:rPr lang="en-US" sz="2400" dirty="0" smtClean="0"/>
              <a:t> care </a:t>
            </a:r>
            <a:r>
              <a:rPr lang="en-US" sz="2400" dirty="0" err="1" smtClean="0"/>
              <a:t>canta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albumele</a:t>
            </a:r>
            <a:r>
              <a:rPr lang="en-US" sz="2400" dirty="0" smtClean="0"/>
              <a:t> </a:t>
            </a:r>
            <a:r>
              <a:rPr lang="en-US" sz="2400" dirty="0" err="1" smtClean="0"/>
              <a:t>inregistrate</a:t>
            </a:r>
            <a:r>
              <a:rPr lang="en-US" sz="2400" dirty="0" smtClean="0"/>
              <a:t> de firma </a:t>
            </a:r>
            <a:r>
              <a:rPr lang="en-US" sz="2400" dirty="0" err="1" smtClean="0"/>
              <a:t>precum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alte</a:t>
            </a:r>
            <a:r>
              <a:rPr lang="en-US" sz="2400" dirty="0" smtClean="0"/>
              <a:t> date din </a:t>
            </a:r>
            <a:r>
              <a:rPr lang="en-US" sz="2400" dirty="0" err="1" smtClean="0"/>
              <a:t>interiorul</a:t>
            </a:r>
            <a:r>
              <a:rPr lang="en-US" sz="2400" dirty="0" smtClean="0"/>
              <a:t> </a:t>
            </a:r>
            <a:r>
              <a:rPr lang="en-US" sz="2400" dirty="0" err="1" smtClean="0"/>
              <a:t>firmei</a:t>
            </a:r>
            <a:r>
              <a:rPr lang="en-US" sz="2400" dirty="0" smtClean="0"/>
              <a:t>. Firma a </a:t>
            </a:r>
            <a:r>
              <a:rPr lang="en-US" sz="2400" dirty="0" err="1" smtClean="0"/>
              <a:t>decis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angajeze</a:t>
            </a:r>
            <a:r>
              <a:rPr lang="en-US" sz="2400" dirty="0" smtClean="0"/>
              <a:t> ca </a:t>
            </a:r>
            <a:r>
              <a:rPr lang="en-US" sz="2400" dirty="0" err="1" smtClean="0"/>
              <a:t>designeri</a:t>
            </a:r>
            <a:r>
              <a:rPr lang="en-US" sz="2400" dirty="0" smtClean="0"/>
              <a:t> </a:t>
            </a:r>
            <a:r>
              <a:rPr lang="en-US" sz="2400" dirty="0" err="1" smtClean="0"/>
              <a:t>ai</a:t>
            </a:r>
            <a:r>
              <a:rPr lang="en-US" sz="2400" dirty="0" smtClean="0"/>
              <a:t> </a:t>
            </a:r>
            <a:r>
              <a:rPr lang="en-US" sz="2400" dirty="0" err="1" smtClean="0"/>
              <a:t>bazei</a:t>
            </a:r>
            <a:r>
              <a:rPr lang="en-US" sz="2400" dirty="0" smtClean="0"/>
              <a:t> </a:t>
            </a:r>
            <a:r>
              <a:rPr lang="en-US" sz="2400" dirty="0" err="1" smtClean="0"/>
              <a:t>lor</a:t>
            </a:r>
            <a:r>
              <a:rPr lang="en-US" sz="2400" dirty="0" smtClean="0"/>
              <a:t> de date.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6482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Edwardian Script ITC" pitchFamily="66" charset="0"/>
              </a:rPr>
              <a:t>“Nu </a:t>
            </a:r>
            <a:r>
              <a:rPr lang="en-US" sz="4400" b="1" dirty="0" err="1" smtClean="0">
                <a:latin typeface="Edwardian Script ITC" pitchFamily="66" charset="0"/>
              </a:rPr>
              <a:t>lasa</a:t>
            </a:r>
            <a:r>
              <a:rPr lang="en-US" sz="4400" b="1" dirty="0" smtClean="0">
                <a:latin typeface="Edwardian Script ITC" pitchFamily="66" charset="0"/>
              </a:rPr>
              <a:t> </a:t>
            </a:r>
            <a:r>
              <a:rPr lang="en-US" sz="4400" b="1" dirty="0" err="1" smtClean="0">
                <a:latin typeface="Edwardian Script ITC" pitchFamily="66" charset="0"/>
              </a:rPr>
              <a:t>pe</a:t>
            </a:r>
            <a:r>
              <a:rPr lang="en-US" sz="4400" b="1" dirty="0" smtClean="0">
                <a:latin typeface="Edwardian Script ITC" pitchFamily="66" charset="0"/>
              </a:rPr>
              <a:t> </a:t>
            </a:r>
            <a:r>
              <a:rPr lang="en-US" sz="4400" b="1" dirty="0" err="1" smtClean="0">
                <a:latin typeface="Edwardian Script ITC" pitchFamily="66" charset="0"/>
              </a:rPr>
              <a:t>maine</a:t>
            </a:r>
            <a:r>
              <a:rPr lang="en-US" sz="4400" b="1" dirty="0" smtClean="0">
                <a:latin typeface="Edwardian Script ITC" pitchFamily="66" charset="0"/>
              </a:rPr>
              <a:t> </a:t>
            </a:r>
            <a:r>
              <a:rPr lang="en-US" sz="4400" b="1" dirty="0" err="1" smtClean="0">
                <a:latin typeface="Edwardian Script ITC" pitchFamily="66" charset="0"/>
              </a:rPr>
              <a:t>ce</a:t>
            </a:r>
            <a:r>
              <a:rPr lang="en-US" sz="4400" b="1" dirty="0" smtClean="0">
                <a:latin typeface="Edwardian Script ITC" pitchFamily="66" charset="0"/>
              </a:rPr>
              <a:t> </a:t>
            </a:r>
            <a:r>
              <a:rPr lang="en-US" sz="4400" b="1" dirty="0" err="1" smtClean="0">
                <a:latin typeface="Edwardian Script ITC" pitchFamily="66" charset="0"/>
              </a:rPr>
              <a:t>poti</a:t>
            </a:r>
            <a:r>
              <a:rPr lang="en-US" sz="4400" b="1" dirty="0" smtClean="0">
                <a:latin typeface="Edwardian Script ITC" pitchFamily="66" charset="0"/>
              </a:rPr>
              <a:t> </a:t>
            </a:r>
            <a:r>
              <a:rPr lang="en-US" sz="4400" b="1" dirty="0" err="1" smtClean="0">
                <a:latin typeface="Edwardian Script ITC" pitchFamily="66" charset="0"/>
              </a:rPr>
              <a:t>programa</a:t>
            </a:r>
            <a:r>
              <a:rPr lang="en-US" sz="4400" b="1" dirty="0" smtClean="0">
                <a:latin typeface="Edwardian Script ITC" pitchFamily="66" charset="0"/>
              </a:rPr>
              <a:t> </a:t>
            </a:r>
            <a:r>
              <a:rPr lang="en-US" sz="4400" b="1" dirty="0" err="1" smtClean="0">
                <a:latin typeface="Edwardian Script ITC" pitchFamily="66" charset="0"/>
              </a:rPr>
              <a:t>azi</a:t>
            </a:r>
            <a:r>
              <a:rPr lang="en-US" sz="4400" b="1" dirty="0" smtClean="0">
                <a:latin typeface="Edwardian Script ITC" pitchFamily="66" charset="0"/>
              </a:rPr>
              <a:t>.”</a:t>
            </a:r>
            <a:endParaRPr lang="en-US" sz="4400" b="1" dirty="0">
              <a:latin typeface="Edwardian Script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/>
              <a:t>Mottoul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companiei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este</a:t>
            </a:r>
            <a:r>
              <a:rPr lang="en-US" sz="2000" b="1" u="sng" dirty="0" smtClean="0"/>
              <a:t>:</a:t>
            </a:r>
            <a:endParaRPr lang="en-US" sz="2000" b="1" u="sn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05200" y="2362200"/>
            <a:ext cx="1828800" cy="1828800"/>
            <a:chOff x="762000" y="1828800"/>
            <a:chExt cx="1828800" cy="1828800"/>
          </a:xfrm>
        </p:grpSpPr>
        <p:sp>
          <p:nvSpPr>
            <p:cNvPr id="2" name="Rounded Rectangle 1"/>
            <p:cNvSpPr/>
            <p:nvPr/>
          </p:nvSpPr>
          <p:spPr>
            <a:xfrm>
              <a:off x="762000" y="1828800"/>
              <a:ext cx="1828800" cy="1828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14400" y="2076271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MUZICIAN</a:t>
              </a:r>
            </a:p>
            <a:p>
              <a:r>
                <a:rPr lang="en-US" dirty="0" smtClean="0"/>
                <a:t>#CNP</a:t>
              </a:r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telefon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53200" y="1752600"/>
            <a:ext cx="1828800" cy="1524000"/>
            <a:chOff x="3429000" y="1828800"/>
            <a:chExt cx="1828800" cy="1524000"/>
          </a:xfrm>
        </p:grpSpPr>
        <p:sp>
          <p:nvSpPr>
            <p:cNvPr id="4" name="Rounded Rectangle 3"/>
            <p:cNvSpPr/>
            <p:nvPr/>
          </p:nvSpPr>
          <p:spPr>
            <a:xfrm>
              <a:off x="3429000" y="1828800"/>
              <a:ext cx="1828800" cy="1524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05200" y="20574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ADRESA</a:t>
              </a:r>
            </a:p>
            <a:p>
              <a:r>
                <a:rPr lang="en-US" dirty="0" smtClean="0"/>
                <a:t>#</a:t>
              </a:r>
              <a:r>
                <a:rPr lang="en-US" dirty="0" err="1" smtClean="0"/>
                <a:t>nrTelefon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strada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numarul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3505200"/>
            <a:ext cx="2286000" cy="1524000"/>
            <a:chOff x="762000" y="1752600"/>
            <a:chExt cx="1828800" cy="1524000"/>
          </a:xfrm>
        </p:grpSpPr>
        <p:sp>
          <p:nvSpPr>
            <p:cNvPr id="11" name="Rounded Rectangle 10"/>
            <p:cNvSpPr/>
            <p:nvPr/>
          </p:nvSpPr>
          <p:spPr>
            <a:xfrm>
              <a:off x="762000" y="1752600"/>
              <a:ext cx="1828800" cy="1524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400" y="19812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INSTRUMENT</a:t>
              </a:r>
            </a:p>
            <a:p>
              <a:r>
                <a:rPr lang="en-US" dirty="0" smtClean="0"/>
                <a:t>#</a:t>
              </a:r>
              <a:r>
                <a:rPr lang="en-US" dirty="0" err="1" smtClean="0"/>
                <a:t>nrIdentificare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cheieMuzicala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1447800"/>
            <a:ext cx="1828800" cy="1828800"/>
            <a:chOff x="3352800" y="1828800"/>
            <a:chExt cx="1828800" cy="1828800"/>
          </a:xfrm>
        </p:grpSpPr>
        <p:sp>
          <p:nvSpPr>
            <p:cNvPr id="14" name="Rounded Rectangle 13"/>
            <p:cNvSpPr/>
            <p:nvPr/>
          </p:nvSpPr>
          <p:spPr>
            <a:xfrm>
              <a:off x="3352800" y="1828800"/>
              <a:ext cx="1828800" cy="1828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2057400"/>
              <a:ext cx="152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ALBUM</a:t>
              </a:r>
            </a:p>
            <a:p>
              <a:r>
                <a:rPr lang="en-US" dirty="0" smtClean="0"/>
                <a:t>#</a:t>
              </a:r>
              <a:r>
                <a:rPr lang="en-US" dirty="0" err="1" smtClean="0"/>
                <a:t>nrIdentif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titlu</a:t>
              </a:r>
              <a:endParaRPr lang="en-US" dirty="0" smtClean="0"/>
            </a:p>
            <a:p>
              <a:r>
                <a:rPr lang="en-US" dirty="0" smtClean="0"/>
                <a:t>*data</a:t>
              </a:r>
            </a:p>
            <a:p>
              <a:r>
                <a:rPr lang="en-US" dirty="0" smtClean="0"/>
                <a:t>*format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05200" y="5029200"/>
            <a:ext cx="1828800" cy="1295400"/>
            <a:chOff x="3352800" y="1828800"/>
            <a:chExt cx="1828800" cy="2209800"/>
          </a:xfrm>
        </p:grpSpPr>
        <p:sp>
          <p:nvSpPr>
            <p:cNvPr id="17" name="Rounded Rectangle 16"/>
            <p:cNvSpPr/>
            <p:nvPr/>
          </p:nvSpPr>
          <p:spPr>
            <a:xfrm>
              <a:off x="3352800" y="1828800"/>
              <a:ext cx="1828800" cy="2209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20574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CANTEC</a:t>
              </a:r>
            </a:p>
            <a:p>
              <a:r>
                <a:rPr lang="en-US" dirty="0" smtClean="0"/>
                <a:t>#nr</a:t>
              </a:r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titlu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autor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19200" y="5486400"/>
            <a:ext cx="2286000" cy="304800"/>
            <a:chOff x="1905000" y="5257800"/>
            <a:chExt cx="1371600" cy="3048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05000" y="5410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24200" y="5410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124200" y="52578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334000" y="3733800"/>
            <a:ext cx="1066800" cy="304800"/>
            <a:chOff x="5029200" y="2362200"/>
            <a:chExt cx="1371600" cy="3048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029200" y="2362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248400" y="2514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9200" y="2514600"/>
              <a:ext cx="15240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248400" y="2362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816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340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86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150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67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198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1722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0292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05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246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48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5400000">
            <a:off x="4076700" y="4457700"/>
            <a:ext cx="838200" cy="304800"/>
            <a:chOff x="5029200" y="2362200"/>
            <a:chExt cx="1371600" cy="3048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029200" y="2362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48400" y="2514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5029200" y="2514600"/>
              <a:ext cx="15240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248400" y="2362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1816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3340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486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7150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867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0198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1722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0292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05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3246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484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352800" y="381000"/>
            <a:ext cx="1981200" cy="1705928"/>
            <a:chOff x="3474720" y="1828800"/>
            <a:chExt cx="1584960" cy="1705928"/>
          </a:xfrm>
        </p:grpSpPr>
        <p:sp>
          <p:nvSpPr>
            <p:cNvPr id="95" name="Rounded Rectangle 94"/>
            <p:cNvSpPr/>
            <p:nvPr/>
          </p:nvSpPr>
          <p:spPr>
            <a:xfrm>
              <a:off x="3474720" y="1828800"/>
              <a:ext cx="1584960" cy="1600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05200" y="2057400"/>
              <a:ext cx="152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PRODUCATOR</a:t>
              </a:r>
            </a:p>
            <a:p>
              <a:r>
                <a:rPr lang="en-US" dirty="0" smtClean="0"/>
                <a:t>#ID</a:t>
              </a:r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prenume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rot="5400000">
            <a:off x="5791200" y="2133600"/>
            <a:ext cx="304800" cy="1219200"/>
            <a:chOff x="4419600" y="1676400"/>
            <a:chExt cx="304800" cy="685800"/>
          </a:xfrm>
        </p:grpSpPr>
        <p:cxnSp>
          <p:nvCxnSpPr>
            <p:cNvPr id="112" name="Straight Connector 111"/>
            <p:cNvCxnSpPr/>
            <p:nvPr/>
          </p:nvCxnSpPr>
          <p:spPr>
            <a:xfrm rot="5400000">
              <a:off x="4552950" y="2305050"/>
              <a:ext cx="38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419600" y="1676400"/>
              <a:ext cx="304800" cy="685800"/>
              <a:chOff x="3886200" y="1676400"/>
              <a:chExt cx="304800" cy="685800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rot="5400000">
                <a:off x="3924300" y="2247900"/>
                <a:ext cx="762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5400000" flipV="1">
                <a:off x="4076700" y="2247900"/>
                <a:ext cx="762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5400000">
                <a:off x="4019550" y="17716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5400000">
                <a:off x="4019550" y="20383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>
                <a:off x="4019550" y="21145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5400000">
                <a:off x="4019550" y="21907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4019550" y="22669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5400000">
                <a:off x="4019550" y="16954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5400000">
                <a:off x="4019550" y="17335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5400000">
                <a:off x="4019550" y="23431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5400000">
                <a:off x="4019550" y="19240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4019550" y="18478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5" name="Straight Connector 124"/>
          <p:cNvCxnSpPr/>
          <p:nvPr/>
        </p:nvCxnSpPr>
        <p:spPr>
          <a:xfrm>
            <a:off x="1219200" y="3276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981200" y="175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981200" y="2819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667000" y="1752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895600" y="1752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00400" y="1752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670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956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1242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3528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c 139"/>
          <p:cNvSpPr/>
          <p:nvPr/>
        </p:nvSpPr>
        <p:spPr>
          <a:xfrm rot="2820292">
            <a:off x="-865197" y="598152"/>
            <a:ext cx="3682808" cy="3273321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54102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canta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4495800" y="419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canta</a:t>
            </a:r>
            <a:endParaRPr lang="en-US" sz="105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410200" y="25146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248400" y="2667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019800" y="38862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657600" y="4724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Este </a:t>
            </a:r>
            <a:r>
              <a:rPr lang="en-US" sz="1000" b="1" dirty="0" err="1" smtClean="0"/>
              <a:t>cantat</a:t>
            </a:r>
            <a:endParaRPr lang="en-US" sz="10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819400" y="53925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8200" y="32766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981200" y="28194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981200" y="17349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971800" y="1524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124200" y="25908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153" name="Oval 152"/>
          <p:cNvSpPr/>
          <p:nvPr/>
        </p:nvSpPr>
        <p:spPr>
          <a:xfrm>
            <a:off x="2514600" y="1676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51460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6200" y="7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E.R.D. Initial</a:t>
            </a:r>
            <a:endParaRPr lang="en-US" b="1" u="sng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5334000" y="2743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981200" y="16764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981200" y="27432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50" idx="1"/>
          </p:cNvCxnSpPr>
          <p:nvPr/>
        </p:nvCxnSpPr>
        <p:spPr>
          <a:xfrm flipV="1">
            <a:off x="1981200" y="1752600"/>
            <a:ext cx="152400" cy="10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981200" y="2819400"/>
            <a:ext cx="152400" cy="10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5200" y="2514600"/>
            <a:ext cx="1828800" cy="1600200"/>
            <a:chOff x="762000" y="1981200"/>
            <a:chExt cx="1828800" cy="1600200"/>
          </a:xfrm>
        </p:grpSpPr>
        <p:sp>
          <p:nvSpPr>
            <p:cNvPr id="3" name="Rounded Rectangle 2"/>
            <p:cNvSpPr/>
            <p:nvPr/>
          </p:nvSpPr>
          <p:spPr>
            <a:xfrm>
              <a:off x="762000" y="2057400"/>
              <a:ext cx="1828800" cy="1524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14400" y="19812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MUZICIAN</a:t>
              </a:r>
            </a:p>
            <a:p>
              <a:r>
                <a:rPr lang="en-US" dirty="0" smtClean="0"/>
                <a:t>#CNP</a:t>
              </a:r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mobil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53200" y="1752600"/>
            <a:ext cx="1828800" cy="1524000"/>
            <a:chOff x="3429000" y="1828800"/>
            <a:chExt cx="1828800" cy="1524000"/>
          </a:xfrm>
        </p:grpSpPr>
        <p:sp>
          <p:nvSpPr>
            <p:cNvPr id="6" name="Rounded Rectangle 5"/>
            <p:cNvSpPr/>
            <p:nvPr/>
          </p:nvSpPr>
          <p:spPr>
            <a:xfrm>
              <a:off x="3429000" y="1828800"/>
              <a:ext cx="1828800" cy="1524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0574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ADRESA</a:t>
              </a:r>
            </a:p>
            <a:p>
              <a:r>
                <a:rPr lang="en-US" dirty="0" smtClean="0"/>
                <a:t>#</a:t>
              </a:r>
              <a:r>
                <a:rPr lang="en-US" dirty="0" err="1" smtClean="0"/>
                <a:t>nrTelefon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strada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numarul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67400" y="5257800"/>
            <a:ext cx="2286000" cy="1524000"/>
            <a:chOff x="762000" y="1752600"/>
            <a:chExt cx="18288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762000" y="1752600"/>
              <a:ext cx="1828800" cy="1524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9812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INSTRUMENT</a:t>
              </a:r>
            </a:p>
            <a:p>
              <a:r>
                <a:rPr lang="en-US" dirty="0" smtClean="0"/>
                <a:t>#</a:t>
              </a:r>
              <a:r>
                <a:rPr lang="en-US" dirty="0" err="1" smtClean="0"/>
                <a:t>nrIdentificare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cheieMuzicala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2400" y="1447800"/>
            <a:ext cx="1828800" cy="1828800"/>
            <a:chOff x="3352800" y="1828800"/>
            <a:chExt cx="1828800" cy="1828800"/>
          </a:xfrm>
        </p:grpSpPr>
        <p:sp>
          <p:nvSpPr>
            <p:cNvPr id="12" name="Rounded Rectangle 11"/>
            <p:cNvSpPr/>
            <p:nvPr/>
          </p:nvSpPr>
          <p:spPr>
            <a:xfrm>
              <a:off x="3352800" y="1828800"/>
              <a:ext cx="1828800" cy="1828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2057400"/>
              <a:ext cx="152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ALBUM</a:t>
              </a:r>
            </a:p>
            <a:p>
              <a:r>
                <a:rPr lang="en-US" dirty="0" smtClean="0"/>
                <a:t>#</a:t>
              </a:r>
              <a:r>
                <a:rPr lang="en-US" dirty="0" err="1" smtClean="0"/>
                <a:t>nrIdentif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titlu</a:t>
              </a:r>
              <a:endParaRPr lang="en-US" dirty="0" smtClean="0"/>
            </a:p>
            <a:p>
              <a:r>
                <a:rPr lang="en-US" dirty="0" smtClean="0"/>
                <a:t>*data</a:t>
              </a:r>
            </a:p>
            <a:p>
              <a:r>
                <a:rPr lang="en-US" dirty="0" smtClean="0"/>
                <a:t>*format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5486400"/>
            <a:ext cx="1828800" cy="1295400"/>
            <a:chOff x="3352800" y="1828800"/>
            <a:chExt cx="1828800" cy="2209800"/>
          </a:xfrm>
        </p:grpSpPr>
        <p:sp>
          <p:nvSpPr>
            <p:cNvPr id="15" name="Rounded Rectangle 14"/>
            <p:cNvSpPr/>
            <p:nvPr/>
          </p:nvSpPr>
          <p:spPr>
            <a:xfrm>
              <a:off x="3352800" y="1828800"/>
              <a:ext cx="1828800" cy="2209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2057400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CANTEC</a:t>
              </a:r>
            </a:p>
            <a:p>
              <a:r>
                <a:rPr lang="en-US" dirty="0" smtClean="0"/>
                <a:t>#nr</a:t>
              </a:r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titlu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autor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19200" y="6172200"/>
            <a:ext cx="2286000" cy="304800"/>
            <a:chOff x="1905000" y="5257800"/>
            <a:chExt cx="1371600" cy="3048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905000" y="5410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24200" y="5410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124200" y="52578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334000" y="38862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276601" y="3809999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2514601" y="38100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2667001" y="38100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10800000">
            <a:off x="2968625" y="3733800"/>
            <a:ext cx="234950" cy="76200"/>
            <a:chOff x="2616200" y="3810000"/>
            <a:chExt cx="317500" cy="0"/>
          </a:xfrm>
        </p:grpSpPr>
        <p:cxnSp>
          <p:nvCxnSpPr>
            <p:cNvPr id="45" name="Straight Connector 44"/>
            <p:cNvCxnSpPr/>
            <p:nvPr/>
          </p:nvCxnSpPr>
          <p:spPr>
            <a:xfrm rot="10800000">
              <a:off x="28702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27432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>
              <a:off x="26162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 rot="10800000">
            <a:off x="3441700" y="38100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2800" y="381000"/>
            <a:ext cx="1981200" cy="1705928"/>
            <a:chOff x="3474720" y="1828800"/>
            <a:chExt cx="1584960" cy="1705928"/>
          </a:xfrm>
        </p:grpSpPr>
        <p:sp>
          <p:nvSpPr>
            <p:cNvPr id="54" name="Rounded Rectangle 53"/>
            <p:cNvSpPr/>
            <p:nvPr/>
          </p:nvSpPr>
          <p:spPr>
            <a:xfrm>
              <a:off x="3474720" y="1828800"/>
              <a:ext cx="1584960" cy="1600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05200" y="2057400"/>
              <a:ext cx="152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PRODUCATOR</a:t>
              </a:r>
            </a:p>
            <a:p>
              <a:r>
                <a:rPr lang="en-US" dirty="0" smtClean="0"/>
                <a:t>#ID</a:t>
              </a:r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nume</a:t>
              </a:r>
              <a:endParaRPr lang="en-US" dirty="0" smtClean="0"/>
            </a:p>
            <a:p>
              <a:r>
                <a:rPr lang="en-US" dirty="0" smtClean="0"/>
                <a:t>*</a:t>
              </a:r>
              <a:r>
                <a:rPr lang="en-US" dirty="0" err="1" smtClean="0"/>
                <a:t>prenume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5400000">
            <a:off x="5791200" y="2286000"/>
            <a:ext cx="304800" cy="1219200"/>
            <a:chOff x="4419600" y="1676400"/>
            <a:chExt cx="304800" cy="68580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4552950" y="2305050"/>
              <a:ext cx="38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8" name="Group 121"/>
            <p:cNvGrpSpPr/>
            <p:nvPr/>
          </p:nvGrpSpPr>
          <p:grpSpPr>
            <a:xfrm>
              <a:off x="4419600" y="1676400"/>
              <a:ext cx="304800" cy="685800"/>
              <a:chOff x="3886200" y="1676400"/>
              <a:chExt cx="304800" cy="6858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5400000">
                <a:off x="3924300" y="2247900"/>
                <a:ext cx="762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V="1">
                <a:off x="4076700" y="2247900"/>
                <a:ext cx="762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4019550" y="17716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4019550" y="20383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4019550" y="21145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4019550" y="21907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4019550" y="22669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4019550" y="16954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4019550" y="17335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4019550" y="23431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4019550" y="19240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4019550" y="1847850"/>
                <a:ext cx="38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/>
          <p:cNvCxnSpPr/>
          <p:nvPr/>
        </p:nvCxnSpPr>
        <p:spPr>
          <a:xfrm>
            <a:off x="1219200" y="3276600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981200" y="175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981200" y="2819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67000" y="1752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95600" y="1752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00400" y="1752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6670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956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1242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52800" y="2819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 rot="2761848">
            <a:off x="-909043" y="596309"/>
            <a:ext cx="3682808" cy="3273321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334000" y="36399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895600" y="357916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canta</a:t>
            </a:r>
            <a:r>
              <a:rPr lang="en-US" sz="900" b="1" dirty="0" smtClean="0"/>
              <a:t> la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10200" y="28194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48400" y="2667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10400" y="50115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886200" y="51816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este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cantat</a:t>
            </a:r>
            <a:r>
              <a:rPr lang="en-US" sz="1000" b="1" dirty="0" smtClean="0"/>
              <a:t> la</a:t>
            </a:r>
            <a:endParaRPr 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58674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38200" y="32766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981200" y="28194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981200" y="17349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971800" y="1524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124200" y="25908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00" b="1" dirty="0"/>
          </a:p>
        </p:txBody>
      </p:sp>
      <p:sp>
        <p:nvSpPr>
          <p:cNvPr id="94" name="Oval 93"/>
          <p:cNvSpPr/>
          <p:nvPr/>
        </p:nvSpPr>
        <p:spPr>
          <a:xfrm>
            <a:off x="2514600" y="1676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1460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200" y="7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E.R.D. Final</a:t>
            </a:r>
            <a:endParaRPr lang="en-US" b="1" u="sng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5334000" y="2895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981200" y="16764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981200" y="27432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1" idx="1"/>
          </p:cNvCxnSpPr>
          <p:nvPr/>
        </p:nvCxnSpPr>
        <p:spPr>
          <a:xfrm flipV="1">
            <a:off x="1981200" y="1752600"/>
            <a:ext cx="152400" cy="10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981200" y="2819400"/>
            <a:ext cx="152400" cy="10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2482850" y="431165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2482850" y="424815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>
            <a:off x="2482850" y="521335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2832100" y="38100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5" idx="0"/>
          </p:cNvCxnSpPr>
          <p:nvPr/>
        </p:nvCxnSpPr>
        <p:spPr>
          <a:xfrm flipV="1">
            <a:off x="2514600" y="38100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352800" y="58674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54400" y="58674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828800" y="4343400"/>
            <a:ext cx="1371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1905000" y="4419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timp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 rot="16200000">
            <a:off x="2419349" y="4095750"/>
            <a:ext cx="190500" cy="304800"/>
            <a:chOff x="2362200" y="3657600"/>
            <a:chExt cx="190500" cy="304800"/>
          </a:xfrm>
        </p:grpSpPr>
        <p:cxnSp>
          <p:nvCxnSpPr>
            <p:cNvPr id="169" name="Straight Connector 168"/>
            <p:cNvCxnSpPr/>
            <p:nvPr/>
          </p:nvCxnSpPr>
          <p:spPr>
            <a:xfrm rot="10800000">
              <a:off x="2362200" y="3657600"/>
              <a:ext cx="1270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0800000" flipV="1">
              <a:off x="2362200" y="3810000"/>
              <a:ext cx="1270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0800000">
              <a:off x="24892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10800000">
              <a:off x="23622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10800000">
              <a:off x="24257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 rot="5400000">
            <a:off x="2482850" y="521335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2482851" y="535305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514600" y="53340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514600" y="5867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667000" y="5867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819400" y="5867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24200" y="5867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2482851" y="528955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 rot="5400000">
            <a:off x="2419351" y="5137151"/>
            <a:ext cx="190500" cy="304800"/>
            <a:chOff x="2362200" y="3657600"/>
            <a:chExt cx="190500" cy="304800"/>
          </a:xfrm>
        </p:grpSpPr>
        <p:cxnSp>
          <p:nvCxnSpPr>
            <p:cNvPr id="175" name="Straight Connector 174"/>
            <p:cNvCxnSpPr/>
            <p:nvPr/>
          </p:nvCxnSpPr>
          <p:spPr>
            <a:xfrm rot="10800000">
              <a:off x="2362200" y="3657600"/>
              <a:ext cx="1270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10800000" flipV="1">
              <a:off x="2362200" y="3810000"/>
              <a:ext cx="1270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0800000">
              <a:off x="24892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10800000">
              <a:off x="23622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0800000">
              <a:off x="2425700" y="38100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2590800" y="51816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5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133600" y="40386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are</a:t>
            </a:r>
            <a:endParaRPr lang="en-US" sz="1050" b="1" dirty="0"/>
          </a:p>
        </p:txBody>
      </p:sp>
      <p:sp>
        <p:nvSpPr>
          <p:cNvPr id="184" name="Rounded Rectangle 183"/>
          <p:cNvSpPr/>
          <p:nvPr/>
        </p:nvSpPr>
        <p:spPr>
          <a:xfrm>
            <a:off x="6705600" y="3505200"/>
            <a:ext cx="15240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>
            <a:off x="7556500" y="4483100"/>
            <a:ext cx="127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7404100" y="4483100"/>
            <a:ext cx="127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 flipV="1">
            <a:off x="7543800" y="4495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543800" y="4952999"/>
            <a:ext cx="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0800000">
            <a:off x="7391400" y="4724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781800" y="3581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nume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5867400" y="40386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reprezentat</a:t>
            </a:r>
            <a:endParaRPr 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7620000" y="44958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are</a:t>
            </a:r>
            <a:endParaRPr lang="en-US" sz="1000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2971800" y="5867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362200" y="41148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362200" y="54102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816600" y="38862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6578600" y="3886200"/>
            <a:ext cx="127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H="1">
            <a:off x="6578600" y="3771900"/>
            <a:ext cx="1270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6578600" y="3886200"/>
            <a:ext cx="6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 rot="10800000">
            <a:off x="5334000" y="3886200"/>
            <a:ext cx="1371600" cy="0"/>
            <a:chOff x="5334000" y="3886200"/>
            <a:chExt cx="1371600" cy="0"/>
          </a:xfrm>
        </p:grpSpPr>
        <p:cxnSp>
          <p:nvCxnSpPr>
            <p:cNvPr id="151" name="Straight Connector 150"/>
            <p:cNvCxnSpPr/>
            <p:nvPr/>
          </p:nvCxnSpPr>
          <p:spPr>
            <a:xfrm rot="10800000">
              <a:off x="6642100" y="38862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6515100" y="38862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6388100" y="38862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261100" y="38862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6070600" y="38862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5943600" y="3886200"/>
              <a:ext cx="63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 flipH="1">
              <a:off x="5334000" y="38862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 rot="10800000">
            <a:off x="6477000" y="3733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7543800" y="4876800"/>
            <a:ext cx="0" cy="3810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3124200"/>
          <a:ext cx="35814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895350"/>
                <a:gridCol w="895350"/>
                <a:gridCol w="895350"/>
              </a:tblGrid>
              <a:tr h="2119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CNP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nrTelefon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mobil</a:t>
                      </a:r>
                      <a:endParaRPr lang="en-US" sz="1200" dirty="0"/>
                    </a:p>
                  </a:txBody>
                  <a:tcPr/>
                </a:tc>
              </a:tr>
              <a:tr h="234153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5230304435163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5035550123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Craciun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0728076123</a:t>
                      </a:r>
                      <a:endParaRPr lang="en-US" sz="1000" dirty="0"/>
                    </a:p>
                  </a:txBody>
                  <a:tcPr/>
                </a:tc>
              </a:tr>
              <a:tr h="234153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5160913432566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2075550148</a:t>
                      </a:r>
                    </a:p>
                    <a:p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0728076042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234153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1990913435607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2075550148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0513941283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27432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MUZICIENI</a:t>
            </a:r>
            <a:endParaRPr lang="en-US" sz="1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2133600"/>
          <a:ext cx="37338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  <a:gridCol w="12446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nrTelefon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strada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numarul</a:t>
                      </a:r>
                      <a:endParaRPr lang="en-US" sz="10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5035550123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700" dirty="0" smtClean="0"/>
                        <a:t>865 </a:t>
                      </a:r>
                      <a:r>
                        <a:rPr lang="es-ES" sz="700" dirty="0" err="1" smtClean="0"/>
                        <a:t>Comstock</a:t>
                      </a:r>
                      <a:r>
                        <a:rPr lang="es-ES" sz="700" dirty="0" smtClean="0"/>
                        <a:t> Ave, Los </a:t>
                      </a:r>
                      <a:r>
                        <a:rPr lang="es-ES" sz="700" dirty="0" err="1" smtClean="0"/>
                        <a:t>Angeles</a:t>
                      </a:r>
                      <a:r>
                        <a:rPr lang="es-ES" sz="700" dirty="0" smtClean="0"/>
                        <a:t>, CA 90024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22B</a:t>
                      </a:r>
                      <a:endParaRPr lang="en-US" sz="10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2075550148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1019 </a:t>
                      </a:r>
                      <a:r>
                        <a:rPr lang="en-US" sz="700" dirty="0" err="1" smtClean="0"/>
                        <a:t>Divisadero</a:t>
                      </a:r>
                      <a:r>
                        <a:rPr lang="en-US" sz="700" dirty="0" smtClean="0"/>
                        <a:t> St, San Francisco, CA 94115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11A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1828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ADRESE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4114800"/>
          <a:ext cx="3383280" cy="87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156"/>
                <a:gridCol w="1261562"/>
                <a:gridCol w="1261562"/>
              </a:tblGrid>
              <a:tr h="2741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CNP_MUZICIENI</a:t>
                      </a:r>
                      <a:endParaRPr lang="en-US" sz="1100" dirty="0"/>
                    </a:p>
                  </a:txBody>
                  <a:tcPr marL="67400" marR="67400" marT="33700" marB="3370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nrIdentificare_instrumente</a:t>
                      </a:r>
                      <a:endParaRPr lang="en-US" sz="1100" dirty="0"/>
                    </a:p>
                  </a:txBody>
                  <a:tcPr marL="67400" marR="67400" marT="33700" marB="3370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nume</a:t>
                      </a:r>
                      <a:endParaRPr lang="en-US" sz="1100" dirty="0"/>
                    </a:p>
                  </a:txBody>
                  <a:tcPr marL="67400" marR="67400" marT="33700" marB="33700"/>
                </a:tc>
              </a:tr>
              <a:tr h="228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5160913432566</a:t>
                      </a:r>
                    </a:p>
                  </a:txBody>
                  <a:tcPr marL="67400" marR="67400" marT="33700" marB="3370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marL="67400" marR="67400" marT="33700" marB="3370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chitarist</a:t>
                      </a:r>
                      <a:endParaRPr lang="en-US" sz="1100" dirty="0"/>
                    </a:p>
                  </a:txBody>
                  <a:tcPr marL="67400" marR="67400" marT="33700" marB="33700"/>
                </a:tc>
              </a:tr>
              <a:tr h="228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1990913435607</a:t>
                      </a:r>
                    </a:p>
                  </a:txBody>
                  <a:tcPr marL="67400" marR="67400" marT="33700" marB="3370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 marL="67400" marR="67400" marT="33700" marB="3370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chitara</a:t>
                      </a:r>
                      <a:r>
                        <a:rPr lang="en-US" sz="1100" baseline="0" dirty="0" smtClean="0"/>
                        <a:t> bas</a:t>
                      </a:r>
                      <a:endParaRPr lang="en-US" sz="1100" dirty="0"/>
                    </a:p>
                  </a:txBody>
                  <a:tcPr marL="67400" marR="67400" marT="33700" marB="3370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9200" y="38531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ROLURI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9200" y="5867400"/>
          <a:ext cx="3657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nrIdentificare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nume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cheieMuzicala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chitara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Fa</a:t>
                      </a:r>
                      <a:endParaRPr lang="en-US" sz="1200" dirty="0"/>
                    </a:p>
                  </a:txBody>
                  <a:tcPr marL="55847" marR="55847" marT="27925" marB="27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53000" y="563880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INSTRUMENTE</a:t>
            </a:r>
            <a:endParaRPr lang="en-US" sz="11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76400" y="4800600"/>
          <a:ext cx="3018646" cy="71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013"/>
                <a:gridCol w="784700"/>
                <a:gridCol w="1107933"/>
              </a:tblGrid>
              <a:tr h="239188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CNP_muzician</a:t>
                      </a:r>
                      <a:endParaRPr lang="en-US" sz="1100" dirty="0"/>
                    </a:p>
                  </a:txBody>
                  <a:tcPr marL="58975" marR="58975" marT="29485" marB="2948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nr_cantec</a:t>
                      </a:r>
                      <a:endParaRPr lang="en-US" sz="1100" dirty="0"/>
                    </a:p>
                  </a:txBody>
                  <a:tcPr marL="58975" marR="58975" marT="29485" marB="29485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timp</a:t>
                      </a:r>
                      <a:endParaRPr lang="en-US" sz="1100" dirty="0"/>
                    </a:p>
                  </a:txBody>
                  <a:tcPr marL="58975" marR="58975" marT="29485" marB="29485"/>
                </a:tc>
              </a:tr>
              <a:tr h="2391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5160913432566</a:t>
                      </a:r>
                    </a:p>
                  </a:txBody>
                  <a:tcPr marL="58975" marR="58975" marT="29485" marB="2948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marL="58975" marR="58975" marT="29485" marB="2948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11.12.2016</a:t>
                      </a:r>
                      <a:endParaRPr lang="en-US" sz="1100" dirty="0"/>
                    </a:p>
                  </a:txBody>
                  <a:tcPr marL="58975" marR="58975" marT="29485" marB="29485"/>
                </a:tc>
              </a:tr>
              <a:tr h="2391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1990913435607</a:t>
                      </a:r>
                    </a:p>
                  </a:txBody>
                  <a:tcPr marL="58975" marR="58975" marT="29485" marB="2948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 marL="58975" marR="58975" marT="29485" marB="294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3.09.2017</a:t>
                      </a:r>
                    </a:p>
                  </a:txBody>
                  <a:tcPr marL="58975" marR="58975" marT="29485" marB="29485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0200" y="45389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DATE</a:t>
            </a:r>
            <a:endParaRPr lang="en-US" sz="1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5928276"/>
          <a:ext cx="3283392" cy="861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48"/>
                <a:gridCol w="820848"/>
                <a:gridCol w="820848"/>
                <a:gridCol w="820848"/>
              </a:tblGrid>
              <a:tr h="259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nr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titlu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autor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nrIdentif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</a:tr>
              <a:tr h="259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Perfect</a:t>
                      </a:r>
                      <a:endParaRPr lang="en-US" sz="8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Jon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</a:tr>
              <a:tr h="259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last one standing</a:t>
                      </a:r>
                      <a:endParaRPr lang="en-US" sz="10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Craciun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38402" marR="38402" marT="19195" marB="19195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71600" y="5715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CANTECE</a:t>
            </a:r>
            <a:endParaRPr lang="en-US" sz="11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07720" y="685800"/>
          <a:ext cx="41265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436"/>
                <a:gridCol w="544686"/>
                <a:gridCol w="711373"/>
                <a:gridCol w="585585"/>
                <a:gridCol w="935211"/>
                <a:gridCol w="64628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nrIdentif</a:t>
                      </a:r>
                      <a:endParaRPr lang="en-US" sz="110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titlu</a:t>
                      </a:r>
                      <a:endParaRPr lang="en-US" sz="110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format</a:t>
                      </a:r>
                      <a:endParaRPr lang="en-US" sz="110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CNP_muzicieni</a:t>
                      </a:r>
                      <a:endParaRPr lang="en-US" sz="90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ID_prod</a:t>
                      </a:r>
                      <a:endParaRPr lang="en-US" sz="1100" dirty="0"/>
                    </a:p>
                  </a:txBody>
                  <a:tcPr marL="39774" marR="39774" marT="19880" marB="1988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Simple</a:t>
                      </a:r>
                      <a:endParaRPr lang="en-US" sz="105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11/1/2013</a:t>
                      </a:r>
                      <a:endParaRPr lang="en-US" sz="105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DVD</a:t>
                      </a:r>
                      <a:endParaRPr lang="en-US" sz="1050" dirty="0"/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5230304435163</a:t>
                      </a:r>
                    </a:p>
                  </a:txBody>
                  <a:tcPr marL="39774" marR="39774" marT="19880" marB="1988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9774" marR="39774" marT="19880" marB="1988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14400" y="3810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ALBUME</a:t>
            </a:r>
            <a:endParaRPr lang="en-US" sz="11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33600" y="2133600"/>
          <a:ext cx="2103120" cy="440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"/>
                <a:gridCol w="701040"/>
                <a:gridCol w="70104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 marL="31545" marR="31545" marT="15767" marB="1576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nume</a:t>
                      </a:r>
                      <a:endParaRPr lang="en-US" sz="1100" dirty="0"/>
                    </a:p>
                  </a:txBody>
                  <a:tcPr marL="31545" marR="31545" marT="15767" marB="1576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prenume</a:t>
                      </a:r>
                      <a:endParaRPr lang="en-US" sz="1100" dirty="0"/>
                    </a:p>
                  </a:txBody>
                  <a:tcPr marL="31545" marR="31545" marT="15767" marB="15767"/>
                </a:tc>
              </a:tr>
              <a:tr h="21180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31545" marR="31545" marT="15767" marB="1576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Ion</a:t>
                      </a:r>
                      <a:endParaRPr lang="en-US" sz="1100" dirty="0"/>
                    </a:p>
                  </a:txBody>
                  <a:tcPr marL="31545" marR="31545" marT="15767" marB="1576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Popescu</a:t>
                      </a:r>
                      <a:endParaRPr lang="en-US" sz="1100" dirty="0"/>
                    </a:p>
                  </a:txBody>
                  <a:tcPr marL="31545" marR="31545" marT="15767" marB="15767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57400" y="1905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PRODUCATORI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15000" y="3048000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5000" y="30480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781800" y="34290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81800" y="3429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610600" y="34290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172200" y="5410200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172200" y="5410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286000" y="2895600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572000" y="19812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72000" y="1981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47800" y="12954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438400" y="12954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762000" y="12954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62000" y="5334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62000" y="53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438400" y="1295400"/>
            <a:ext cx="175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191000" y="1295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105400" y="5334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648200" y="5334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838200" y="3048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38200" y="30480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38200" y="45720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438400" y="45720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286000" y="57150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286000" y="5715000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800600" y="45720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352800" y="45720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352800" y="45720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04800" y="29718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04800" y="152400"/>
            <a:ext cx="0" cy="281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04800" y="152400"/>
            <a:ext cx="342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733800" y="15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638800" y="545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Tabele</a:t>
            </a:r>
            <a:endParaRPr lang="en-US" b="1" u="sng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286000" y="2895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8610600" y="167640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4419600" y="1676400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19600" y="16764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2057400" y="27432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057400" y="2743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1752600" y="3048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219200" y="3048000"/>
            <a:ext cx="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752600" y="3048000"/>
            <a:ext cx="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" idx="1"/>
          </p:cNvCxnSpPr>
          <p:nvPr/>
        </p:nvCxnSpPr>
        <p:spPr>
          <a:xfrm>
            <a:off x="4876800" y="1967300"/>
            <a:ext cx="0" cy="16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48200" y="5334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371600" y="29718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89886"/>
            <a:ext cx="716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Prin</a:t>
            </a:r>
            <a:r>
              <a:rPr lang="en-US" b="1" dirty="0" smtClean="0"/>
              <a:t> </a:t>
            </a:r>
            <a:r>
              <a:rPr lang="en-US" b="1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entitatii</a:t>
            </a:r>
            <a:r>
              <a:rPr lang="en-US" dirty="0" smtClean="0"/>
              <a:t> MUZICIAN </a:t>
            </a:r>
            <a:r>
              <a:rPr lang="en-US" dirty="0" err="1" smtClean="0"/>
              <a:t>stocam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acesta</a:t>
            </a:r>
            <a:r>
              <a:rPr lang="en-US" dirty="0" smtClean="0"/>
              <a:t>: CNP-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cheia</a:t>
            </a:r>
            <a:r>
              <a:rPr lang="en-US" dirty="0" smtClean="0"/>
              <a:t> </a:t>
            </a:r>
            <a:r>
              <a:rPr lang="en-US" dirty="0" err="1" smtClean="0"/>
              <a:t>principala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telefonul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atributele</a:t>
            </a:r>
            <a:r>
              <a:rPr lang="en-US" dirty="0" smtClean="0"/>
              <a:t> </a:t>
            </a:r>
            <a:r>
              <a:rPr lang="en-US" dirty="0" err="1" smtClean="0"/>
              <a:t>acestei</a:t>
            </a:r>
            <a:r>
              <a:rPr lang="en-US" dirty="0" smtClean="0"/>
              <a:t> </a:t>
            </a:r>
            <a:r>
              <a:rPr lang="en-US" dirty="0" err="1" smtClean="0"/>
              <a:t>entitati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Cu </a:t>
            </a:r>
            <a:r>
              <a:rPr lang="en-US" b="1" dirty="0" err="1" smtClean="0"/>
              <a:t>ajutorul</a:t>
            </a:r>
            <a:r>
              <a:rPr lang="en-US" b="1" dirty="0" smtClean="0"/>
              <a:t> </a:t>
            </a:r>
            <a:r>
              <a:rPr lang="en-US" dirty="0" err="1" smtClean="0"/>
              <a:t>entitatii</a:t>
            </a:r>
            <a:r>
              <a:rPr lang="en-US" dirty="0" smtClean="0"/>
              <a:t> ADRESA, </a:t>
            </a:r>
            <a:r>
              <a:rPr lang="en-US" dirty="0" err="1" smtClean="0"/>
              <a:t>meomoram</a:t>
            </a:r>
            <a:r>
              <a:rPr lang="en-US" dirty="0" smtClean="0"/>
              <a:t> </a:t>
            </a:r>
            <a:r>
              <a:rPr lang="en-US" dirty="0" err="1" smtClean="0"/>
              <a:t>informatiile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locatia</a:t>
            </a:r>
            <a:r>
              <a:rPr lang="en-US" dirty="0" smtClean="0"/>
              <a:t> in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cazat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muzician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Prin</a:t>
            </a:r>
            <a:r>
              <a:rPr lang="en-US" b="1" dirty="0" smtClean="0"/>
              <a:t> </a:t>
            </a:r>
            <a:r>
              <a:rPr lang="en-US" b="1" dirty="0" err="1" smtClean="0"/>
              <a:t>intermediul</a:t>
            </a:r>
            <a:r>
              <a:rPr lang="en-US" b="1" dirty="0" smtClean="0"/>
              <a:t> </a:t>
            </a:r>
            <a:r>
              <a:rPr lang="en-US" dirty="0" err="1" smtClean="0"/>
              <a:t>entitatii</a:t>
            </a:r>
            <a:r>
              <a:rPr lang="en-US" dirty="0" smtClean="0"/>
              <a:t> INSTRUMENT </a:t>
            </a:r>
            <a:r>
              <a:rPr lang="en-US" dirty="0" err="1" smtClean="0"/>
              <a:t>memoram</a:t>
            </a:r>
            <a:r>
              <a:rPr lang="en-US" dirty="0" smtClean="0"/>
              <a:t> </a:t>
            </a:r>
            <a:r>
              <a:rPr lang="en-US" dirty="0" err="1" smtClean="0"/>
              <a:t>informatiile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instrumant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entitatii</a:t>
            </a:r>
            <a:r>
              <a:rPr lang="en-US" dirty="0" smtClean="0"/>
              <a:t> ROL care ne </a:t>
            </a:r>
            <a:r>
              <a:rPr lang="en-US" dirty="0" err="1" smtClean="0"/>
              <a:t>informeaza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rolul</a:t>
            </a:r>
            <a:r>
              <a:rPr lang="en-US" dirty="0" smtClean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</a:t>
            </a:r>
            <a:r>
              <a:rPr lang="en-US" dirty="0" err="1" smtClean="0"/>
              <a:t>muzican</a:t>
            </a:r>
            <a:r>
              <a:rPr lang="en-US" dirty="0" smtClean="0"/>
              <a:t> in </a:t>
            </a:r>
            <a:r>
              <a:rPr lang="en-US" dirty="0" err="1" smtClean="0"/>
              <a:t>trupa</a:t>
            </a:r>
            <a:r>
              <a:rPr lang="en-US" dirty="0" smtClean="0"/>
              <a:t> </a:t>
            </a:r>
            <a:r>
              <a:rPr lang="en-US" dirty="0" err="1" smtClean="0"/>
              <a:t>rezolvam</a:t>
            </a:r>
            <a:r>
              <a:rPr lang="en-US" dirty="0" smtClean="0"/>
              <a:t> </a:t>
            </a:r>
            <a:r>
              <a:rPr lang="en-US" dirty="0" err="1" smtClean="0"/>
              <a:t>relatia</a:t>
            </a:r>
            <a:r>
              <a:rPr lang="en-US" dirty="0" smtClean="0"/>
              <a:t> many to many.</a:t>
            </a:r>
          </a:p>
          <a:p>
            <a:pPr algn="just"/>
            <a:r>
              <a:rPr lang="en-US" b="1" dirty="0" err="1" smtClean="0"/>
              <a:t>Prin</a:t>
            </a:r>
            <a:r>
              <a:rPr lang="en-US" b="1" dirty="0" smtClean="0"/>
              <a:t> </a:t>
            </a:r>
            <a:r>
              <a:rPr lang="en-US" b="1" dirty="0" err="1" smtClean="0"/>
              <a:t>intermediul</a:t>
            </a:r>
            <a:r>
              <a:rPr lang="en-US" b="1" dirty="0" smtClean="0"/>
              <a:t> </a:t>
            </a:r>
            <a:r>
              <a:rPr lang="en-US" dirty="0" err="1" smtClean="0"/>
              <a:t>entitatii</a:t>
            </a:r>
            <a:r>
              <a:rPr lang="en-US" dirty="0" smtClean="0"/>
              <a:t> DATA am </a:t>
            </a:r>
            <a:r>
              <a:rPr lang="en-US" dirty="0" err="1" smtClean="0"/>
              <a:t>rezolvat</a:t>
            </a:r>
            <a:r>
              <a:rPr lang="en-US" dirty="0" smtClean="0"/>
              <a:t> </a:t>
            </a:r>
            <a:r>
              <a:rPr lang="en-US" dirty="0" err="1" smtClean="0"/>
              <a:t>relatia</a:t>
            </a:r>
            <a:r>
              <a:rPr lang="en-US" dirty="0" smtClean="0"/>
              <a:t> many to many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entitatile</a:t>
            </a:r>
            <a:r>
              <a:rPr lang="en-US" dirty="0" smtClean="0"/>
              <a:t> MUZICIAN </a:t>
            </a:r>
            <a:r>
              <a:rPr lang="en-US" dirty="0" err="1" smtClean="0"/>
              <a:t>si</a:t>
            </a:r>
            <a:r>
              <a:rPr lang="en-US" dirty="0" smtClean="0"/>
              <a:t> CANTEC,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entitate</a:t>
            </a:r>
            <a:r>
              <a:rPr lang="en-US" dirty="0" smtClean="0"/>
              <a:t>  </a:t>
            </a:r>
            <a:r>
              <a:rPr lang="en-US" dirty="0" err="1" smtClean="0"/>
              <a:t>memorand</a:t>
            </a:r>
            <a:r>
              <a:rPr lang="en-US" dirty="0" smtClean="0"/>
              <a:t> data la care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scris</a:t>
            </a:r>
            <a:r>
              <a:rPr lang="en-US" dirty="0" smtClean="0"/>
              <a:t> </a:t>
            </a:r>
            <a:r>
              <a:rPr lang="en-US" dirty="0" err="1" smtClean="0"/>
              <a:t>cantecul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preluand</a:t>
            </a:r>
            <a:r>
              <a:rPr lang="en-US" dirty="0" smtClean="0"/>
              <a:t> </a:t>
            </a:r>
            <a:r>
              <a:rPr lang="en-US" dirty="0" err="1" smtClean="0"/>
              <a:t>atributele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de la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entitati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Entitatea</a:t>
            </a:r>
            <a:r>
              <a:rPr lang="en-US" b="1" dirty="0" smtClean="0"/>
              <a:t> ALBUM </a:t>
            </a:r>
            <a:r>
              <a:rPr lang="en-US" dirty="0" smtClean="0"/>
              <a:t>are </a:t>
            </a:r>
            <a:r>
              <a:rPr lang="en-US" dirty="0" err="1" smtClean="0"/>
              <a:t>rolul</a:t>
            </a:r>
            <a:r>
              <a:rPr lang="en-US" dirty="0" smtClean="0"/>
              <a:t> de a </a:t>
            </a:r>
            <a:r>
              <a:rPr lang="en-US" dirty="0" err="1" smtClean="0"/>
              <a:t>memora</a:t>
            </a:r>
            <a:r>
              <a:rPr lang="en-US" dirty="0" smtClean="0"/>
              <a:t> 1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cantece</a:t>
            </a:r>
            <a:r>
              <a:rPr lang="en-US" dirty="0" smtClean="0"/>
              <a:t>; un album, </a:t>
            </a:r>
            <a:r>
              <a:rPr lang="en-US" dirty="0" err="1" smtClean="0"/>
              <a:t>putand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scris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de un </a:t>
            </a:r>
            <a:r>
              <a:rPr lang="en-US" dirty="0" err="1" smtClean="0"/>
              <a:t>muzician</a:t>
            </a:r>
            <a:r>
              <a:rPr lang="en-US" dirty="0" smtClean="0"/>
              <a:t> cat </a:t>
            </a:r>
            <a:r>
              <a:rPr lang="en-US" dirty="0" err="1" smtClean="0"/>
              <a:t>si</a:t>
            </a:r>
            <a:r>
              <a:rPr lang="en-US" dirty="0" smtClean="0"/>
              <a:t> de un </a:t>
            </a:r>
            <a:r>
              <a:rPr lang="en-US" dirty="0" err="1" smtClean="0"/>
              <a:t>producator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“</a:t>
            </a:r>
            <a:r>
              <a:rPr lang="en-US" dirty="0" err="1" smtClean="0"/>
              <a:t>exclusiv</a:t>
            </a:r>
            <a:r>
              <a:rPr lang="en-US" dirty="0" smtClean="0"/>
              <a:t> OR”.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DESCRIEREA ENTITATILOR</a:t>
            </a:r>
            <a:endParaRPr lang="en-US" b="1" u="sn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ini pentru house of mus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50" y="2590800"/>
            <a:ext cx="4705350" cy="3657600"/>
          </a:xfrm>
          <a:prstGeom prst="rect">
            <a:avLst/>
          </a:prstGeom>
          <a:noFill/>
        </p:spPr>
      </p:pic>
      <p:pic>
        <p:nvPicPr>
          <p:cNvPr id="1028" name="Picture 4" descr="Imagini pentru computers 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1450" y="2590800"/>
            <a:ext cx="4705350" cy="3657600"/>
          </a:xfrm>
          <a:prstGeom prst="rect">
            <a:avLst/>
          </a:prstGeom>
          <a:noFill/>
        </p:spPr>
      </p:pic>
      <p:pic>
        <p:nvPicPr>
          <p:cNvPr id="1036" name="Picture 12" descr="Imagine similară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1450" y="2590800"/>
            <a:ext cx="4705350" cy="3657600"/>
          </a:xfrm>
          <a:prstGeom prst="rect">
            <a:avLst/>
          </a:prstGeom>
          <a:noFill/>
        </p:spPr>
      </p:pic>
      <p:pic>
        <p:nvPicPr>
          <p:cNvPr id="1030" name="Picture 6" descr="Imagini pentru relaxing room off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1450" y="2590800"/>
            <a:ext cx="4705350" cy="3657600"/>
          </a:xfrm>
          <a:prstGeom prst="rect">
            <a:avLst/>
          </a:prstGeom>
          <a:noFill/>
        </p:spPr>
      </p:pic>
      <p:pic>
        <p:nvPicPr>
          <p:cNvPr id="1032" name="Picture 8" descr="Imagini pentru medium yard relax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590800"/>
            <a:ext cx="4724400" cy="3667125"/>
          </a:xfrm>
          <a:prstGeom prst="rect">
            <a:avLst/>
          </a:prstGeom>
          <a:noFill/>
        </p:spPr>
      </p:pic>
      <p:pic>
        <p:nvPicPr>
          <p:cNvPr id="1038" name="Picture 14" descr="Imagini pentru microsoft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5257800" y="2819400"/>
            <a:ext cx="3505200" cy="750191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-3048000" y="4267200"/>
            <a:ext cx="1143000" cy="914400"/>
            <a:chOff x="457200" y="8610600"/>
            <a:chExt cx="2046288" cy="1889125"/>
          </a:xfrm>
        </p:grpSpPr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457200" y="8610600"/>
              <a:ext cx="2046288" cy="1889125"/>
            </a:xfrm>
            <a:prstGeom prst="star5">
              <a:avLst/>
            </a:prstGeom>
            <a:solidFill>
              <a:srgbClr val="BDD6EE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1F376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1082675" y="9731375"/>
              <a:ext cx="800100" cy="254000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171" y="38"/>
                </a:cxn>
                <a:cxn ang="0">
                  <a:pos x="274" y="201"/>
                </a:cxn>
                <a:cxn ang="0">
                  <a:pos x="488" y="63"/>
                </a:cxn>
                <a:cxn ang="0">
                  <a:pos x="651" y="192"/>
                </a:cxn>
                <a:cxn ang="0">
                  <a:pos x="874" y="38"/>
                </a:cxn>
                <a:cxn ang="0">
                  <a:pos x="1140" y="269"/>
                </a:cxn>
                <a:cxn ang="0">
                  <a:pos x="1337" y="3"/>
                </a:cxn>
                <a:cxn ang="0">
                  <a:pos x="1457" y="286"/>
                </a:cxn>
                <a:cxn ang="0">
                  <a:pos x="1594" y="38"/>
                </a:cxn>
                <a:cxn ang="0">
                  <a:pos x="1714" y="269"/>
                </a:cxn>
                <a:cxn ang="0">
                  <a:pos x="1911" y="21"/>
                </a:cxn>
                <a:cxn ang="0">
                  <a:pos x="2100" y="235"/>
                </a:cxn>
              </a:cxnLst>
              <a:rect l="0" t="0" r="r" b="b"/>
              <a:pathLst>
                <a:path w="2100" h="292">
                  <a:moveTo>
                    <a:pt x="0" y="183"/>
                  </a:moveTo>
                  <a:cubicBezTo>
                    <a:pt x="62" y="109"/>
                    <a:pt x="125" y="35"/>
                    <a:pt x="171" y="38"/>
                  </a:cubicBezTo>
                  <a:cubicBezTo>
                    <a:pt x="217" y="41"/>
                    <a:pt x="221" y="197"/>
                    <a:pt x="274" y="201"/>
                  </a:cubicBezTo>
                  <a:cubicBezTo>
                    <a:pt x="327" y="205"/>
                    <a:pt x="425" y="64"/>
                    <a:pt x="488" y="63"/>
                  </a:cubicBezTo>
                  <a:cubicBezTo>
                    <a:pt x="551" y="62"/>
                    <a:pt x="587" y="196"/>
                    <a:pt x="651" y="192"/>
                  </a:cubicBezTo>
                  <a:cubicBezTo>
                    <a:pt x="715" y="188"/>
                    <a:pt x="793" y="25"/>
                    <a:pt x="874" y="38"/>
                  </a:cubicBezTo>
                  <a:cubicBezTo>
                    <a:pt x="955" y="51"/>
                    <a:pt x="1063" y="275"/>
                    <a:pt x="1140" y="269"/>
                  </a:cubicBezTo>
                  <a:cubicBezTo>
                    <a:pt x="1217" y="263"/>
                    <a:pt x="1284" y="0"/>
                    <a:pt x="1337" y="3"/>
                  </a:cubicBezTo>
                  <a:cubicBezTo>
                    <a:pt x="1390" y="6"/>
                    <a:pt x="1414" y="280"/>
                    <a:pt x="1457" y="286"/>
                  </a:cubicBezTo>
                  <a:cubicBezTo>
                    <a:pt x="1500" y="292"/>
                    <a:pt x="1551" y="41"/>
                    <a:pt x="1594" y="38"/>
                  </a:cubicBezTo>
                  <a:cubicBezTo>
                    <a:pt x="1637" y="35"/>
                    <a:pt x="1661" y="272"/>
                    <a:pt x="1714" y="269"/>
                  </a:cubicBezTo>
                  <a:cubicBezTo>
                    <a:pt x="1767" y="266"/>
                    <a:pt x="1847" y="27"/>
                    <a:pt x="1911" y="21"/>
                  </a:cubicBezTo>
                  <a:cubicBezTo>
                    <a:pt x="1975" y="15"/>
                    <a:pt x="2069" y="199"/>
                    <a:pt x="2100" y="235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247775" y="9372600"/>
              <a:ext cx="484188" cy="3587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en-US" sz="3600" kern="10" spc="0" dirty="0" smtClean="0">
                  <a:ln w="9525">
                    <a:noFill/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80000"/>
                      </a:srgbClr>
                    </a:outerShdw>
                  </a:effectLst>
                  <a:latin typeface="Impact"/>
                </a:rPr>
                <a:t>U.H.</a:t>
              </a:r>
              <a:endParaRPr lang="en-US" sz="3600" kern="10" spc="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2971800" y="4648200"/>
            <a:ext cx="1143000" cy="990600"/>
            <a:chOff x="381000" y="10668000"/>
            <a:chExt cx="1698625" cy="1479550"/>
          </a:xfrm>
        </p:grpSpPr>
        <p:sp>
          <p:nvSpPr>
            <p:cNvPr id="1044" name="AutoShape 20" descr="poza"/>
            <p:cNvSpPr>
              <a:spLocks noChangeArrowheads="1"/>
            </p:cNvSpPr>
            <p:nvPr/>
          </p:nvSpPr>
          <p:spPr bwMode="auto">
            <a:xfrm>
              <a:off x="381000" y="10668000"/>
              <a:ext cx="1698625" cy="1479550"/>
            </a:xfrm>
            <a:prstGeom prst="triangle">
              <a:avLst>
                <a:gd name="adj" fmla="val 50000"/>
              </a:avLst>
            </a:prstGeom>
            <a:blipFill dpi="0" rotWithShape="0">
              <a:blip r:embed="rId8" cstate="print"/>
              <a:srcRect/>
              <a:stretch>
                <a:fillRect/>
              </a:stretch>
            </a:blipFill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143000" y="11560175"/>
              <a:ext cx="571500" cy="479425"/>
            </a:xfrm>
            <a:prstGeom prst="rect">
              <a:avLst/>
            </a:prstGeom>
          </p:spPr>
          <p:txBody>
            <a:bodyPr wrap="none" fromWordArt="1">
              <a:prstTxWarp prst="textCanUp">
                <a:avLst>
                  <a:gd name="adj" fmla="val 85713"/>
                </a:avLst>
              </a:prstTxWarp>
            </a:bodyPr>
            <a:lstStyle/>
            <a:p>
              <a:pPr algn="ctr" rtl="0"/>
              <a:r>
                <a:rPr lang="en-US" sz="3600" kern="10" spc="0" dirty="0" smtClean="0">
                  <a:ln w="9525">
                    <a:noFill/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80000"/>
                      </a:srgbClr>
                    </a:outerShdw>
                  </a:effectLst>
                  <a:latin typeface="Impact"/>
                </a:rPr>
                <a:t>S.N.</a:t>
              </a:r>
              <a:endParaRPr lang="en-US" sz="3600" kern="10" spc="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4800" y="1143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Logourile</a:t>
            </a:r>
            <a:r>
              <a:rPr lang="en-US" b="1" dirty="0" smtClean="0"/>
              <a:t> </a:t>
            </a:r>
            <a:r>
              <a:rPr lang="en-US" b="1" dirty="0" err="1" smtClean="0"/>
              <a:t>companiilor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care am </a:t>
            </a:r>
            <a:r>
              <a:rPr lang="en-US" b="1" dirty="0" err="1" smtClean="0"/>
              <a:t>lucrat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1143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Imagini</a:t>
            </a:r>
            <a:r>
              <a:rPr lang="en-US" b="1" dirty="0" smtClean="0"/>
              <a:t> din </a:t>
            </a:r>
            <a:r>
              <a:rPr lang="en-US" b="1" dirty="0" err="1" smtClean="0"/>
              <a:t>interiorul</a:t>
            </a:r>
            <a:r>
              <a:rPr lang="en-US" b="1" dirty="0" smtClean="0"/>
              <a:t> </a:t>
            </a:r>
            <a:r>
              <a:rPr lang="en-US" b="1" dirty="0" err="1" smtClean="0"/>
              <a:t>firmei</a:t>
            </a:r>
            <a:r>
              <a:rPr lang="en-US" b="1" dirty="0" smtClean="0"/>
              <a:t> Tech Data Programmer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1981200"/>
            <a:ext cx="1600200" cy="537865"/>
            <a:chOff x="838200" y="1976735"/>
            <a:chExt cx="1600200" cy="537865"/>
          </a:xfrm>
        </p:grpSpPr>
        <p:sp>
          <p:nvSpPr>
            <p:cNvPr id="19" name="Rectangle 18"/>
            <p:cNvSpPr/>
            <p:nvPr/>
          </p:nvSpPr>
          <p:spPr>
            <a:xfrm>
              <a:off x="838200" y="1981200"/>
              <a:ext cx="16002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19767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PRESS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62400" y="1981200"/>
            <a:ext cx="1600200" cy="537865"/>
            <a:chOff x="838200" y="1976735"/>
            <a:chExt cx="1600200" cy="537865"/>
          </a:xfrm>
        </p:grpSpPr>
        <p:sp>
          <p:nvSpPr>
            <p:cNvPr id="23" name="Rectangle 22"/>
            <p:cNvSpPr/>
            <p:nvPr/>
          </p:nvSpPr>
          <p:spPr>
            <a:xfrm>
              <a:off x="838200" y="1981200"/>
              <a:ext cx="16002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19767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PRESS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43" name="Picture 19" descr="Imagini pentru apple logo no backgroun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2743200" y="5638800"/>
            <a:ext cx="990600" cy="9906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04800" y="22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POZE</a:t>
            </a:r>
            <a:endParaRPr lang="en-US" b="1" u="sn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6076 -0.05324 C 0.19444 -0.06528 0.24479 -0.07199 0.29705 -0.07199 C 0.35694 -0.07199 0.40451 -0.06528 0.43819 -0.05324 L 0.59896 3.33333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-0.09908 L 0.14305 -0.15232 C 0.16875 -0.16435 0.20677 -0.17107 0.24652 -0.17107 C 0.29184 -0.17107 0.32777 -0.16435 0.3533 -0.15232 L 0.475 -0.0990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4.44444E-6 L 0.12622 -0.05325 C 0.15278 -0.06528 0.19236 -0.072 0.23351 -0.072 C 0.28056 -0.072 0.31823 -0.06528 0.34462 -0.05325 L 0.47083 4.44444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11961 -0.05324 C 0.14461 -0.06528 0.18211 -0.07199 0.22118 -0.07199 C 0.26562 -0.07199 0.30121 -0.06528 0.32621 -0.05324 L 0.44583 1.11022E-16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3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9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698</TotalTime>
  <Words>584</Words>
  <Application>Microsoft Office PowerPoint</Application>
  <PresentationFormat>On-screen Show (4:3)</PresentationFormat>
  <Paragraphs>223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Notown Records -proiect baze de date-</vt:lpstr>
      <vt:lpstr>CUPRINS</vt:lpstr>
      <vt:lpstr>Descriere Proiect  (Firma de inregistrari)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Notown Records -proiect baze de date-</dc:title>
  <dc:creator>evolved</dc:creator>
  <cp:lastModifiedBy>evolved</cp:lastModifiedBy>
  <cp:revision>123</cp:revision>
  <dcterms:created xsi:type="dcterms:W3CDTF">2017-12-25T08:54:26Z</dcterms:created>
  <dcterms:modified xsi:type="dcterms:W3CDTF">2018-01-21T14:02:01Z</dcterms:modified>
</cp:coreProperties>
</file>