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7"/>
  </p:notesMasterIdLst>
  <p:sldIdLst>
    <p:sldId id="256" r:id="rId2"/>
    <p:sldId id="259" r:id="rId3"/>
    <p:sldId id="260" r:id="rId4"/>
    <p:sldId id="257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FF4343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941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3154" y="-8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3387A-39E3-424B-AE4A-51A17F5A47D3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DA14E7-2F52-461C-A94B-247BDB7BDB2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F5A2-65CE-45C8-AEB1-678409097893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759A34-00CD-424C-B430-379429FE76A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F5A2-65CE-45C8-AEB1-678409097893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59A34-00CD-424C-B430-379429FE76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F5A2-65CE-45C8-AEB1-678409097893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59A34-00CD-424C-B430-379429FE76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BC8F5A2-65CE-45C8-AEB1-678409097893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F5A2-65CE-45C8-AEB1-678409097893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59A34-00CD-424C-B430-379429FE76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F5A2-65CE-45C8-AEB1-678409097893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59A34-00CD-424C-B430-379429FE76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59A34-00CD-424C-B430-379429FE76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F5A2-65CE-45C8-AEB1-678409097893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F5A2-65CE-45C8-AEB1-678409097893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59A34-00CD-424C-B430-379429FE76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F5A2-65CE-45C8-AEB1-678409097893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59A34-00CD-424C-B430-379429FE76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BC8F5A2-65CE-45C8-AEB1-678409097893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C759A34-00CD-424C-B430-379429FE76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F5A2-65CE-45C8-AEB1-678409097893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759A34-00CD-424C-B430-379429FE76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BC8F5A2-65CE-45C8-AEB1-678409097893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382000" y="533400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fld id="{DC759A34-00CD-424C-B430-379429FE76AB}" type="slidenum">
              <a:rPr lang="en-US" smtClean="0"/>
              <a:pPr/>
              <a:t>‹#›</a:t>
            </a:fld>
            <a:endParaRPr kumimoji="0" lang="en-US" dirty="0"/>
          </a:p>
        </p:txBody>
      </p:sp>
      <p:pic>
        <p:nvPicPr>
          <p:cNvPr id="8" name="Picture 7" descr="prietenie.jpg"/>
          <p:cNvPicPr preferRelativeResize="0">
            <a:picLocks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848600" y="228600"/>
            <a:ext cx="896112" cy="1810512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sz="2350" b="1" i="1" dirty="0" smtClean="0">
                <a:solidFill>
                  <a:srgbClr val="FF4343"/>
                </a:solidFill>
                <a:effectLst>
                  <a:outerShdw blurRad="127000" dist="330200" dir="12840000" sx="113000" sy="113000" kx="1300200" algn="ctr" rotWithShape="0">
                    <a:prstClr val="black"/>
                  </a:outerShdw>
                </a:effectLst>
              </a:rPr>
              <a:t>concurs</a:t>
            </a:r>
            <a:endParaRPr lang="en-US" sz="2350" dirty="0">
              <a:solidFill>
                <a:srgbClr val="FF4343"/>
              </a:solidFill>
              <a:effectLst>
                <a:outerShdw blurRad="127000" dist="330200" dir="12840000" sx="113000" sy="113000" kx="1300200" algn="ctr" rotWithShape="0">
                  <a:prstClr val="black"/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Adolescen</a:t>
            </a:r>
            <a:r>
              <a:rPr lang="ro-RO" b="1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ț</a:t>
            </a: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a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effectLst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0" y="1481328"/>
            <a:ext cx="4572000" cy="4538471"/>
          </a:xfrm>
        </p:spPr>
        <p:txBody>
          <a:bodyPr>
            <a:normAutofit/>
          </a:bodyPr>
          <a:lstStyle/>
          <a:p>
            <a:r>
              <a:rPr lang="en-US" dirty="0" err="1" smtClean="0"/>
              <a:t>Adolescenta</a:t>
            </a:r>
            <a:r>
              <a:rPr lang="en-US" dirty="0" smtClean="0"/>
              <a:t> </a:t>
            </a:r>
            <a:r>
              <a:rPr lang="en-US" dirty="0" err="1" smtClean="0"/>
              <a:t>reprezinta</a:t>
            </a:r>
            <a:r>
              <a:rPr lang="en-US" dirty="0" smtClean="0"/>
              <a:t> o </a:t>
            </a:r>
            <a:r>
              <a:rPr lang="en-US" dirty="0" err="1" smtClean="0"/>
              <a:t>etapa</a:t>
            </a:r>
            <a:r>
              <a:rPr lang="en-US" dirty="0" smtClean="0"/>
              <a:t> de </a:t>
            </a:r>
            <a:r>
              <a:rPr lang="en-US" dirty="0" err="1" smtClean="0"/>
              <a:t>tranzitie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face </a:t>
            </a:r>
            <a:r>
              <a:rPr lang="en-US" dirty="0" err="1" smtClean="0"/>
              <a:t>legatura</a:t>
            </a:r>
            <a:r>
              <a:rPr lang="en-US" dirty="0" smtClean="0"/>
              <a:t> </a:t>
            </a:r>
            <a:r>
              <a:rPr lang="en-US" dirty="0" err="1" smtClean="0"/>
              <a:t>intre</a:t>
            </a:r>
            <a:r>
              <a:rPr lang="en-US" dirty="0" smtClean="0"/>
              <a:t> </a:t>
            </a:r>
            <a:r>
              <a:rPr lang="en-US" dirty="0" err="1" smtClean="0"/>
              <a:t>stadiul</a:t>
            </a:r>
            <a:r>
              <a:rPr lang="en-US" dirty="0" smtClean="0"/>
              <a:t> de </a:t>
            </a:r>
            <a:r>
              <a:rPr lang="en-US" dirty="0" err="1" smtClean="0"/>
              <a:t>copil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cel</a:t>
            </a:r>
            <a:r>
              <a:rPr lang="en-US" dirty="0" smtClean="0"/>
              <a:t> de adult</a:t>
            </a:r>
            <a:r>
              <a:rPr lang="vi-VN" dirty="0" smtClean="0"/>
              <a:t>.</a:t>
            </a:r>
            <a:endParaRPr lang="ro-RO" dirty="0" smtClean="0"/>
          </a:p>
          <a:p>
            <a:r>
              <a:rPr lang="vi-VN" dirty="0" smtClean="0"/>
              <a:t> </a:t>
            </a:r>
            <a:r>
              <a:rPr lang="en-US" dirty="0" smtClean="0"/>
              <a:t> </a:t>
            </a:r>
            <a:r>
              <a:rPr lang="en-US" dirty="0" err="1" smtClean="0"/>
              <a:t>Perioada</a:t>
            </a:r>
            <a:r>
              <a:rPr lang="en-US" dirty="0" smtClean="0"/>
              <a:t> </a:t>
            </a:r>
            <a:r>
              <a:rPr lang="en-US" dirty="0" err="1" smtClean="0"/>
              <a:t>adolescentei</a:t>
            </a:r>
            <a:r>
              <a:rPr lang="en-US" dirty="0" smtClean="0"/>
              <a:t> e </a:t>
            </a:r>
            <a:r>
              <a:rPr lang="en-US" dirty="0" err="1" smtClean="0"/>
              <a:t>marcata</a:t>
            </a:r>
            <a:r>
              <a:rPr lang="en-US" dirty="0" smtClean="0"/>
              <a:t> de </a:t>
            </a:r>
            <a:r>
              <a:rPr lang="en-US" dirty="0" err="1" smtClean="0"/>
              <a:t>probleme</a:t>
            </a:r>
            <a:r>
              <a:rPr lang="en-US" dirty="0" smtClean="0"/>
              <a:t> </a:t>
            </a:r>
            <a:r>
              <a:rPr lang="en-US" dirty="0" err="1" smtClean="0"/>
              <a:t>specifice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>
                <a:latin typeface="Arial" pitchFamily="34" charset="0"/>
                <a:cs typeface="Arial" pitchFamily="34" charset="0"/>
              </a:rPr>
              <a:t>Despre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adolescen</a:t>
            </a:r>
            <a:r>
              <a:rPr lang="ro-RO" dirty="0" smtClean="0">
                <a:latin typeface="Arial" pitchFamily="34" charset="0"/>
                <a:cs typeface="Arial" pitchFamily="34" charset="0"/>
              </a:rPr>
              <a:t>ță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 descr="https://encrypted-tbn1.gstatic.com/images?q=tbn:ANd9GcRa5N2-zFEqlFNV7oBLVb3yxRW3CPb0asGtVumr-VkCZLPP-dpB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33400" y="2277856"/>
            <a:ext cx="3413760" cy="2073688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524000"/>
            <a:ext cx="4648200" cy="4309872"/>
          </a:xfrm>
        </p:spPr>
        <p:txBody>
          <a:bodyPr>
            <a:normAutofit fontScale="92500" lnSpcReduction="20000"/>
          </a:bodyPr>
          <a:lstStyle/>
          <a:p>
            <a:pPr fontAlgn="t"/>
            <a:r>
              <a:rPr lang="en-US" sz="2800" dirty="0" err="1" smtClean="0"/>
              <a:t>Implicarea</a:t>
            </a:r>
            <a:r>
              <a:rPr lang="en-US" sz="2800" dirty="0" smtClean="0"/>
              <a:t> </a:t>
            </a:r>
            <a:r>
              <a:rPr lang="en-US" sz="2800" dirty="0" err="1" smtClean="0"/>
              <a:t>parintilor</a:t>
            </a:r>
            <a:r>
              <a:rPr lang="en-US" sz="2800" dirty="0" smtClean="0"/>
              <a:t>, </a:t>
            </a:r>
            <a:r>
              <a:rPr lang="en-US" sz="2800" dirty="0" err="1" smtClean="0"/>
              <a:t>comunicarea</a:t>
            </a:r>
            <a:r>
              <a:rPr lang="en-US" sz="2800" dirty="0" smtClean="0"/>
              <a:t> </a:t>
            </a:r>
            <a:r>
              <a:rPr lang="en-US" sz="2800" dirty="0" err="1" smtClean="0"/>
              <a:t>si</a:t>
            </a:r>
            <a:r>
              <a:rPr lang="en-US" sz="2800" dirty="0" smtClean="0"/>
              <a:t>, </a:t>
            </a:r>
            <a:r>
              <a:rPr lang="en-US" sz="2800" dirty="0" err="1" smtClean="0"/>
              <a:t>mai</a:t>
            </a:r>
            <a:r>
              <a:rPr lang="en-US" sz="2800" dirty="0" smtClean="0"/>
              <a:t> </a:t>
            </a:r>
            <a:r>
              <a:rPr lang="en-US" sz="2800" dirty="0" err="1" smtClean="0"/>
              <a:t>presus</a:t>
            </a:r>
            <a:r>
              <a:rPr lang="en-US" sz="2800" dirty="0" smtClean="0"/>
              <a:t> de </a:t>
            </a:r>
            <a:r>
              <a:rPr lang="en-US" sz="2800" dirty="0" err="1" smtClean="0"/>
              <a:t>toate</a:t>
            </a:r>
            <a:r>
              <a:rPr lang="en-US" sz="2800" dirty="0" smtClean="0"/>
              <a:t>, </a:t>
            </a:r>
            <a:r>
              <a:rPr lang="en-US" sz="2800" dirty="0" err="1" smtClean="0"/>
              <a:t>dragostea</a:t>
            </a:r>
            <a:r>
              <a:rPr lang="en-US" sz="2800" dirty="0" smtClean="0"/>
              <a:t>, au o </a:t>
            </a:r>
            <a:r>
              <a:rPr lang="en-US" sz="2800" dirty="0" err="1" smtClean="0"/>
              <a:t>influenta</a:t>
            </a:r>
            <a:r>
              <a:rPr lang="en-US" sz="2800" dirty="0" smtClean="0"/>
              <a:t> </a:t>
            </a:r>
            <a:r>
              <a:rPr lang="en-US" sz="2800" dirty="0" err="1" smtClean="0"/>
              <a:t>pozitiva</a:t>
            </a:r>
            <a:r>
              <a:rPr lang="en-US" sz="2800" dirty="0" smtClean="0"/>
              <a:t> </a:t>
            </a:r>
            <a:r>
              <a:rPr lang="en-US" sz="2800" dirty="0" err="1" smtClean="0"/>
              <a:t>fantastica</a:t>
            </a:r>
            <a:r>
              <a:rPr lang="en-US" sz="2800" dirty="0" smtClean="0"/>
              <a:t> </a:t>
            </a:r>
            <a:r>
              <a:rPr lang="en-US" sz="2800" dirty="0" err="1" smtClean="0"/>
              <a:t>asupra</a:t>
            </a:r>
            <a:r>
              <a:rPr lang="en-US" sz="2800" dirty="0" smtClean="0"/>
              <a:t> </a:t>
            </a:r>
            <a:r>
              <a:rPr lang="en-US" sz="2800" dirty="0" err="1" smtClean="0"/>
              <a:t>deciziilor</a:t>
            </a:r>
            <a:r>
              <a:rPr lang="en-US" sz="2800" dirty="0" smtClean="0"/>
              <a:t> </a:t>
            </a:r>
            <a:r>
              <a:rPr lang="en-US" sz="2800" dirty="0" err="1" smtClean="0"/>
              <a:t>adolescentilor</a:t>
            </a:r>
            <a:endParaRPr lang="ro-RO" sz="2800" dirty="0" smtClean="0"/>
          </a:p>
          <a:p>
            <a:pPr fontAlgn="t"/>
            <a:r>
              <a:rPr lang="it-IT" sz="2800" dirty="0" smtClean="0"/>
              <a:t>Unii parinti, prea autoritari sau dimpotriva prea protectori, nu faciliteaza deloc lucrurile.</a:t>
            </a:r>
            <a:r>
              <a:rPr lang="en-US" sz="2800" dirty="0" smtClean="0"/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o-RO" sz="3200" dirty="0" smtClean="0">
                <a:latin typeface="Arial" pitchFamily="34" charset="0"/>
                <a:cs typeface="Arial" pitchFamily="34" charset="0"/>
              </a:rPr>
              <a:t>R</a:t>
            </a:r>
            <a:r>
              <a:rPr lang="ro-RO" sz="3200" b="0" dirty="0" smtClean="0">
                <a:effectLst/>
                <a:latin typeface="Arial" pitchFamily="34" charset="0"/>
                <a:cs typeface="Arial" pitchFamily="34" charset="0"/>
              </a:rPr>
              <a:t>elațiile părinți-adolescenți </a:t>
            </a:r>
            <a:endParaRPr lang="en-US" sz="3200" b="0" dirty="0"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 descr="https://encrypted-tbn3.gstatic.com/images?q=tbn:ANd9GcToaVZUxdt60AnNun-R1VJ6NpZzeJvvu8INABfREh-soe3kbpZXxQ"/>
          <p:cNvPicPr>
            <a:picLocks noChangeAspect="1" noChangeArrowheads="1"/>
          </p:cNvPicPr>
          <p:nvPr/>
        </p:nvPicPr>
        <p:blipFill>
          <a:blip r:embed="rId2" cstate="print">
            <a:lum bright="-20000"/>
          </a:blip>
          <a:stretch>
            <a:fillRect/>
          </a:stretch>
        </p:blipFill>
        <p:spPr bwMode="auto">
          <a:xfrm>
            <a:off x="5334000" y="2348754"/>
            <a:ext cx="3509422" cy="2375645"/>
          </a:xfrm>
          <a:prstGeom prst="ellipse">
            <a:avLst/>
          </a:prstGeom>
          <a:ln w="5715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4" name="AutoShape 2" descr="data:image/jpeg;base64,/9j/4AAQSkZJRgABAQAAAQABAAD/2wCEAAkGBhQSEBUUExQWFRQUGBQVFxYUFBQVFBUUFRUWFRQUFRUXHCYeFxokGRQUHy8gIycpLCwsFR4xNTAqNSYrLCkBCQoKDgwOGg8PGikcHBwsKSkpKSkpKSkpKSkpKSksKSkpKSksKSkpKSwpKSkpKSkpKSwpKSwpKSwpLCksLCwpKf/AABEIAKQBMwMBIgACEQEDEQH/xAAbAAABBQEBAAAAAAAAAAAAAAAFAQIDBAYAB//EAD0QAAEDAgQDBQYEBQQCAwAAAAEAAhEDIQQFEjFBUWEGInGBkRMyobHB0SNCUvAHFGJyghWi4fEzU0OSwv/EABoBAAIDAQEAAAAAAAAAAAAAAAECAAMEBQb/xAAkEQACAgICAQQDAQAAAAAAAAAAAQIRAyESMUEEEyIyM0JRgf/aAAwDAQACEQMRAD8AGtCkaEjQpGhcQ6g5oUjQkaFFj6/s6bnch+7KJWQ7GZnTpNl7vus5jO3RkhjfN26zmZ481HTw+pUVPA8St8MEUtmWWSTeg1T7bVgQSQQOEborR7dHRGmXwLmAJ42HBZ2llwItEn1TnZU9u7SPCYRlCDDFzCGKzOpWMvdPTYDwCruPVMfhajY1CJEg9E6nSg3uVVSRoTbFpmbAeZ+g+6kazfqErFIg2MlRs+xteaLRykfZadoWI7F14c9vIgrcMVD7EYsJwC6E4BQBwCkaE1rVI0Iog5oQTG04qO8UeaELzenDgeYQmtEQNKaQnkJpVTGGkJqckQCNhdCVcgQaWphCkISEKDIjhNhPKQhQgkLoSpUQCQlhdCWEUASFyWF0IgsbCQhPhIoQiIXJ8JUSA9rVK0JjQpWhAYcAqGf0C6gQOJE+HVEQFawtBr9THGA9pH+QEj99VZj+yEltHkNalH75HdXMtp+0cGTE8UV7R5J7OppNt/PlCHYbD6HAzcFdFvRlitmzyzJKVODGo8zdFn0WkWFkKy3E9wOfYR+ykxHaWIaymTqMAkxPgNysW2dFNIXPcAHU5sC24+oWVPNaTM8LUrUmkGL94XieE9ERyzIKTQHQHO5uvB6DYKWkhJt2ZrLsmq1btbDf1PkN8huVNmuU+xcG6tUiZiL8QOi2+yC9qMPLWO5Ej1ASqbbET2BOzlTTiR/UIXpFG4C8vou0VWO5OC9NwLpYEJdkkWAE4NXAJ4UoU5oTwEjQpAEQD2NVLOafdB5FXgYEmwCxnaftWXAspWYN3cXeHIKNWiItlNKwzMRWqEjW5rRc3JMnYeJ5KpU7SPoO0tc624J1D4pfab0hrpWehJCFm8q7UPcQKrLO2cN782rSNcCJF/BVyi49jI5InJEoRqQhPhIgAjKRwToSEKBsak1jmPVVsdiNPd48VRqVSXMEblWxh/QWE24xvNTgygbqkMI2glNy/MS0wbt+SjjXQA9CUpGuBEhOSkGpCE8ppChBsJE6FyJCi0KYBVKeNYX6AZO/orzQoEUBSMtdNAUjVCFPtBlZqU/aCAJA1EgAHiDPmslVytzag2cJmRcH0W7q09TNJ5hwnbUJHyJQetgSzUAJm+mDrB8OIK0LI2GGKLV+RPYB7QJhS0MpptIdu79RMny5BDA4hW8JVPNL0XNJl6nVbJBiNiVbwDhpMGblZ/Gik4wZJG4EmfIInkDu44RABETyI/4QktWJkqgsq+bUNVE9IPorQTqlOWEcwVWuygwePpwAVv8As9X1UmnmAVkM0wn4ZPL/AKR3sVidVJo5Et+ytyLYz2jUgJwCVoTtKghzWqQBNAUgChDP9ts09jhw0b1DHWBv8wPNYtj5b1bf/I7egRb+I+J/Hot4Bhd8T9gsvSxMNn9RPwEfROkSws3A6afg0vP9zrD0CyuR5ScRiYIlol5/tbePOw81s8VXApu/sA/fqhnYSrpq1nHgA3/cPspF0pMElbSDNLINtQ2PzgojWoezAjh+4V6rigQ7qJCDZhjABc7/AGWdo0F5pSqPDjuN8ApFWIIuKWEiBBpVfGY4UmF3HYeKskID2oNmef0TwVyIyj/NkmSdztzRTC4N1WDGxQ/s7gvaVJd7rb/8Le0QA2GiB0V7JFGbzXKHAOIEar+ay4cWug2XpWIYSLrKZ1kkyWkah6+EJWNQ/JsXqBbO1x4Iosjk7nCqHR3AdJMj3jwE7rXJJKhWIkToSFKAauSrkSGDydzhXY4m0x62W2YFi2GCDyhbWgZAPMJpO2O1Q5oUjU0J8gAkkAC5JMADmSl7E7HhaHNqFL/TQ17mCs1rXNNvaBwdqABFxaF5j2hz0VD7Om4saCCHR7zh+sb6Z2j0KkwfagPhleGVOB/+N/ItdtdaYwcFa3ZJwaklLRfz/OGVQHmmW1tnubGipb3yNw5C6WMEWRLEYUOHQrOYzAFpsTCVPl2W3xWgzRc1wgkAdEWyd7WscbBsiCbAwLrJ5XmuFaB7Sk9zgSCdctME30yAqHaDN6lV8t7tIWY1tgB1ATe25aK5t8brR6E/PKLd6jfmoXdrMOPzz4Ary5j3E7kq7Rymo48B4lN7CXbM/M9JpYcYjDucy7XNcR5ShfYnEaXuaeBB+60PYDBRhQ0mYc4W8Z+qzeGp+xzB7OGpw8pkKZV8UPB3aPR2BPUGGfLAeimlUoI8JyjXVcQ1glxgIkPOP4mOjFN6Uh8XH7LM1D+HTP8Aci38RMf7TEgiI0hoIMyATfpug7GzSb01fNXLoASzLFmIHHQPUhVuy1eH1RzOry1EKGvUmoB4H0BUvZlwbXbOxa+fKp/ylr4sK+yZqswzAta0Nu82AG9+J5BOPZn2lNvtCS8HV0NtoRH+ZpmO62RxgJKuOqNl7WF44AOAiPFUmmmVMoqdwtO7CW+XBXlUyxpq1HOEAuAMeCuvYQYIhVyi1sp5IYuSpEgREE7TUpYw2gEzPhaPNHEOz2jqonm2HehRjpkKGVY9lKkNgeoJvtEBW6Pa06g1zYEwXD3fOdlVy3CNeAYklsX2Im3geoRSpkYDTIbpJEiS4kcjwAWrQ2ylmmY1XuLadRuhpGotdPCYJChbVr6W7XOkN92ObtrgfFaHFihrZoc0OcAO5A1AbAgWKfUosAm5PVC0GmZ//SQ0RaA5obz1fmPWYRgBDqdd5xGgx7Ng17X1EEXPgSr7XyJVUxZMcmlKuSCiLly5QhhStZlFWaTD0j0sskjuT4wMw7nOBhrotxJEwnpvoucW+g/Tp7nYC5PABZftNnoeRTp+63fkXfUqjmnaOpV7vus4NHz6nqg5ctOOHEvhjUFvse4puq2kgOafyn5g7g9Qma0qt6GdSVMtYXGVKYik/U3/ANVQ3HRjtj8D0RWhmlOt3TNOoB7j7Geh4rOkJxrSIcA4Dadx/a4Xb5W6IOKl2ZZYWvo/8KtLDFpdP6iPr9VMHEJ5fYACANhvvckniSVxambLcUOMaOpNGoHjy4FEvbu4QEKXOxBBkbFSrMmfGl8l/p6t/DbGfh1GEgkODvJwg/FqFdtaXs8wbUGzw130PyQPsJnRZig0m1QFvnuFov4hd5tKoOEg+cH7oTXxKsb+RqcsqyxXAUD7N4nVTb1aPgjErIhyeVFi2Ne0sMX5lPpglTik1o29byrscL7K5zro8j7Z5L7Or3ZLYEcT68UMy/3IPP5/9r1HtLgGOYCW2HLh1H2XnWYYD2TiW+6TwVko0hISt7KNZumo0nlH0U2ApRVZ0e5h/wAwY+MLsdT1aRxMH1so6bzH9Qj/AOzDP0Va6LzVU8OedkmPoPqjS0nSOAOkEf1Hc+CE4ntA5hsNQPejaARIVjBdo31YaG6ZtKTiy33UaHsu0gmeFvSyPYmgHjqheRUdLb80YNlp4pxpmBy+VgZ7CDBTFfxrJvxVBc/JDgzXCXJHFR1mS0jmCFIkKrLDFMxXsK8kw11jezTO/qtZSx2phBbrke7a/wAUB7RZbqa4jhPxQHs/mjmO9m4/2z03ataXKNiqVOjaYTFFhinRawni98+gaDHqreLxulveIPUWHoVQp9pGtEaL+A+arYdtTE1QSOMMYNp5nw3SNWWtklAPfqLR3n+UNG0lWMA99PuVm6XcDwPmtbk3ZxlFsvOt/E8B4BEcVhGPbDmgjqEfatbEezJJCiOLyQsvTJI/Qbkf2u+hQ3VP7+CqlHj2KIuSLkpDE02FxgCSU7NMx7jaTfcpgzH56hMuefkOg6q42m2lRL6lnPsG7HTvPO/IcN4QDHYsPd3W6QPU9StmOFbN0VxV+SFzk2Ui5XJAbOSymlcoBMcUgC5KEBkJCcF0JJUGEqhRs4gqciQVSJgqIqyV5JcPXLKjXbFrgfQr0DO6/tMO7ycP35rz2uJEjz+61uCxevDt6tj0EfRST0YFDjKjQ9isVNJv9Jha/UvO+xVeHPb1lb577DqQsq+1DSCOHdbZSOuo6AtdPc2VuSoxNlPEUw4EHYrzztFgSwlvAGQvRHvuQdxfxHNZ/tHhgTPQoT6JDsyWIwH41EH81MH5IZmWCcyo4cwHW2kGJCN46sTUpOGwbo9APsVfdhQ9ocRMcBuQDJjylUJaNDlTAYy0ii0uHe0xtx5HwlWuzuWnWCBsStn/ACbXxaRAv5CPgp8Jl7WEwBHDzV3EocxMPRho9VNUcpGtsq+KdDD0TCEbxIQ94urGHxEqx/p2szMKjNDktF2KdPYNSK5mlOnh6ep0uJs0DifsN0DwmLNYEtEN5kb/ANvNY5YnHs1xalsmq0g4uB5A+WzvoVgs5yktxAa2x1iCbCTtfx+a9Ad77Tymf7TYoLnOCFQsLt2kNdHGDY+MQrcb4vYHGx2DyVxAdVhtrtHeJPKdlo+ymXD2r6nEdwcQ0QC7zMgJ+LoBrO7ysUU7O4X2bIO5lx8Sf+E6jsa9BlrLKCqY8OStO2VSsrCFao+Vle1DnUfxabQS6Q4cJjumB6LSVDdUM7wuui4cdx4i6WS0KeZ1O1OJk3aOmkfVcibqA5D0XKq4/wAF2ZzGYp1R5e9xc47k/vZQrly1nQZy5cFFUqQFBW6FLl0pjU4IiJjpTg5MSygWJjpXSmylCA1j2OVKruehVsFJUwZPe2BtqPu6hwJG3ibIxKczpWQU3o1lFaGaZ2PwKAlpaSDuiWWd0kHiJUl0U2mHez9fTio4OkL0im+Wt8QvKKNXTWY7kQvS6FXuN8R8Qs37oryLTNBRdZSFyq0HWU0rYjCyDF/ldyMf4usfofJCM8bLY5SPJF8We4Rxiw5lDsczW0HmAVAGcw2ABEbxceSIYKlw5FXMLgtJ8VZo4SClSGbJMG2BG0WECBHC3gren9+KYKUfvlb6hSwnFIvuquL90+CttNlQxb7EKEKGRtm7rcufUrSsFlgqmaaGtLeF/iZVpvbGGlp4gwfJK2NFWXcQ/wBs9z3ju7NBj3R067qtVxrBA2A21AtQsZwXyGgnaNRt1Ai6t4hrms1E3beG7HaxlY5Pe/J0koVX8LNfGsPeG0RuD8lnKGNNTEezbcvcC3lb/pXjjHVAGaQDe4AEjh80eyHIGsdrIBdz5c03DdsDrwFsPhrX4WA8VbwLu+f3zTWuuB5p+Eb+K7yKsECDlXqqyQquINlB30VdElJimWI4JK+JFOmXGB4/BC6Wavq2pDug96o7Y89IQEoy+OoaKjm8ifTguWgxWXhzyTxj5ALlVxAeUAjguJRXP8nABfTs4CbbO8UAoYrVY2dy+y0xfJWjQsyunpk73WVejjgHd6m17eTi4ehaRB9VNWpHRrjuzpPjE/f0VQUxB3EAm15jhCsjRn9RKX6hbEYdultSnPs3yIcZcx4jVTceNiCDxBHIqvpVXLczDNTXCab4D2je3uvb/UL+pHFT1iW3B1NOzhsfsehuFJRofBmUlT7HEJEtOoClLUhsryhqcAkASqBFWx7D4VleliKTxOkNqt+LHf8A5WNlaz+GmL049jTtVa+kfFwkfFoQeivIriwfVyJgdxIaTDSbBUcbDajYtuFps5plld44SfULLZpUuD1CqTbezI9IfVOxXoeVYjVQa7oD6Lzcvstz2Or6qIaeBLT4KuWqYZ7RscHUkC/RXnNI2KB5XU3adx9LFG8NVkdVsTtHPapkVYmLgHw3VKge6Bv7zZ8CQETqU7IYww6P6j6EXTALTWWSht0jHBIH3UISVDA/fh9Qo31beKR75kc/2FAX8v3KhCYOgILmmJjzlEa9SBZZ/MHyfgg3SGirMXSxpIjiC7zBOy5r+Rhayvk9JxksE8x3T8EynklIGdM9CZCyvOmaFiaK+S4E++7/ABH1RarEX2tK4JKjZEc1mu5WX1SEr5eabdbBOm8C9uI+qOZdW1M1fqE+qip4BmnSWzbuk7x+klR4CqA0NHAQtgH0XadXvK/gL1HHo0IDXr3EdUbyEywu5n5WUIgo5D8W5XXlBcyxgZuYUCwbm34z2UgRA77geMWaD5yrDX6QGuYWx+n3UKyzDveXVeLjYngOCKn+YH6PGfogHwRPffZcon4etN6jZ/tKVQWjHYgzvcLPY3JGGpquJ5RuEXpYybfJNxTNQSRuPQ0kn2MyzBNcDRJs8ESf1btd6hDqWX+zqVA8XZTqkti7u6WwPXV4NKvYKtpe07EESiHajBOOiuz3qe/gDLT1A2PQo451KmWumqMAW+aJ5LTkVm8BSL44Sx9OD6EjzUOdYMMqyyzHhtRvIB27fJwcPJQYPGPpkkQdTXsIPFrxB+h8lu7Ryo/Ce/BcDFK1ypHEODWuLbO1f7TBTqeLBVLizrwzQfRb0ppCY2slL0pbyTFlXsmx3sa9Kr/63sf5BwJ+EocSpGlFg7N/2zbGJdGzoeDzDhI+axeOZqMEwN1p8Vi/bYag+ZcKYpu5zT7g+ABWUxdjvwVK7Mbj4Y1zlqexOKu9vgVkgJ2BPgFo+ytBwraoMEQbJZ9EN1q01QeDv+j9EWoMcH2QfFtmnPFt/v8ABEssxOot8D8FbhlaMmWNOwtUbNiUCx9ZjHgMdLp715gxbwRSn+KXb6BYcNZ4/wCIXYnI6b2xAb1aACFeUgyli5CU4q/wRDD5IxsaiXEGZ28oCdUymnqm46A2UAUBVsD6JKWHeRIaYvHDiduaLCg0BzImADHRZ7tH2i9m1wbPddBA309I/d0G6Q8VbofjiW7giOYN0Fri48VHhnuxDA5lapTOomztxyIdaURp4fYPc55HFwZPqAFRLImqNKwNMhJTZUWNadJGw/M4kbcYCZhnEi4gflEXDeErE40jU40iwnM3HimAK03Bua5k7G/h0KCatIStBdvuwLfNZAYosrupmbkwfotqwCFk+1uXPqO/BaZbckDj4reyLouYdxcAAJM7C5WryqhppNBsdzzk3WV7NV6zKYqup8dLgbGP1t6FbDC1muYC3b92QIOqmAsT2pqk1GMH5t/KFscQ6yzWLw4ditRuA0AdDJlRkXZYwk02CBblurQrsdxjxT6RbEKDE4QHceigGV6uZNaSARZconUwLAW8lygDzSoC0zu07O59DyKlp4ubKGlVgcwdwdikcwcJ+o8OYSKSfYzi0WalD8w36LT5LjBULQbEWcDfcRPUFZLDV4N9uf35Im1ps+kYLTbrH7KElsMXuyn2io0RUdTIOhpnu2dSL9yybOYbS08RIhZLE0tLi0ODhwcARI3Bg3B6LXVcnfXqEtc0A7l5Mt6WFwiNPsTh2kS51YjckaGzxhoJMeJWlZEhc+OOR3HTM9QwDqtHDNYJOmsTyE1nbnhYK7W7M0aYHt6oa48oj7rU0cM2m3SwaQNotCCY3J8PrL61ck8iWiOiTm2x0qjTAOKyyg1pNOvMCQ03JPIQh0o/VySnUGqhUB6Ez/uCD1sI5joeIPz6g8UyZYkvAxoT2lRPrtHFRfz4HAo02NzjHthvK8eWHSbtcYjkTaQj2Xdnm1XOLtmwB1lYqhjJcIBncRv4hem9nHfgBxEFxJM89vos+VcSrJJS2iXD5BSb+UK/Rw7W7ABODk5Z7KTq3uu8D8lQyXOBTLdQkbHwKu1nd0+B+Syr3Wsr8OirIrPTKOJDriwUwrLzjAdrqlIaSNQHkURd25aY7rgtSkZ+LNsasmFRxuJLZBBWTPbUapv6Iphe3FJwhwPojZGmV8dn7qcPAOptj/U3l4qjmValWaarHA6twbEHzV/McdQrCQwk+izVTLQHXcGjpc/ZLIKGuxbhDWXdwgXB+oRhmYVGtBqtuBuzvb8wly3L2U2zHe/Ud45dFzzM+cJXBMujlcSNuNc8/wDjIH6ngC/CG7lTU8M8OGtxIMWgAff4rsJVLTtwVqpiVyM2aUXxN8PmrJ2u07cArBBeWRw38IQ01QmjCCu9gJMMNwCRPS3gs/p1yyKyycaiH68sHw8ynQGtvfnKrYnDhlMlu4EgS47GeKzeadrQToaOEXsZ328V3jIaynihTe1x/wDFVAHQGLfUKyKAY6We6dxNvELF5b2oikadZuphJII95p6cwr+X9pmCxcYG07pQ2aPF4iGk9FjGYxzq7BqjVF+riVN2i7RywimZ5+YKDdmCalds3094nhI2CHYVo3VDBkb+ac55Za7x8k9ocfeMdApUwoNfiKc7EdIXK25gnZcoA8eapAuXLKzQiWm3VM7gb8fA81Ll9UiIK5crY9FP7B7BiXTxRPSlXKDEFcodisOwuk06ZPMsBPquXJkHyijisgouaXhvs3C80zpnxGyyuLe5wqBz3O9mAGybiTfbdcuWjDvsy59dEPZ3DtfiqTHCWudBHMQVVxzAKpA2XLlZ5Mt2gpgB7p5Fw+S9Hyu1FvhK5csWc14/qWw5WQVy5ZiwixJ7jvA/JZh+y5ctGHplMyjXTQ1IuV5WNfunMckXIgZep1iBup8vZL781y5MKzQPENA4RKiw47h9Fy5RgRJg33d5JrhF1y5ee9X+VnZ9N9CvjKmkW6/IrssxJBaeJH0XLkfS/kRbm/GG3VzqI8vKCViM0pDVsuXLtnPKTKpmFwN0i5AhLhTN0d7O4k+30Q0CC6wAJI5rlyA/g2bE4rlyYUiKRcuU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ata:image/jpeg;base64,/9j/4AAQSkZJRgABAQAAAQABAAD/2wCEAAkGBhQSEBUUExQWFRQUGBQVFxYUFBQVFBUUFRUWFRQUFRUXHCYeFxokGRQUHy8gIycpLCwsFR4xNTAqNSYrLCkBCQoKDgwOGg8PGikcHBwsKSkpKSkpKSkpKSkpKSksKSkpKSksKSkpKSwpKSkpKSkpKSwpKSwpKSwpLCksLCwpKf/AABEIAKQBMwMBIgACEQEDEQH/xAAbAAABBQEBAAAAAAAAAAAAAAAFAQIDBAYAB//EAD0QAAEDAgQDBQYEBQQCAwAAAAEAAhEDIQQFEjFBUWEGInGBkRMyobHB0SNCUvAHFGJyghWi4fEzU0OSwv/EABoBAAIDAQEAAAAAAAAAAAAAAAECAAMEBQb/xAAkEQACAgICAQQDAQAAAAAAAAAAAQIRAyESMUEEEyIyM0JRgf/aAAwDAQACEQMRAD8AGtCkaEjQpGhcQ6g5oUjQkaFFj6/s6bnch+7KJWQ7GZnTpNl7vus5jO3RkhjfN26zmZ481HTw+pUVPA8St8MEUtmWWSTeg1T7bVgQSQQOEborR7dHRGmXwLmAJ42HBZ2llwItEn1TnZU9u7SPCYRlCDDFzCGKzOpWMvdPTYDwCruPVMfhajY1CJEg9E6nSg3uVVSRoTbFpmbAeZ+g+6kazfqErFIg2MlRs+xteaLRykfZadoWI7F14c9vIgrcMVD7EYsJwC6E4BQBwCkaE1rVI0Iog5oQTG04qO8UeaELzenDgeYQmtEQNKaQnkJpVTGGkJqckQCNhdCVcgQaWphCkISEKDIjhNhPKQhQgkLoSpUQCQlhdCWEUASFyWF0IgsbCQhPhIoQiIXJ8JUSA9rVK0JjQpWhAYcAqGf0C6gQOJE+HVEQFawtBr9THGA9pH+QEj99VZj+yEltHkNalH75HdXMtp+0cGTE8UV7R5J7OppNt/PlCHYbD6HAzcFdFvRlitmzyzJKVODGo8zdFn0WkWFkKy3E9wOfYR+ykxHaWIaymTqMAkxPgNysW2dFNIXPcAHU5sC24+oWVPNaTM8LUrUmkGL94XieE9ERyzIKTQHQHO5uvB6DYKWkhJt2ZrLsmq1btbDf1PkN8huVNmuU+xcG6tUiZiL8QOi2+yC9qMPLWO5Ej1ASqbbET2BOzlTTiR/UIXpFG4C8vou0VWO5OC9NwLpYEJdkkWAE4NXAJ4UoU5oTwEjQpAEQD2NVLOafdB5FXgYEmwCxnaftWXAspWYN3cXeHIKNWiItlNKwzMRWqEjW5rRc3JMnYeJ5KpU7SPoO0tc624J1D4pfab0hrpWehJCFm8q7UPcQKrLO2cN782rSNcCJF/BVyi49jI5InJEoRqQhPhIgAjKRwToSEKBsak1jmPVVsdiNPd48VRqVSXMEblWxh/QWE24xvNTgygbqkMI2glNy/MS0wbt+SjjXQA9CUpGuBEhOSkGpCE8ppChBsJE6FyJCi0KYBVKeNYX6AZO/orzQoEUBSMtdNAUjVCFPtBlZqU/aCAJA1EgAHiDPmslVytzag2cJmRcH0W7q09TNJ5hwnbUJHyJQetgSzUAJm+mDrB8OIK0LI2GGKLV+RPYB7QJhS0MpptIdu79RMny5BDA4hW8JVPNL0XNJl6nVbJBiNiVbwDhpMGblZ/Gik4wZJG4EmfIInkDu44RABETyI/4QktWJkqgsq+bUNVE9IPorQTqlOWEcwVWuygwePpwAVv8As9X1UmnmAVkM0wn4ZPL/AKR3sVidVJo5Et+ytyLYz2jUgJwCVoTtKghzWqQBNAUgChDP9ts09jhw0b1DHWBv8wPNYtj5b1bf/I7egRb+I+J/Hot4Bhd8T9gsvSxMNn9RPwEfROkSws3A6afg0vP9zrD0CyuR5ScRiYIlol5/tbePOw81s8VXApu/sA/fqhnYSrpq1nHgA3/cPspF0pMElbSDNLINtQ2PzgojWoezAjh+4V6rigQ7qJCDZhjABc7/AGWdo0F5pSqPDjuN8ApFWIIuKWEiBBpVfGY4UmF3HYeKskID2oNmef0TwVyIyj/NkmSdztzRTC4N1WDGxQ/s7gvaVJd7rb/8Le0QA2GiB0V7JFGbzXKHAOIEar+ay4cWug2XpWIYSLrKZ1kkyWkah6+EJWNQ/JsXqBbO1x4Iosjk7nCqHR3AdJMj3jwE7rXJJKhWIkToSFKAauSrkSGDydzhXY4m0x62W2YFi2GCDyhbWgZAPMJpO2O1Q5oUjU0J8gAkkAC5JMADmSl7E7HhaHNqFL/TQ17mCs1rXNNvaBwdqABFxaF5j2hz0VD7Om4saCCHR7zh+sb6Z2j0KkwfagPhleGVOB/+N/ItdtdaYwcFa3ZJwaklLRfz/OGVQHmmW1tnubGipb3yNw5C6WMEWRLEYUOHQrOYzAFpsTCVPl2W3xWgzRc1wgkAdEWyd7WscbBsiCbAwLrJ5XmuFaB7Sk9zgSCdctME30yAqHaDN6lV8t7tIWY1tgB1ATe25aK5t8brR6E/PKLd6jfmoXdrMOPzz4Ary5j3E7kq7Rymo48B4lN7CXbM/M9JpYcYjDucy7XNcR5ShfYnEaXuaeBB+60PYDBRhQ0mYc4W8Z+qzeGp+xzB7OGpw8pkKZV8UPB3aPR2BPUGGfLAeimlUoI8JyjXVcQ1glxgIkPOP4mOjFN6Uh8XH7LM1D+HTP8Aci38RMf7TEgiI0hoIMyATfpug7GzSb01fNXLoASzLFmIHHQPUhVuy1eH1RzOry1EKGvUmoB4H0BUvZlwbXbOxa+fKp/ylr4sK+yZqswzAta0Nu82AG9+J5BOPZn2lNvtCS8HV0NtoRH+ZpmO62RxgJKuOqNl7WF44AOAiPFUmmmVMoqdwtO7CW+XBXlUyxpq1HOEAuAMeCuvYQYIhVyi1sp5IYuSpEgREE7TUpYw2gEzPhaPNHEOz2jqonm2HehRjpkKGVY9lKkNgeoJvtEBW6Pa06g1zYEwXD3fOdlVy3CNeAYklsX2Im3geoRSpkYDTIbpJEiS4kcjwAWrQ2ylmmY1XuLadRuhpGotdPCYJChbVr6W7XOkN92ObtrgfFaHFihrZoc0OcAO5A1AbAgWKfUosAm5PVC0GmZ//SQ0RaA5obz1fmPWYRgBDqdd5xGgx7Ng17X1EEXPgSr7XyJVUxZMcmlKuSCiLly5QhhStZlFWaTD0j0sskjuT4wMw7nOBhrotxJEwnpvoucW+g/Tp7nYC5PABZftNnoeRTp+63fkXfUqjmnaOpV7vus4NHz6nqg5ctOOHEvhjUFvse4puq2kgOafyn5g7g9Qma0qt6GdSVMtYXGVKYik/U3/ANVQ3HRjtj8D0RWhmlOt3TNOoB7j7Geh4rOkJxrSIcA4Dadx/a4Xb5W6IOKl2ZZYWvo/8KtLDFpdP6iPr9VMHEJ5fYACANhvvckniSVxambLcUOMaOpNGoHjy4FEvbu4QEKXOxBBkbFSrMmfGl8l/p6t/DbGfh1GEgkODvJwg/FqFdtaXs8wbUGzw130PyQPsJnRZig0m1QFvnuFov4hd5tKoOEg+cH7oTXxKsb+RqcsqyxXAUD7N4nVTb1aPgjErIhyeVFi2Ne0sMX5lPpglTik1o29byrscL7K5zro8j7Z5L7Or3ZLYEcT68UMy/3IPP5/9r1HtLgGOYCW2HLh1H2XnWYYD2TiW+6TwVko0hISt7KNZumo0nlH0U2ApRVZ0e5h/wAwY+MLsdT1aRxMH1so6bzH9Qj/AOzDP0Va6LzVU8OedkmPoPqjS0nSOAOkEf1Hc+CE4ntA5hsNQPejaARIVjBdo31YaG6ZtKTiy33UaHsu0gmeFvSyPYmgHjqheRUdLb80YNlp4pxpmBy+VgZ7CDBTFfxrJvxVBc/JDgzXCXJHFR1mS0jmCFIkKrLDFMxXsK8kw11jezTO/qtZSx2phBbrke7a/wAUB7RZbqa4jhPxQHs/mjmO9m4/2z03ataXKNiqVOjaYTFFhinRawni98+gaDHqreLxulveIPUWHoVQp9pGtEaL+A+arYdtTE1QSOMMYNp5nw3SNWWtklAPfqLR3n+UNG0lWMA99PuVm6XcDwPmtbk3ZxlFsvOt/E8B4BEcVhGPbDmgjqEfatbEezJJCiOLyQsvTJI/Qbkf2u+hQ3VP7+CqlHj2KIuSLkpDE02FxgCSU7NMx7jaTfcpgzH56hMuefkOg6q42m2lRL6lnPsG7HTvPO/IcN4QDHYsPd3W6QPU9StmOFbN0VxV+SFzk2Ui5XJAbOSymlcoBMcUgC5KEBkJCcF0JJUGEqhRs4gqciQVSJgqIqyV5JcPXLKjXbFrgfQr0DO6/tMO7ycP35rz2uJEjz+61uCxevDt6tj0EfRST0YFDjKjQ9isVNJv9Jha/UvO+xVeHPb1lb577DqQsq+1DSCOHdbZSOuo6AtdPc2VuSoxNlPEUw4EHYrzztFgSwlvAGQvRHvuQdxfxHNZ/tHhgTPQoT6JDsyWIwH41EH81MH5IZmWCcyo4cwHW2kGJCN46sTUpOGwbo9APsVfdhQ9ocRMcBuQDJjylUJaNDlTAYy0ii0uHe0xtx5HwlWuzuWnWCBsStn/ACbXxaRAv5CPgp8Jl7WEwBHDzV3EocxMPRho9VNUcpGtsq+KdDD0TCEbxIQ94urGHxEqx/p2szMKjNDktF2KdPYNSK5mlOnh6ep0uJs0DifsN0DwmLNYEtEN5kb/ANvNY5YnHs1xalsmq0g4uB5A+WzvoVgs5yktxAa2x1iCbCTtfx+a9Ad77Tymf7TYoLnOCFQsLt2kNdHGDY+MQrcb4vYHGx2DyVxAdVhtrtHeJPKdlo+ymXD2r6nEdwcQ0QC7zMgJ+LoBrO7ysUU7O4X2bIO5lx8Sf+E6jsa9BlrLKCqY8OStO2VSsrCFao+Vle1DnUfxabQS6Q4cJjumB6LSVDdUM7wuui4cdx4i6WS0KeZ1O1OJk3aOmkfVcibqA5D0XKq4/wAF2ZzGYp1R5e9xc47k/vZQrly1nQZy5cFFUqQFBW6FLl0pjU4IiJjpTg5MSygWJjpXSmylCA1j2OVKruehVsFJUwZPe2BtqPu6hwJG3ibIxKczpWQU3o1lFaGaZ2PwKAlpaSDuiWWd0kHiJUl0U2mHez9fTio4OkL0im+Wt8QvKKNXTWY7kQvS6FXuN8R8Qs37oryLTNBRdZSFyq0HWU0rYjCyDF/ldyMf4usfofJCM8bLY5SPJF8We4Rxiw5lDsczW0HmAVAGcw2ABEbxceSIYKlw5FXMLgtJ8VZo4SClSGbJMG2BG0WECBHC3gren9+KYKUfvlb6hSwnFIvuquL90+CttNlQxb7EKEKGRtm7rcufUrSsFlgqmaaGtLeF/iZVpvbGGlp4gwfJK2NFWXcQ/wBs9z3ju7NBj3R067qtVxrBA2A21AtQsZwXyGgnaNRt1Ai6t4hrms1E3beG7HaxlY5Pe/J0koVX8LNfGsPeG0RuD8lnKGNNTEezbcvcC3lb/pXjjHVAGaQDe4AEjh80eyHIGsdrIBdz5c03DdsDrwFsPhrX4WA8VbwLu+f3zTWuuB5p+Eb+K7yKsECDlXqqyQquINlB30VdElJimWI4JK+JFOmXGB4/BC6Wavq2pDug96o7Y89IQEoy+OoaKjm8ifTguWgxWXhzyTxj5ALlVxAeUAjguJRXP8nABfTs4CbbO8UAoYrVY2dy+y0xfJWjQsyunpk73WVejjgHd6m17eTi4ehaRB9VNWpHRrjuzpPjE/f0VQUxB3EAm15jhCsjRn9RKX6hbEYdultSnPs3yIcZcx4jVTceNiCDxBHIqvpVXLczDNTXCab4D2je3uvb/UL+pHFT1iW3B1NOzhsfsehuFJRofBmUlT7HEJEtOoClLUhsryhqcAkASqBFWx7D4VleliKTxOkNqt+LHf8A5WNlaz+GmL049jTtVa+kfFwkfFoQeivIriwfVyJgdxIaTDSbBUcbDajYtuFps5plld44SfULLZpUuD1CqTbezI9IfVOxXoeVYjVQa7oD6Lzcvstz2Or6qIaeBLT4KuWqYZ7RscHUkC/RXnNI2KB5XU3adx9LFG8NVkdVsTtHPapkVYmLgHw3VKge6Bv7zZ8CQETqU7IYww6P6j6EXTALTWWSht0jHBIH3UISVDA/fh9Qo31beKR75kc/2FAX8v3KhCYOgILmmJjzlEa9SBZZ/MHyfgg3SGirMXSxpIjiC7zBOy5r+Rhayvk9JxksE8x3T8EynklIGdM9CZCyvOmaFiaK+S4E++7/ABH1RarEX2tK4JKjZEc1mu5WX1SEr5eabdbBOm8C9uI+qOZdW1M1fqE+qip4BmnSWzbuk7x+klR4CqA0NHAQtgH0XadXvK/gL1HHo0IDXr3EdUbyEywu5n5WUIgo5D8W5XXlBcyxgZuYUCwbm34z2UgRA77geMWaD5yrDX6QGuYWx+n3UKyzDveXVeLjYngOCKn+YH6PGfogHwRPffZcon4etN6jZ/tKVQWjHYgzvcLPY3JGGpquJ5RuEXpYybfJNxTNQSRuPQ0kn2MyzBNcDRJs8ESf1btd6hDqWX+zqVA8XZTqkti7u6WwPXV4NKvYKtpe07EESiHajBOOiuz3qe/gDLT1A2PQo451KmWumqMAW+aJ5LTkVm8BSL44Sx9OD6EjzUOdYMMqyyzHhtRvIB27fJwcPJQYPGPpkkQdTXsIPFrxB+h8lu7Ryo/Ce/BcDFK1ypHEODWuLbO1f7TBTqeLBVLizrwzQfRb0ppCY2slL0pbyTFlXsmx3sa9Kr/63sf5BwJ+EocSpGlFg7N/2zbGJdGzoeDzDhI+axeOZqMEwN1p8Vi/bYag+ZcKYpu5zT7g+ABWUxdjvwVK7Mbj4Y1zlqexOKu9vgVkgJ2BPgFo+ytBwraoMEQbJZ9EN1q01QeDv+j9EWoMcH2QfFtmnPFt/v8ABEssxOot8D8FbhlaMmWNOwtUbNiUCx9ZjHgMdLp715gxbwRSn+KXb6BYcNZ4/wCIXYnI6b2xAb1aACFeUgyli5CU4q/wRDD5IxsaiXEGZ28oCdUymnqm46A2UAUBVsD6JKWHeRIaYvHDiduaLCg0BzImADHRZ7tH2i9m1wbPddBA309I/d0G6Q8VbofjiW7giOYN0Fri48VHhnuxDA5lapTOomztxyIdaURp4fYPc55HFwZPqAFRLImqNKwNMhJTZUWNadJGw/M4kbcYCZhnEi4gflEXDeErE40jU40iwnM3HimAK03Bua5k7G/h0KCatIStBdvuwLfNZAYosrupmbkwfotqwCFk+1uXPqO/BaZbckDj4reyLouYdxcAAJM7C5WryqhppNBsdzzk3WV7NV6zKYqup8dLgbGP1t6FbDC1muYC3b92QIOqmAsT2pqk1GMH5t/KFscQ6yzWLw4ditRuA0AdDJlRkXZYwk02CBblurQrsdxjxT6RbEKDE4QHceigGV6uZNaSARZconUwLAW8lygDzSoC0zu07O59DyKlp4ubKGlVgcwdwdikcwcJ+o8OYSKSfYzi0WalD8w36LT5LjBULQbEWcDfcRPUFZLDV4N9uf35Im1ps+kYLTbrH7KElsMXuyn2io0RUdTIOhpnu2dSL9yybOYbS08RIhZLE0tLi0ODhwcARI3Bg3B6LXVcnfXqEtc0A7l5Mt6WFwiNPsTh2kS51YjckaGzxhoJMeJWlZEhc+OOR3HTM9QwDqtHDNYJOmsTyE1nbnhYK7W7M0aYHt6oa48oj7rU0cM2m3SwaQNotCCY3J8PrL61ck8iWiOiTm2x0qjTAOKyyg1pNOvMCQ03JPIQh0o/VySnUGqhUB6Ez/uCD1sI5joeIPz6g8UyZYkvAxoT2lRPrtHFRfz4HAo02NzjHthvK8eWHSbtcYjkTaQj2Xdnm1XOLtmwB1lYqhjJcIBncRv4hem9nHfgBxEFxJM89vos+VcSrJJS2iXD5BSb+UK/Rw7W7ABODk5Z7KTq3uu8D8lQyXOBTLdQkbHwKu1nd0+B+Syr3Wsr8OirIrPTKOJDriwUwrLzjAdrqlIaSNQHkURd25aY7rgtSkZ+LNsasmFRxuJLZBBWTPbUapv6Iphe3FJwhwPojZGmV8dn7qcPAOptj/U3l4qjmValWaarHA6twbEHzV/McdQrCQwk+izVTLQHXcGjpc/ZLIKGuxbhDWXdwgXB+oRhmYVGtBqtuBuzvb8wly3L2U2zHe/Ud45dFzzM+cJXBMujlcSNuNc8/wDjIH6ngC/CG7lTU8M8OGtxIMWgAff4rsJVLTtwVqpiVyM2aUXxN8PmrJ2u07cArBBeWRw38IQ01QmjCCu9gJMMNwCRPS3gs/p1yyKyycaiH68sHw8ynQGtvfnKrYnDhlMlu4EgS47GeKzeadrQToaOEXsZ328V3jIaynihTe1x/wDFVAHQGLfUKyKAY6We6dxNvELF5b2oikadZuphJII95p6cwr+X9pmCxcYG07pQ2aPF4iGk9FjGYxzq7BqjVF+riVN2i7RywimZ5+YKDdmCalds3094nhI2CHYVo3VDBkb+ac55Za7x8k9ocfeMdApUwoNfiKc7EdIXK25gnZcoA8eapAuXLKzQiWm3VM7gb8fA81Ll9UiIK5crY9FP7B7BiXTxRPSlXKDEFcodisOwuk06ZPMsBPquXJkHyijisgouaXhvs3C80zpnxGyyuLe5wqBz3O9mAGybiTfbdcuWjDvsy59dEPZ3DtfiqTHCWudBHMQVVxzAKpA2XLlZ5Mt2gpgB7p5Fw+S9Hyu1FvhK5csWc14/qWw5WQVy5ZiwixJ7jvA/JZh+y5ctGHplMyjXTQ1IuV5WNfunMckXIgZep1iBup8vZL781y5MKzQPENA4RKiw47h9Fy5RgRJg33d5JrhF1y5ee9X+VnZ9N9CvjKmkW6/IrssxJBaeJH0XLkfS/kRbm/GG3VzqI8vKCViM0pDVsuXLtnPKTKpmFwN0i5AhLhTN0d7O4k+30Q0CC6wAJI5rlyA/g2bE4rlyYUiKRcuU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0" y="1447800"/>
            <a:ext cx="4648200" cy="4419599"/>
          </a:xfrm>
        </p:spPr>
        <p:txBody>
          <a:bodyPr>
            <a:noAutofit/>
          </a:bodyPr>
          <a:lstStyle/>
          <a:p>
            <a:pPr fontAlgn="t"/>
            <a:r>
              <a:rPr lang="ro-RO" sz="2800" dirty="0" smtClean="0"/>
              <a:t>A</a:t>
            </a:r>
            <a:r>
              <a:rPr lang="it-IT" sz="2800" dirty="0" smtClean="0"/>
              <a:t>propierea fata de parinti Inceputul adolescentei reprezinta un ragaz pentru familia rascolita de furtunile pubertatii</a:t>
            </a:r>
            <a:r>
              <a:rPr lang="en-US" sz="2800" dirty="0" smtClean="0"/>
              <a:t>.</a:t>
            </a:r>
            <a:endParaRPr lang="en-US" sz="2800" dirty="0"/>
          </a:p>
          <a:p>
            <a:pPr fontAlgn="t"/>
            <a:r>
              <a:rPr lang="it-IT" sz="2800" dirty="0" smtClean="0"/>
              <a:t>Raporturile parinti-copii par, dintr-o data, ca sunt plasate sub semnul unei cautari reciproce, al intelegerii si al aprobarii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 b="0" dirty="0" smtClean="0">
                <a:effectLst/>
                <a:latin typeface="Arial" pitchFamily="34" charset="0"/>
                <a:cs typeface="Arial" pitchFamily="34" charset="0"/>
              </a:rPr>
              <a:t>Adolescența și criza de originalitate</a:t>
            </a:r>
            <a:endParaRPr lang="en-US" sz="3200" dirty="0"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2" descr="http://praf.info/wp-content/uploads/2013/04/adolescent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981200"/>
            <a:ext cx="3587262" cy="3048000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dolescen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2209800"/>
            <a:ext cx="3871452" cy="2667000"/>
          </a:xfrm>
          <a:prstGeom prst="rect">
            <a:avLst/>
          </a:prstGeom>
          <a:effectLst>
            <a:outerShdw blurRad="76200" dist="76200" dir="13500000" sy="23000" kx="1200000" algn="br" rotWithShape="0">
              <a:prstClr val="black">
                <a:alpha val="55000"/>
              </a:prstClr>
            </a:outerShdw>
          </a:effectLst>
          <a:scene3d>
            <a:camera prst="orthographicFront">
              <a:rot lat="0" lon="17999973" rev="0"/>
            </a:camera>
            <a:lightRig rig="threePt" dir="t"/>
          </a:scene3d>
        </p:spPr>
      </p:pic>
      <p:pic>
        <p:nvPicPr>
          <p:cNvPr id="3" name="Picture 2" descr="adolescent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5800" y="1447800"/>
            <a:ext cx="2743200" cy="3662314"/>
          </a:xfrm>
          <a:prstGeom prst="rect">
            <a:avLst/>
          </a:prstGeom>
          <a:effectLst>
            <a:outerShdw blurRad="165100" dir="2160000" sy="23000" kx="-1200000" algn="bl" rotWithShape="0">
              <a:prstClr val="black">
                <a:alpha val="64000"/>
              </a:prstClr>
            </a:outerShdw>
          </a:effectLst>
          <a:scene3d>
            <a:camera prst="orthographicFront">
              <a:rot lat="0" lon="17999977" rev="0"/>
            </a:camera>
            <a:lightRig rig="twoPt" dir="t"/>
          </a:scene3d>
        </p:spPr>
      </p:pic>
      <p:pic>
        <p:nvPicPr>
          <p:cNvPr id="4" name="Picture 3" descr="floare.jpg"/>
          <p:cNvPicPr>
            <a:picLocks noChangeAspect="1"/>
          </p:cNvPicPr>
          <p:nvPr/>
        </p:nvPicPr>
        <p:blipFill>
          <a:blip r:embed="rId4" cstate="print">
            <a:lum bright="-1000" contrast="28000"/>
          </a:blip>
          <a:stretch>
            <a:fillRect/>
          </a:stretch>
        </p:blipFill>
        <p:spPr>
          <a:xfrm rot="19276243">
            <a:off x="1880010" y="1219542"/>
            <a:ext cx="502956" cy="3507148"/>
          </a:xfrm>
          <a:prstGeom prst="rect">
            <a:avLst/>
          </a:prstGeom>
          <a:solidFill>
            <a:srgbClr val="FF0000">
              <a:alpha val="0"/>
            </a:srgbClr>
          </a:solidFill>
          <a:effectLst>
            <a:outerShdw blurRad="901700" dir="20160000" sx="187000" sy="187000" kx="-800400" algn="bl" rotWithShape="0">
              <a:prstClr val="black">
                <a:alpha val="0"/>
              </a:prstClr>
            </a:outerShdw>
          </a:effectLst>
          <a:scene3d>
            <a:camera prst="orthographicFront">
              <a:rot lat="0" lon="10499978" rev="0"/>
            </a:camera>
            <a:lightRig rig="threePt" dir="t"/>
          </a:scene3d>
        </p:spPr>
      </p:pic>
      <p:sp>
        <p:nvSpPr>
          <p:cNvPr id="6" name="Rectangle 5"/>
          <p:cNvSpPr/>
          <p:nvPr/>
        </p:nvSpPr>
        <p:spPr>
          <a:xfrm>
            <a:off x="1752600" y="457200"/>
            <a:ext cx="36086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err="1" smtClean="0">
                <a:ln w="11430"/>
                <a:solidFill>
                  <a:srgbClr val="3366FF"/>
                </a:solidFill>
                <a:effectLst>
                  <a:glow rad="101600">
                    <a:srgbClr val="00B050">
                      <a:alpha val="60000"/>
                    </a:srgbClr>
                  </a:glow>
                  <a:innerShdw blurRad="114300">
                    <a:prstClr val="black"/>
                  </a:innerShdw>
                  <a:reflection blurRad="6350" stA="50000" endA="300" endPos="50000" dist="29997" dir="5400000" sy="-100000" algn="bl" rotWithShape="0"/>
                </a:effectLst>
              </a:rPr>
              <a:t>Intalnire</a:t>
            </a:r>
            <a:endParaRPr lang="en-US" sz="5400" b="1" cap="none" spc="0" dirty="0">
              <a:ln w="11430"/>
              <a:solidFill>
                <a:srgbClr val="3366FF"/>
              </a:solidFill>
              <a:effectLst>
                <a:glow rad="101600">
                  <a:srgbClr val="00B050">
                    <a:alpha val="60000"/>
                  </a:srgbClr>
                </a:glow>
                <a:innerShdw blurRad="114300">
                  <a:prstClr val="black"/>
                </a:innerShdw>
                <a:reflection blurRad="6350" stA="50000" endA="300" endPos="50000" dist="29997" dir="5400000" sy="-100000" algn="bl" rotWithShape="0"/>
              </a:effectLst>
            </a:endParaRPr>
          </a:p>
        </p:txBody>
      </p:sp>
      <p:pic>
        <p:nvPicPr>
          <p:cNvPr id="7" name="Picture 6" descr="soare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66800" y="3200400"/>
            <a:ext cx="1524000" cy="1524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27157E-6 C 0.00503 -0.00416 0.00278 -0.00092 0.00521 -0.01087 C 0.00555 -0.01249 0.00677 -0.01342 0.00729 -0.01504 C 0.01041 -0.02429 0.01128 -0.03123 0.01545 -0.03979 C 0.01666 -0.04233 0.01701 -0.0458 0.01857 -0.04788 C 0.02118 -0.05135 0.02795 -0.05228 0.0309 -0.05482 C 0.05625 -0.07726 0.08819 -0.07541 0.11753 -0.0768 C 0.13489 -0.08073 0.1526 -0.08443 0.17014 -0.08651 C 0.1875 -0.09114 0.23368 -0.08767 0.23923 -0.0879 C 0.2467 -0.08998 0.25434 -0.09045 0.2618 -0.09183 C 0.27257 -0.09137 0.28316 -0.09137 0.29392 -0.09068 C 0.29913 -0.09021 0.29982 -0.0879 0.30521 -0.08651 C 0.31892 -0.08281 0.32448 -0.07819 0.33611 -0.0687 C 0.33993 -0.06546 0.34462 -0.06384 0.34844 -0.06037 C 0.35069 -0.05598 0.35364 -0.0539 0.35677 -0.05066 C 0.35868 -0.04858 0.36285 -0.04534 0.36285 -0.04534 C 0.36614 -0.03886 0.36753 -0.03424 0.37222 -0.03007 C 0.37482 -0.01943 0.37101 -0.03215 0.37639 -0.02336 C 0.37708 -0.02221 0.37691 -0.02059 0.37743 -0.0192 C 0.37916 -0.01504 0.38073 -0.01087 0.38246 -0.00671 C 0.38732 0.00486 0.39288 0.01319 0.39583 0.02614 C 0.39687 0.031 0.4 0.0347 0.4 0.04002 " pathEditMode="relative" ptsTypes="fffffffffffffffffffffA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19917E-6 L 3.33333E-6 -0.41083 " pathEditMode="relative" ptsTypes="AA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font nou">
      <a:majorFont>
        <a:latin typeface="Mistral"/>
        <a:ea typeface=""/>
        <a:cs typeface=""/>
      </a:majorFont>
      <a:minorFont>
        <a:latin typeface="Verdana"/>
        <a:ea typeface=""/>
        <a:cs typeface="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311</TotalTime>
  <Words>109</Words>
  <Application>Microsoft Office PowerPoint</Application>
  <PresentationFormat>On-screen Show (4:3)</PresentationFormat>
  <Paragraphs>12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Paper</vt:lpstr>
      <vt:lpstr>Adolescența</vt:lpstr>
      <vt:lpstr>Despre adolescență</vt:lpstr>
      <vt:lpstr>Relațiile părinți-adolescenți </vt:lpstr>
      <vt:lpstr>Adolescența și criza de originalitate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Rolul sportului în adolescență</dc:title>
  <dc:creator>DeEa</dc:creator>
  <cp:lastModifiedBy>evolved</cp:lastModifiedBy>
  <cp:revision>43</cp:revision>
  <dcterms:created xsi:type="dcterms:W3CDTF">2013-02-28T17:58:54Z</dcterms:created>
  <dcterms:modified xsi:type="dcterms:W3CDTF">2017-02-10T21:53:00Z</dcterms:modified>
</cp:coreProperties>
</file>