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2" r:id="rId4"/>
    <p:sldId id="259" r:id="rId5"/>
    <p:sldId id="262" r:id="rId6"/>
    <p:sldId id="270" r:id="rId7"/>
    <p:sldId id="260" r:id="rId8"/>
    <p:sldId id="279" r:id="rId9"/>
    <p:sldId id="261" r:id="rId10"/>
    <p:sldId id="280" r:id="rId11"/>
    <p:sldId id="273" r:id="rId12"/>
    <p:sldId id="274" r:id="rId13"/>
    <p:sldId id="275" r:id="rId14"/>
    <p:sldId id="277" r:id="rId15"/>
    <p:sldId id="281" r:id="rId16"/>
    <p:sldId id="282" r:id="rId17"/>
    <p:sldId id="283" r:id="rId18"/>
    <p:sldId id="284" r:id="rId19"/>
    <p:sldId id="276" r:id="rId20"/>
    <p:sldId id="264" r:id="rId21"/>
    <p:sldId id="263" r:id="rId22"/>
    <p:sldId id="278" r:id="rId23"/>
    <p:sldId id="268" r:id="rId24"/>
    <p:sldId id="269" r:id="rId2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6B99A-24F5-479B-AED0-DFA6CD052E80}" v="598" dt="2022-11-16T11:30:04.915"/>
    <p1510:client id="{AC47BE93-E4EC-4FF7-BF6E-99457986F3EE}" v="957" dt="2022-11-17T16:16:31.683"/>
    <p1510:client id="{CDAFF809-7655-42D5-9DC0-0D196D956161}" v="2172" dt="2022-12-21T12:01:14.232"/>
    <p1510:client id="{D71A7043-216B-4C03-A038-38CDA5D8303D}" v="665" dt="2022-12-22T08:40:13.742"/>
    <p1510:client id="{EAD9AC93-63A6-4ABE-859D-33C357A76D95}" v="726" dt="2022-11-15T09:19:37.3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6" y="64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E4F9F-8586-4218-AA3D-257FFD7C9F5E}" type="datetimeFigureOut">
              <a:rPr lang="en-US" smtClean="0"/>
              <a:pPr/>
              <a:t>12/21/2022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1118A-01F2-4D27-9C21-E552BAAE10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1118A-01F2-4D27-9C21-E552BAAE1047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99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79" y="0"/>
            <a:ext cx="1293088" cy="11083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379" y="0"/>
            <a:ext cx="1293088" cy="110836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71202" y="0"/>
            <a:ext cx="1320799" cy="12244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7549" y="264933"/>
            <a:ext cx="52969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9136" y="2118233"/>
            <a:ext cx="10893725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6968" y="6466776"/>
            <a:ext cx="1013459" cy="11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11321" y="6466763"/>
            <a:ext cx="308187" cy="11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590" y="386370"/>
            <a:ext cx="10209187" cy="1302280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528320" marR="3810" indent="-519430" algn="ctr">
              <a:spcBef>
                <a:spcPts val="75"/>
              </a:spcBef>
            </a:pPr>
            <a:r>
              <a:rPr sz="2800" spc="-8" dirty="0">
                <a:latin typeface="Times New Roman"/>
              </a:rPr>
              <a:t>BVRIT HYDERABAD</a:t>
            </a:r>
            <a:r>
              <a:rPr sz="2800" spc="-4" dirty="0">
                <a:latin typeface="Times New Roman"/>
              </a:rPr>
              <a:t> </a:t>
            </a:r>
            <a:br>
              <a:rPr lang="en-IN" sz="2800" spc="-4" dirty="0">
                <a:latin typeface="Times New Roman"/>
              </a:rPr>
            </a:br>
            <a:r>
              <a:rPr sz="2800" spc="-8" dirty="0">
                <a:latin typeface="Times New Roman"/>
              </a:rPr>
              <a:t>College </a:t>
            </a:r>
            <a:r>
              <a:rPr sz="2800" spc="-4" dirty="0">
                <a:latin typeface="Times New Roman"/>
              </a:rPr>
              <a:t>of Engineering</a:t>
            </a:r>
            <a:r>
              <a:rPr sz="2800" spc="-8" dirty="0">
                <a:latin typeface="Times New Roman"/>
              </a:rPr>
              <a:t> </a:t>
            </a:r>
            <a:r>
              <a:rPr sz="2800" spc="-11" dirty="0">
                <a:latin typeface="Times New Roman"/>
              </a:rPr>
              <a:t>for</a:t>
            </a:r>
            <a:r>
              <a:rPr sz="2800" spc="-4" dirty="0">
                <a:latin typeface="Times New Roman"/>
              </a:rPr>
              <a:t> </a:t>
            </a:r>
            <a:r>
              <a:rPr sz="2800" spc="-15" dirty="0">
                <a:latin typeface="Times New Roman"/>
              </a:rPr>
              <a:t>Women</a:t>
            </a:r>
            <a:r>
              <a:rPr lang="en-IN" sz="2800" spc="-15" dirty="0">
                <a:latin typeface="Times New Roman"/>
              </a:rPr>
              <a:t> </a:t>
            </a:r>
            <a:r>
              <a:rPr lang="en-IN" sz="2800" spc="-296" dirty="0">
                <a:latin typeface="Times New Roman"/>
              </a:rPr>
              <a:t> </a:t>
            </a:r>
            <a:br>
              <a:rPr lang="en-IN" sz="2800" spc="-296" dirty="0">
                <a:latin typeface="Times New Roman"/>
              </a:rPr>
            </a:br>
            <a:r>
              <a:rPr sz="2800" spc="-8" dirty="0">
                <a:latin typeface="Times New Roman"/>
              </a:rPr>
              <a:t>Department </a:t>
            </a:r>
            <a:r>
              <a:rPr sz="2800" spc="-4" dirty="0">
                <a:latin typeface="Times New Roman"/>
              </a:rPr>
              <a:t>of</a:t>
            </a:r>
            <a:r>
              <a:rPr lang="en-US" sz="2800" spc="-8" dirty="0">
                <a:latin typeface="Times New Roman"/>
              </a:rPr>
              <a:t> Computer Science and Engineering</a:t>
            </a:r>
            <a:endParaRPr lang="en-US" sz="2800" spc="-4" dirty="0">
              <a:latin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88" y="138383"/>
            <a:ext cx="787791" cy="900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8616" y="1718211"/>
            <a:ext cx="10341346" cy="2030684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marR="3810" algn="ctr">
              <a:lnSpc>
                <a:spcPct val="100000"/>
              </a:lnSpc>
              <a:spcBef>
                <a:spcPts val="75"/>
              </a:spcBef>
            </a:pPr>
            <a:endParaRPr lang="en-IN" sz="2400" b="1" dirty="0">
              <a:latin typeface="Times New Roman"/>
              <a:cs typeface="Calibri"/>
            </a:endParaRPr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   </a:t>
            </a:r>
            <a:r>
              <a:rPr lang="en-IN" sz="2800" b="1" dirty="0">
                <a:latin typeface="Times New Roman"/>
                <a:cs typeface="Calibri"/>
              </a:rPr>
              <a:t> Comparison of various algorithms for fake review detection on </a:t>
            </a:r>
          </a:p>
          <a:p>
            <a:pPr marL="9525" marR="3810" algn="ctr">
              <a:spcBef>
                <a:spcPts val="75"/>
              </a:spcBef>
            </a:pPr>
            <a:r>
              <a:rPr lang="en-IN" sz="2800" b="1" dirty="0">
                <a:latin typeface="Times New Roman"/>
                <a:cs typeface="Calibri"/>
              </a:rPr>
              <a:t>E-Commerce websites</a:t>
            </a:r>
            <a:endParaRPr lang="en-IN" dirty="0"/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Date : 22/12/2022</a:t>
            </a:r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Review - 2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90" y="3940271"/>
            <a:ext cx="3476537" cy="1512594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marR="3810" algn="ctr">
              <a:spcBef>
                <a:spcPts val="75"/>
              </a:spcBef>
            </a:pPr>
            <a:r>
              <a:rPr sz="2400" b="1" spc="-4" dirty="0">
                <a:latin typeface="Times New Roman"/>
                <a:cs typeface="Calibri"/>
              </a:rPr>
              <a:t>Under the </a:t>
            </a:r>
            <a:r>
              <a:rPr lang="en-IN" sz="2400" b="1" spc="-4" dirty="0">
                <a:latin typeface="Times New Roman"/>
                <a:cs typeface="Calibri"/>
              </a:rPr>
              <a:t>guidance</a:t>
            </a:r>
            <a:r>
              <a:rPr sz="2400" b="1" spc="-4" dirty="0">
                <a:latin typeface="Times New Roman"/>
                <a:cs typeface="Calibri"/>
              </a:rPr>
              <a:t> of:</a:t>
            </a:r>
            <a:r>
              <a:rPr lang="en-US" sz="2400" b="1" spc="-4" dirty="0">
                <a:latin typeface="Times New Roman"/>
                <a:cs typeface="Calibri"/>
              </a:rPr>
              <a:t> </a:t>
            </a:r>
            <a:r>
              <a:rPr lang="en-US" sz="2400" b="1" dirty="0">
                <a:latin typeface="Times New Roman"/>
                <a:cs typeface="Calibri"/>
              </a:rPr>
              <a:t> </a:t>
            </a:r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Name: </a:t>
            </a:r>
            <a:r>
              <a:rPr lang="en-IN" sz="2400" b="1" dirty="0">
                <a:latin typeface="Times New Roman"/>
                <a:ea typeface="+mn-lt"/>
                <a:cs typeface="+mn-lt"/>
              </a:rPr>
              <a:t>Mrs. K. Hema</a:t>
            </a:r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Designation: </a:t>
            </a:r>
            <a:endParaRPr lang="en-IN" sz="2400" dirty="0">
              <a:latin typeface="Times New Roman"/>
              <a:cs typeface="Calibri"/>
            </a:endParaRPr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Assistant Professor</a:t>
            </a:r>
            <a:endParaRPr sz="2400" dirty="0">
              <a:latin typeface="Times New Roman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5319" y="3843689"/>
            <a:ext cx="3898583" cy="1907573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sz="2400" b="1" spc="-34" dirty="0">
                <a:latin typeface="Times New Roman"/>
                <a:cs typeface="Calibri"/>
              </a:rPr>
              <a:t>Team</a:t>
            </a:r>
            <a:r>
              <a:rPr sz="2400" b="1" spc="-23" dirty="0">
                <a:latin typeface="Times New Roman"/>
                <a:cs typeface="Calibri"/>
              </a:rPr>
              <a:t> </a:t>
            </a:r>
            <a:r>
              <a:rPr lang="en-IN" sz="2400" b="1" spc="-23" dirty="0">
                <a:latin typeface="Times New Roman"/>
                <a:cs typeface="Calibri"/>
              </a:rPr>
              <a:t>No</a:t>
            </a:r>
            <a:r>
              <a:rPr sz="2400" b="1" spc="-4" dirty="0">
                <a:latin typeface="Times New Roman"/>
                <a:cs typeface="Calibri"/>
              </a:rPr>
              <a:t>:</a:t>
            </a:r>
            <a:r>
              <a:rPr lang="en-US" sz="2400" b="1" spc="-4" dirty="0">
                <a:latin typeface="Times New Roman"/>
                <a:cs typeface="Calibri"/>
              </a:rPr>
              <a:t> 12</a:t>
            </a:r>
            <a:endParaRPr lang="en-IN" sz="2400" b="1" spc="-4" dirty="0">
              <a:latin typeface="Times New Roman"/>
              <a:cs typeface="Calibri"/>
            </a:endParaRPr>
          </a:p>
          <a:p>
            <a:pPr marL="9525" algn="ctr">
              <a:spcBef>
                <a:spcPts val="75"/>
              </a:spcBef>
            </a:pPr>
            <a:r>
              <a:rPr lang="en-IN" sz="2400" b="1" spc="-4" dirty="0">
                <a:latin typeface="Times New Roman"/>
                <a:cs typeface="Calibri"/>
              </a:rPr>
              <a:t>Names with roll numbers:</a:t>
            </a:r>
          </a:p>
          <a:p>
            <a:pPr marL="9525" algn="ctr">
              <a:spcBef>
                <a:spcPts val="75"/>
              </a:spcBef>
            </a:pPr>
            <a:r>
              <a:rPr lang="en-IN" sz="2400" b="1" spc="-4" dirty="0">
                <a:latin typeface="Times New Roman"/>
                <a:cs typeface="Calibri"/>
              </a:rPr>
              <a:t>G. Suvidha   - 19WH1A0579</a:t>
            </a:r>
            <a:endParaRPr lang="en-IN" dirty="0"/>
          </a:p>
          <a:p>
            <a:pPr marL="9525" algn="ctr">
              <a:spcBef>
                <a:spcPts val="75"/>
              </a:spcBef>
            </a:pPr>
            <a:r>
              <a:rPr lang="en-IN" sz="2400" b="1" spc="-4" dirty="0">
                <a:latin typeface="Times New Roman"/>
                <a:cs typeface="Calibri"/>
              </a:rPr>
              <a:t>K. Akshaya - 19WH1A0568</a:t>
            </a:r>
          </a:p>
          <a:p>
            <a:pPr marL="9525" algn="ctr">
              <a:spcBef>
                <a:spcPts val="75"/>
              </a:spcBef>
            </a:pPr>
            <a:r>
              <a:rPr lang="en-IN" sz="2400" b="1" spc="-4" dirty="0">
                <a:latin typeface="Times New Roman"/>
                <a:cs typeface="Calibri"/>
              </a:rPr>
              <a:t>B. Akshitha - 19WH1A0563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67770" y="138382"/>
            <a:ext cx="800099" cy="99161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F7A31-A46D-ED14-F2BB-DDC3C95783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787371" y="6204759"/>
            <a:ext cx="3901440" cy="276999"/>
          </a:xfrm>
        </p:spPr>
        <p:txBody>
          <a:bodyPr/>
          <a:lstStyle/>
          <a:p>
            <a:r>
              <a:rPr lang="en-IN"/>
              <a:t>Department of Computer Science and Engineering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2926-7AA9-A78A-56D6-CE5FA74C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49" y="357297"/>
            <a:ext cx="5296905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EF88A-43B1-CE90-D3A6-F25119C36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772" y="1621778"/>
            <a:ext cx="10893725" cy="738664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algorithms from both NLP and DEEP learning.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 user friendly interface for fake review detection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F1FDB-EA6F-2D0A-953B-0ED3932B2A7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F0991-0B8B-8505-04E2-802364A9EC7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4" dirty="0"/>
              <a:t>22/12/2022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52F2EC7A-26CE-C614-9256-804529A067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0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174-C9CF-9252-5783-4C2DF733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77" y="276478"/>
            <a:ext cx="6659267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ARCHITECTURE(LSTM)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8B0A0-0BFB-5E18-1D8E-799FC689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9045" y="5593414"/>
            <a:ext cx="7453180" cy="430887"/>
          </a:xfrm>
        </p:spPr>
        <p:txBody>
          <a:bodyPr wrap="square" lIns="0" tIns="0" rIns="0" bIns="0" anchor="t">
            <a:spAutoFit/>
          </a:bodyPr>
          <a:lstStyle/>
          <a:p>
            <a:endParaRPr lang="en-US" sz="2800" dirty="0">
              <a:latin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6229F-F6AF-1C94-1BB4-E2F09EB1165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03007" y="6250941"/>
            <a:ext cx="390144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60AB4-AEB5-FC67-16E7-1B4F095B605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4" dirty="0"/>
              <a:t>22/12/2022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9947EF50-45FD-001C-EEC0-8AFE3C1DA2B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FD20A5-8714-7AD7-7BF1-B9BC987A7E96}"/>
              </a:ext>
            </a:extLst>
          </p:cNvPr>
          <p:cNvSpPr/>
          <p:nvPr/>
        </p:nvSpPr>
        <p:spPr>
          <a:xfrm>
            <a:off x="454313" y="1293090"/>
            <a:ext cx="2990272" cy="889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/>
                <a:cs typeface="Calibri"/>
              </a:rPr>
              <a:t>Import Dataset</a:t>
            </a:r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CB901C-F240-E25A-D312-F9CB073FA719}"/>
              </a:ext>
            </a:extLst>
          </p:cNvPr>
          <p:cNvSpPr/>
          <p:nvPr/>
        </p:nvSpPr>
        <p:spPr>
          <a:xfrm>
            <a:off x="4315689" y="1296554"/>
            <a:ext cx="3232726" cy="889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/>
                <a:cs typeface="Calibri"/>
              </a:rPr>
              <a:t>Data preprocessing</a:t>
            </a:r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FAB9E5-DDE7-4821-1CD2-B4DBD37943D0}"/>
              </a:ext>
            </a:extLst>
          </p:cNvPr>
          <p:cNvSpPr/>
          <p:nvPr/>
        </p:nvSpPr>
        <p:spPr>
          <a:xfrm>
            <a:off x="4304145" y="2947555"/>
            <a:ext cx="3209636" cy="889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Embedding layer</a:t>
            </a:r>
            <a:endParaRPr lang="en-US" sz="2800" dirty="0">
              <a:ea typeface="+mn-lt"/>
              <a:cs typeface="+mn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FC9FFB-46F3-4605-0646-62E4436E0B31}"/>
              </a:ext>
            </a:extLst>
          </p:cNvPr>
          <p:cNvSpPr/>
          <p:nvPr/>
        </p:nvSpPr>
        <p:spPr>
          <a:xfrm>
            <a:off x="8622144" y="2901372"/>
            <a:ext cx="3325089" cy="9929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latin typeface="Times New Roman"/>
                <a:cs typeface="Calibri"/>
              </a:rPr>
              <a:t>Padding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4348D5-6DC5-8348-F65A-362C372DB583}"/>
              </a:ext>
            </a:extLst>
          </p:cNvPr>
          <p:cNvSpPr/>
          <p:nvPr/>
        </p:nvSpPr>
        <p:spPr>
          <a:xfrm>
            <a:off x="401780" y="2889827"/>
            <a:ext cx="3047999" cy="9467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LSTM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E413D9-0264-F3CE-59EF-256F93CADB82}"/>
              </a:ext>
            </a:extLst>
          </p:cNvPr>
          <p:cNvSpPr/>
          <p:nvPr/>
        </p:nvSpPr>
        <p:spPr>
          <a:xfrm>
            <a:off x="8564416" y="1296554"/>
            <a:ext cx="3382817" cy="8081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latin typeface="Times New Roman"/>
                <a:cs typeface="Calibri"/>
              </a:rPr>
              <a:t>One hot representation</a:t>
            </a:r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35D40D-1B8F-F95F-3740-BD1E7CE4F91C}"/>
              </a:ext>
            </a:extLst>
          </p:cNvPr>
          <p:cNvSpPr/>
          <p:nvPr/>
        </p:nvSpPr>
        <p:spPr>
          <a:xfrm>
            <a:off x="447962" y="4737100"/>
            <a:ext cx="3059544" cy="9005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latin typeface="Times New Roman"/>
                <a:cs typeface="Calibri"/>
              </a:rPr>
              <a:t>Dense Layer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B011B30-DF86-27DB-CDC4-A3DB190A0A50}"/>
              </a:ext>
            </a:extLst>
          </p:cNvPr>
          <p:cNvSpPr/>
          <p:nvPr/>
        </p:nvSpPr>
        <p:spPr>
          <a:xfrm>
            <a:off x="3429000" y="1698913"/>
            <a:ext cx="877454" cy="173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F218AEE-691C-0A9A-643C-E8ABC234FA03}"/>
              </a:ext>
            </a:extLst>
          </p:cNvPr>
          <p:cNvSpPr/>
          <p:nvPr/>
        </p:nvSpPr>
        <p:spPr>
          <a:xfrm>
            <a:off x="7550726" y="1652731"/>
            <a:ext cx="1015999" cy="138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7F909B3-BC8F-B091-CF7A-2A42EE620501}"/>
              </a:ext>
            </a:extLst>
          </p:cNvPr>
          <p:cNvSpPr/>
          <p:nvPr/>
        </p:nvSpPr>
        <p:spPr>
          <a:xfrm>
            <a:off x="10240240" y="2135331"/>
            <a:ext cx="15009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FFEA9C6-41F1-5CB5-BE1A-0FDD8E007855}"/>
              </a:ext>
            </a:extLst>
          </p:cNvPr>
          <p:cNvSpPr/>
          <p:nvPr/>
        </p:nvSpPr>
        <p:spPr>
          <a:xfrm>
            <a:off x="7528213" y="3351067"/>
            <a:ext cx="1085272" cy="1731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FBD7FED6-0771-0044-B566-EDDE22B91803}"/>
              </a:ext>
            </a:extLst>
          </p:cNvPr>
          <p:cNvSpPr/>
          <p:nvPr/>
        </p:nvSpPr>
        <p:spPr>
          <a:xfrm>
            <a:off x="1979467" y="3834244"/>
            <a:ext cx="138545" cy="90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9D1754C8-8BCB-330A-A8DF-A8673294D085}"/>
              </a:ext>
            </a:extLst>
          </p:cNvPr>
          <p:cNvSpPr/>
          <p:nvPr/>
        </p:nvSpPr>
        <p:spPr>
          <a:xfrm>
            <a:off x="3444585" y="3351067"/>
            <a:ext cx="900545" cy="1731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72FFC5-6C95-9CC0-76FE-70BBC5E1FAE0}"/>
              </a:ext>
            </a:extLst>
          </p:cNvPr>
          <p:cNvSpPr/>
          <p:nvPr/>
        </p:nvSpPr>
        <p:spPr>
          <a:xfrm>
            <a:off x="4442113" y="4738253"/>
            <a:ext cx="3209636" cy="9467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/>
                <a:ea typeface="+mn-lt"/>
                <a:cs typeface="Times New Roman"/>
              </a:rPr>
              <a:t>Model Training</a:t>
            </a: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804943-D015-D8E9-6648-CA73F8BA63D1}"/>
              </a:ext>
            </a:extLst>
          </p:cNvPr>
          <p:cNvSpPr/>
          <p:nvPr/>
        </p:nvSpPr>
        <p:spPr>
          <a:xfrm>
            <a:off x="8656204" y="4738252"/>
            <a:ext cx="3209636" cy="9467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latin typeface="Times New Roman"/>
                <a:ea typeface="+mn-lt"/>
                <a:cs typeface="Times New Roman"/>
              </a:rPr>
              <a:t>Evaluation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045BEC-8BB5-5C27-5DC1-D5E66ED8D6E7}"/>
              </a:ext>
            </a:extLst>
          </p:cNvPr>
          <p:cNvSpPr/>
          <p:nvPr/>
        </p:nvSpPr>
        <p:spPr>
          <a:xfrm>
            <a:off x="3538104" y="5190258"/>
            <a:ext cx="889000" cy="138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3637D1-5120-558F-135B-330EBDBCF074}"/>
              </a:ext>
            </a:extLst>
          </p:cNvPr>
          <p:cNvSpPr/>
          <p:nvPr/>
        </p:nvSpPr>
        <p:spPr>
          <a:xfrm>
            <a:off x="7699662" y="5081154"/>
            <a:ext cx="946727" cy="219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A7D8-E1C2-C554-151D-9ADE7D71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549" y="264933"/>
            <a:ext cx="5296905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AB07-EA66-843D-D18F-04A32B752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137" y="2118233"/>
            <a:ext cx="10893725" cy="3046988"/>
          </a:xfrm>
        </p:spPr>
        <p:txBody>
          <a:bodyPr wrap="square" lIns="0" tIns="0" rIns="0" bIns="0" anchor="t">
            <a:spAutoFit/>
          </a:bodyPr>
          <a:lstStyle/>
          <a:p>
            <a:endParaRPr lang="en-US" sz="2400" dirty="0">
              <a:latin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</a:rPr>
              <a:t>LSTM</a:t>
            </a:r>
            <a:r>
              <a:rPr lang="en-US" sz="2400" dirty="0">
                <a:latin typeface="Times New Roman"/>
              </a:rPr>
              <a:t> stands for Long Short-Term Memory and is a type of Recurrent Neural Network (RNN).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</a:rPr>
              <a:t>With LSTM, you can easily process sequential data such as video, text, speech, etc.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</a:rPr>
              <a:t>LSTM modules consist of gate layers that act as key drivers to control information in neural networks.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96383-CD62-89CA-D10D-3A3981EFD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20B0C-0FF0-2C59-E2F9-676E85EFCE57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24220" y="6466776"/>
            <a:ext cx="1013459" cy="117020"/>
          </a:xfrm>
        </p:spPr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4" dirty="0"/>
              <a:t>22/12/2022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91596284-0FD9-4E28-DAF4-E6AE090369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1E21-669E-68D0-9B32-A84B2FBF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276" y="241842"/>
            <a:ext cx="5296905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58978-DF8A-F990-5505-6B51CC7F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9842" y="1552506"/>
            <a:ext cx="10223019" cy="147732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2400" dirty="0">
                <a:latin typeface="Times New Roman"/>
                <a:cs typeface="Times New Roman"/>
              </a:rPr>
              <a:t>Fake reviews dataset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4 columns 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Tuples - 40433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Size - 14955KB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C061F-CC67-9EFE-C49F-4B0D66E77F3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058763"/>
            <a:ext cx="390144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B3F8-6F78-09F8-C41C-D4D73F89886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4" dirty="0"/>
              <a:t>22/12/2022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22A6F5EB-B94A-9F07-8AEF-17BA0A5EB2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08C-AD46-362E-B810-4F1D615A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549" y="276478"/>
            <a:ext cx="5296905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767E-6376-11DF-DC0A-C68FF257A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01742-BBF5-411E-B501-7D65D2E4A51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826102" y="6170907"/>
            <a:ext cx="3901440" cy="45719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11BF6-8CC2-6DFD-ED04-663F19A9C733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41023" y="6377941"/>
            <a:ext cx="1150069" cy="117020"/>
          </a:xfrm>
        </p:spPr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4" dirty="0"/>
              <a:t>22/12/2022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21A53F5B-6029-2D51-B5C1-42F546BBC5E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F5F13068-F4B7-578B-92B0-E3CC85D7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4" y="1328258"/>
            <a:ext cx="8694055" cy="47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84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670A-CF4C-E8B7-2AEA-992DC739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90705-B9BD-8051-ECB8-5D7DD15BD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6846F-F84E-D724-3678-A020391DF87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C5EEB-5419-E4CA-AF93-B4426F82036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22B9A2-CC47-3258-58E9-C250BA6AA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344922"/>
            <a:ext cx="7738533" cy="47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1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134-39C6-8F4D-C47E-DD539671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D64D9-FDB7-C084-932C-09B797551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1E8CE-AF83-B946-01CB-6BA3C5BEDA4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90FA9-3B86-570B-B9B6-51D62D1E390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AD71AE1-62D6-FCB6-A450-1E060A03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7" y="1477273"/>
            <a:ext cx="7823199" cy="465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1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ED17-E52A-5F1A-FD7F-FE021B8A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DF20A-A8F3-AB94-9A64-E587251F2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C8C00-6E86-A4A1-3A67-7A0A5E42566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286F6-88E6-DBAD-DB39-4EAA2C89E82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FF50B3F-7D6C-9DC4-84B2-7C45DFE80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05" y="1539563"/>
            <a:ext cx="8403770" cy="42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21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DCAD-6123-B43E-87D3-9C320D49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DD978-0C02-F990-CE5D-C560E3622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C2EFA-3E11-D254-45CF-B95BCB1F1CF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3466B-85CC-2F1B-4C2B-47F57A563AA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AC4F460-C831-791A-8BB8-EB3910DB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8" y="1321085"/>
            <a:ext cx="7859485" cy="47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2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1E21-669E-68D0-9B32-A84B2FBF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275" y="583928"/>
            <a:ext cx="6264524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EVALUATION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58978-DF8A-F990-5505-6B51CC7F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136" y="2118233"/>
            <a:ext cx="10893725" cy="2215991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400" dirty="0">
                <a:latin typeface="Times New Roman"/>
              </a:rPr>
              <a:t>Accuracy</a:t>
            </a:r>
            <a:endParaRPr lang="en-US" sz="2400" b="1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latin typeface="Times New Roman"/>
              </a:rPr>
              <a:t>Precision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latin typeface="Times New Roman"/>
              </a:rPr>
              <a:t>Recall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C061F-CC67-9EFE-C49F-4B0D66E77F3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78" y="6248287"/>
            <a:ext cx="3901440" cy="276999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B3F8-6F78-09F8-C41C-D4D73F89886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4" dirty="0"/>
              <a:t>22/12/2022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65BD50DE-4B02-B084-4E9C-BDE2656225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0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9967" y="395261"/>
            <a:ext cx="2774352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75"/>
              </a:spcBef>
            </a:pPr>
            <a:r>
              <a:rPr sz="4000" spc="-45" dirty="0">
                <a:latin typeface="Times New Roman"/>
              </a:rPr>
              <a:t>A</a:t>
            </a:r>
            <a:r>
              <a:rPr sz="4000" spc="-4" dirty="0">
                <a:latin typeface="Times New Roman"/>
              </a:rPr>
              <a:t>GEN</a:t>
            </a:r>
            <a:r>
              <a:rPr sz="4000" spc="-79" dirty="0">
                <a:latin typeface="Times New Roman"/>
              </a:rPr>
              <a:t>D</a:t>
            </a:r>
            <a:r>
              <a:rPr sz="4000" dirty="0">
                <a:latin typeface="Times New Roman"/>
              </a:rPr>
              <a:t>A</a:t>
            </a:r>
            <a:endParaRPr lang="en-US" sz="4000">
              <a:latin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1788" y="253401"/>
            <a:ext cx="742949" cy="9183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90978" y="1801000"/>
            <a:ext cx="4458347" cy="3333605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391160" indent="-381635" algn="just"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US" sz="2400" spc="-11" dirty="0">
                <a:latin typeface="Times New Roman"/>
                <a:ea typeface="+mn-lt"/>
                <a:cs typeface="+mn-lt"/>
              </a:rPr>
              <a:t>Abstract </a:t>
            </a:r>
            <a:endParaRPr lang="en-US" sz="2400" spc="-11" dirty="0">
              <a:latin typeface="Times New Roman"/>
              <a:cs typeface="Calibri"/>
            </a:endParaRPr>
          </a:p>
          <a:p>
            <a:pPr marL="391160" indent="-381635" algn="just"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sz="2400" spc="-11" dirty="0">
                <a:latin typeface="Times New Roman"/>
                <a:cs typeface="Calibri"/>
              </a:rPr>
              <a:t>Introduction</a:t>
            </a:r>
            <a:endParaRPr lang="en-US" sz="2400" spc="-11" dirty="0">
              <a:latin typeface="Times New Roman"/>
              <a:cs typeface="Calibri"/>
            </a:endParaRPr>
          </a:p>
          <a:p>
            <a:pPr marL="391160" indent="-381635" algn="just"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US" sz="2400" spc="-11" dirty="0">
                <a:latin typeface="Times New Roman"/>
                <a:cs typeface="Calibri"/>
              </a:rPr>
              <a:t>Objective</a:t>
            </a:r>
          </a:p>
          <a:p>
            <a:pPr marL="391160" indent="-381635" algn="just"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US" sz="2400" spc="-11" dirty="0">
                <a:latin typeface="Times New Roman"/>
                <a:cs typeface="Calibri"/>
              </a:rPr>
              <a:t>Literature Survey</a:t>
            </a:r>
          </a:p>
          <a:p>
            <a:pPr marL="391160" indent="-381635" algn="just">
              <a:lnSpc>
                <a:spcPct val="100000"/>
              </a:lnSpc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sz="2400" spc="-8" dirty="0">
                <a:latin typeface="Times New Roman"/>
                <a:cs typeface="Calibri"/>
              </a:rPr>
              <a:t>Existing</a:t>
            </a:r>
            <a:r>
              <a:rPr sz="2400" spc="-34" dirty="0">
                <a:latin typeface="Times New Roman"/>
                <a:cs typeface="Calibri"/>
              </a:rPr>
              <a:t> </a:t>
            </a:r>
            <a:r>
              <a:rPr sz="2400" spc="-19" dirty="0">
                <a:latin typeface="Times New Roman"/>
                <a:cs typeface="Calibri"/>
              </a:rPr>
              <a:t>system</a:t>
            </a:r>
            <a:endParaRPr sz="2400">
              <a:latin typeface="Times New Roman"/>
              <a:cs typeface="Calibri"/>
            </a:endParaRPr>
          </a:p>
          <a:p>
            <a:pPr marL="391160" indent="-381635" algn="just"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US" sz="2400" spc="-19" dirty="0">
                <a:latin typeface="Times New Roman"/>
                <a:cs typeface="Calibri"/>
              </a:rPr>
              <a:t>Drawbacks</a:t>
            </a:r>
          </a:p>
          <a:p>
            <a:pPr marL="391160" indent="-381635" algn="just">
              <a:lnSpc>
                <a:spcPct val="100000"/>
              </a:lnSpc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IN" sz="2400" spc="-8" dirty="0">
                <a:latin typeface="Times New Roman"/>
                <a:cs typeface="Calibri"/>
              </a:rPr>
              <a:t>Proposed</a:t>
            </a:r>
            <a:r>
              <a:rPr lang="en-IN" sz="2400" spc="-34" dirty="0">
                <a:latin typeface="Times New Roman"/>
                <a:cs typeface="Calibri"/>
              </a:rPr>
              <a:t> </a:t>
            </a:r>
            <a:r>
              <a:rPr lang="en-IN" sz="2400" spc="-19" dirty="0">
                <a:latin typeface="Times New Roman"/>
                <a:cs typeface="Calibri"/>
              </a:rPr>
              <a:t>system</a:t>
            </a:r>
            <a:endParaRPr sz="2400">
              <a:latin typeface="Times New Roman"/>
              <a:cs typeface="Calibri"/>
            </a:endParaRPr>
          </a:p>
          <a:p>
            <a:pPr marL="391160" indent="-381635" algn="just"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IN" sz="2400" spc="-19" dirty="0">
                <a:latin typeface="Times New Roman"/>
                <a:cs typeface="Calibri"/>
              </a:rPr>
              <a:t>Advantages</a:t>
            </a:r>
          </a:p>
          <a:p>
            <a:pPr marL="391160" indent="-381635">
              <a:lnSpc>
                <a:spcPct val="100000"/>
              </a:lnSpc>
              <a:buFont typeface="Arial MT"/>
              <a:buChar char="•"/>
              <a:tabLst>
                <a:tab pos="391001" algn="l"/>
                <a:tab pos="391478" algn="l"/>
              </a:tabLst>
            </a:pPr>
            <a:endParaRPr sz="2400" spc="-23" dirty="0">
              <a:latin typeface="Times New Roman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 dirty="0"/>
              <a:t>22/12/2022</a:t>
            </a:r>
            <a:endParaRPr spc="-4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552950" y="5686426"/>
            <a:ext cx="338328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08591-66B5-628F-EC4A-B485A22A2EA0}"/>
              </a:ext>
            </a:extLst>
          </p:cNvPr>
          <p:cNvSpPr txBox="1"/>
          <p:nvPr/>
        </p:nvSpPr>
        <p:spPr>
          <a:xfrm>
            <a:off x="6798540" y="1717964"/>
            <a:ext cx="539288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91160" indent="-381635" algn="just">
              <a:buFont typeface="Arial MT,Sans-Serif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Architecture</a:t>
            </a:r>
          </a:p>
          <a:p>
            <a:pPr marL="391160" indent="-381635" algn="just">
              <a:buFont typeface="Arial MT,Sans-Serif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Methodology</a:t>
            </a:r>
          </a:p>
          <a:p>
            <a:pPr marL="391160" indent="-381635" algn="just">
              <a:buFont typeface="Arial MT,Sans-Serif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Datasets</a:t>
            </a:r>
          </a:p>
          <a:p>
            <a:pPr marL="391160" indent="-381635" algn="just">
              <a:buFont typeface="Arial MT,Sans-Serif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Code</a:t>
            </a:r>
          </a:p>
          <a:p>
            <a:pPr marL="391160" indent="-381635" algn="just">
              <a:buFont typeface="Arial MT,Sans-Serif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Evaluation Metrics</a:t>
            </a:r>
          </a:p>
          <a:p>
            <a:pPr marL="391160" indent="-381635" algn="just">
              <a:buFont typeface="Arial MT,Sans-Serif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Tools and Technology</a:t>
            </a:r>
            <a:endParaRPr lang="en-IN" sz="2400">
              <a:latin typeface="Times New Roman"/>
              <a:ea typeface="+mn-lt"/>
              <a:cs typeface="+mn-lt"/>
            </a:endParaRPr>
          </a:p>
          <a:p>
            <a:pPr marL="391160" indent="-381635" algn="just">
              <a:buFont typeface="Arial MT,Sans-Serif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Societal impact</a:t>
            </a:r>
            <a:endParaRPr lang="en-IN" sz="2400">
              <a:latin typeface="Times New Roman"/>
              <a:ea typeface="+mn-lt"/>
              <a:cs typeface="+mn-lt"/>
            </a:endParaRPr>
          </a:p>
          <a:p>
            <a:pPr marL="391160" indent="-381635" algn="just">
              <a:buFont typeface="Arial MT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Conclusion</a:t>
            </a:r>
          </a:p>
          <a:p>
            <a:pPr marL="391160" indent="-381635" algn="just">
              <a:buFont typeface="Arial MT,Sans-Serif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References</a:t>
            </a:r>
            <a:endParaRPr lang="en-US" sz="2400">
              <a:latin typeface="Times New Roman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7257" y="137004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0982" y="476168"/>
            <a:ext cx="7838499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19" dirty="0">
                <a:latin typeface="Times New Roman"/>
              </a:rPr>
              <a:t>TOOLS</a:t>
            </a:r>
            <a:r>
              <a:rPr sz="4000" spc="-26" dirty="0">
                <a:latin typeface="Times New Roman"/>
              </a:rPr>
              <a:t> </a:t>
            </a:r>
            <a:r>
              <a:rPr sz="4000" spc="-8" dirty="0">
                <a:latin typeface="Times New Roman"/>
              </a:rPr>
              <a:t>AND</a:t>
            </a:r>
            <a:r>
              <a:rPr sz="4000" spc="-26" dirty="0">
                <a:latin typeface="Times New Roman"/>
              </a:rPr>
              <a:t> </a:t>
            </a:r>
            <a:r>
              <a:rPr sz="4000" spc="-15" dirty="0">
                <a:latin typeface="Times New Roman"/>
              </a:rPr>
              <a:t>TECHNOLOGIES</a:t>
            </a:r>
            <a:endParaRPr lang="en-US" sz="4000" spc="-15">
              <a:latin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 dirty="0"/>
              <a:t>22/12/2022</a:t>
            </a:r>
            <a:endParaRPr spc="-4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427115" y="6169174"/>
            <a:ext cx="3327331" cy="433574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15115-43B2-43A1-9FEE-B6829AFFF547}"/>
              </a:ext>
            </a:extLst>
          </p:cNvPr>
          <p:cNvSpPr txBox="1"/>
          <p:nvPr/>
        </p:nvSpPr>
        <p:spPr>
          <a:xfrm>
            <a:off x="1522282" y="1804352"/>
            <a:ext cx="2057400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E6FD18-BA82-F94E-D89F-D66E21A0E84B}"/>
              </a:ext>
            </a:extLst>
          </p:cNvPr>
          <p:cNvSpPr txBox="1"/>
          <p:nvPr/>
        </p:nvSpPr>
        <p:spPr>
          <a:xfrm>
            <a:off x="6825650" y="1804352"/>
            <a:ext cx="609456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A983EE-0CD3-DE57-7211-2BA586C968E8}"/>
              </a:ext>
            </a:extLst>
          </p:cNvPr>
          <p:cNvSpPr txBox="1"/>
          <p:nvPr/>
        </p:nvSpPr>
        <p:spPr>
          <a:xfrm>
            <a:off x="3896209" y="3623044"/>
            <a:ext cx="646118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IN" sz="2400" dirty="0">
                <a:latin typeface="Times New Roman"/>
                <a:cs typeface="Times New Roman"/>
              </a:rPr>
              <a:t>                                 </a:t>
            </a:r>
          </a:p>
        </p:txBody>
      </p:sp>
      <p:pic>
        <p:nvPicPr>
          <p:cNvPr id="10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92141FB-B5BD-D745-DAAE-9D80AD69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590" y="1544320"/>
            <a:ext cx="3360057" cy="2148598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B094B55-3D5D-8813-2EA0-CA7C2896F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162" y="1709304"/>
            <a:ext cx="3481009" cy="1975867"/>
          </a:xfrm>
          <a:prstGeom prst="rect">
            <a:avLst/>
          </a:prstGeom>
        </p:spPr>
      </p:pic>
      <p:pic>
        <p:nvPicPr>
          <p:cNvPr id="12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91468D27-8088-7CCE-1447-ECF822AD0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025" y="1804459"/>
            <a:ext cx="1438427" cy="201537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D11B97E3-8EAE-E14E-1AE1-4EE0817C2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590" y="3618143"/>
            <a:ext cx="2198915" cy="1556953"/>
          </a:xfrm>
          <a:prstGeom prst="rect">
            <a:avLst/>
          </a:prstGeom>
        </p:spPr>
      </p:pic>
      <p:pic>
        <p:nvPicPr>
          <p:cNvPr id="14" name="Picture 14" descr="A picture containing text, tool&#10;&#10;Description automatically generated">
            <a:extLst>
              <a:ext uri="{FF2B5EF4-FFF2-40B4-BE49-F238E27FC236}">
                <a16:creationId xmlns:a16="http://schemas.microsoft.com/office/drawing/2014/main" id="{4478C416-50CB-ED41-5EF0-F9A096D719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5162" y="3847612"/>
            <a:ext cx="2743200" cy="155763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18573" y="408400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9827" y="558454"/>
            <a:ext cx="6109737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8" dirty="0">
                <a:latin typeface="Times New Roman"/>
              </a:rPr>
              <a:t>SOCI</a:t>
            </a:r>
            <a:r>
              <a:rPr lang="en-IN" sz="4000" spc="-8" dirty="0">
                <a:latin typeface="Times New Roman"/>
              </a:rPr>
              <a:t>ET</a:t>
            </a:r>
            <a:r>
              <a:rPr sz="4000" spc="-8" dirty="0">
                <a:latin typeface="Times New Roman"/>
              </a:rPr>
              <a:t>AL</a:t>
            </a:r>
            <a:r>
              <a:rPr sz="4000" spc="-64" dirty="0">
                <a:latin typeface="Times New Roman"/>
              </a:rPr>
              <a:t> </a:t>
            </a:r>
            <a:r>
              <a:rPr sz="4000" spc="-41" dirty="0">
                <a:latin typeface="Times New Roman"/>
              </a:rPr>
              <a:t>IMPACT</a:t>
            </a:r>
            <a:endParaRPr lang="en-US" sz="4000" spc="-41">
              <a:latin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 dirty="0"/>
              <a:t>22/12/2022</a:t>
            </a:r>
            <a:endParaRPr spc="-4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475069" y="5993507"/>
            <a:ext cx="3385888" cy="61207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7083E-C33E-72F0-7AA5-DBCC67B068C5}"/>
              </a:ext>
            </a:extLst>
          </p:cNvPr>
          <p:cNvSpPr txBox="1"/>
          <p:nvPr/>
        </p:nvSpPr>
        <p:spPr>
          <a:xfrm>
            <a:off x="797214" y="1667740"/>
            <a:ext cx="9998361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Almost all (88%) shoppers use ratings and reviews to evaluate 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learn more about product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Will avoid using that brand again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Leave a negative review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Wouldn’t purchase from the website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Will post [negatively] about the brand on social media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Decrease in revenue for the brand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6165-6FB2-4849-E792-7BC46782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232" y="540978"/>
            <a:ext cx="5296905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4C59-344D-0505-455C-8E285673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591" y="1633324"/>
            <a:ext cx="10893725" cy="1107996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summarize fake review detection is one of the useful tools we require now days.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fake and real reviews from amazon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intend to compare algorithms from NLP and deep learning to find the best one.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2F36A-39B2-C5B7-E1B6-214495647C8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248287"/>
            <a:ext cx="3901440" cy="276999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DDCFD-0048-72E5-870D-E8792497729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97541" y="6466776"/>
            <a:ext cx="1013459" cy="117020"/>
          </a:xfrm>
        </p:spPr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4" dirty="0"/>
              <a:t>22/12/2022</a:t>
            </a:r>
          </a:p>
        </p:txBody>
      </p:sp>
    </p:spTree>
    <p:extLst>
      <p:ext uri="{BB962C8B-B14F-4D97-AF65-F5344CB8AC3E}">
        <p14:creationId xmlns:p14="http://schemas.microsoft.com/office/powerpoint/2010/main" val="227258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6819" y="408401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9091" y="557304"/>
            <a:ext cx="5312026" cy="50206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200" spc="-4" dirty="0">
                <a:latin typeface="+mj-lt"/>
              </a:rPr>
              <a:t>REFERENC</a:t>
            </a:r>
            <a:r>
              <a:rPr sz="3200" spc="-30" dirty="0">
                <a:latin typeface="+mj-lt"/>
              </a:rPr>
              <a:t>E</a:t>
            </a:r>
            <a:r>
              <a:rPr sz="3200" dirty="0">
                <a:latin typeface="+mj-lt"/>
              </a:rPr>
              <a:t>S</a:t>
            </a:r>
            <a:endParaRPr lang="en-US" sz="3200" dirty="0">
              <a:latin typeface="+mj-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 dirty="0"/>
              <a:t>22/12/2022</a:t>
            </a:r>
            <a:endParaRPr spc="-4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180562" y="6300696"/>
            <a:ext cx="3390848" cy="319180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ABBBC-9BB7-AF6E-11E0-B654EFD69D8F}"/>
              </a:ext>
            </a:extLst>
          </p:cNvPr>
          <p:cNvSpPr txBox="1"/>
          <p:nvPr/>
        </p:nvSpPr>
        <p:spPr>
          <a:xfrm>
            <a:off x="706968" y="1300804"/>
            <a:ext cx="9881753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[</a:t>
            </a:r>
            <a:r>
              <a:rPr lang="en-US" dirty="0">
                <a:latin typeface="Times New Roman"/>
                <a:ea typeface="+mn-lt"/>
                <a:cs typeface="Times New Roman"/>
              </a:rPr>
              <a:t>1]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Mohawesh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R., Xu, S., Tran, S. N.,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Ollington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R., Springer, M.,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Jararweh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Y., &amp; Maqsood, S. (2021). Fake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reviews detection: A survey. IEEE Access, 9, 65771-65802.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[2]Al-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Adhaileh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M. H., &amp;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Alsaade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F. W. (2022). Detecting and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Analysing</a:t>
            </a:r>
            <a:r>
              <a:rPr lang="en-US" dirty="0">
                <a:latin typeface="Times New Roman"/>
                <a:ea typeface="+mn-lt"/>
                <a:cs typeface="Times New Roman"/>
              </a:rPr>
              <a:t> Fake Opinions Using Artificial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Intelligence Algorithms. INTELLIGENT AUTOMATION AND SOFT COMPUTING, 32(1), 643-655.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[3]Ahmed, S., &amp; Muhammad, F. (2019, May). Using Boosting Approaches to Detect Spam Reviews.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In 2019 1st International Conference on Advances in Science, Engineering and Robotics Technology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(ICASERT) (pp. 1-6). IEEE.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[4]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Taşağal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K., &amp; Uçar, Ö. (2018). Detection of Fake User Reviews with Deep Learning. International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Journal of Research in Engineering and Applied Sciences (IJREAS), 8(12).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[5]Tang, H., Cao, H., &amp; Li, J. (2021, September). A Study On Detection Of Fake Commodity Reviews Based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On ERNIE-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BiLSTM</a:t>
            </a:r>
            <a:r>
              <a:rPr lang="en-US" dirty="0">
                <a:latin typeface="Times New Roman"/>
                <a:ea typeface="+mn-lt"/>
                <a:cs typeface="Times New Roman"/>
              </a:rPr>
              <a:t> Model. In 2021 International Conference on Computer Information Science and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Artificial Intelligence (CISAI) (pp. 1-5). IEEE.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807" y="2866331"/>
            <a:ext cx="5724466" cy="1117614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7200" spc="-4">
                <a:latin typeface="Times New Roman"/>
              </a:rPr>
              <a:t>THANK</a:t>
            </a:r>
            <a:r>
              <a:rPr sz="7200" spc="-68">
                <a:latin typeface="Times New Roman"/>
              </a:rPr>
              <a:t> </a:t>
            </a:r>
            <a:r>
              <a:rPr sz="7200" spc="-98">
                <a:latin typeface="Times New Roman"/>
              </a:rPr>
              <a:t>YOU</a:t>
            </a:r>
            <a:endParaRPr lang="en-US" sz="7200">
              <a:latin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 dirty="0"/>
              <a:t>22/12/2022</a:t>
            </a:r>
            <a:endParaRPr spc="-4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4696999" y="6080866"/>
            <a:ext cx="3218875" cy="236298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E618-20D0-8FA3-14A1-7BB01F0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092" y="553569"/>
            <a:ext cx="5296905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         ABSTRACT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1477C-4038-093E-7521-35D9FA0BA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888" y="1713898"/>
            <a:ext cx="10278481" cy="1465783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</a:rPr>
              <a:t>In recent years, fake review detection has attracted significant attention from both businesses and the research community. </a:t>
            </a:r>
            <a:endParaRPr 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</a:rPr>
              <a:t>For reviews to reflect genuine user experiences and opinions, detecting fake reviews is an important problem.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B2F62-6E7F-B601-398F-276E7C2E1CE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204759"/>
            <a:ext cx="390144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9D2E3-040E-DD93-3E22-6B4B0CEBF0F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4" dirty="0"/>
              <a:t>22/12/2022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776E09BF-983B-E108-0C45-E10B79C8934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1788" y="253401"/>
            <a:ext cx="742949" cy="9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9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5993" y="489801"/>
            <a:ext cx="4330056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8">
                <a:latin typeface="Times New Roman"/>
              </a:rPr>
              <a:t>INTRODUCTION</a:t>
            </a:r>
            <a:endParaRPr lang="en-US" sz="4000">
              <a:latin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1826" y="181514"/>
            <a:ext cx="742949" cy="9183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699143" y="6466776"/>
            <a:ext cx="1013459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 dirty="0"/>
              <a:t>22/12/2022</a:t>
            </a:r>
            <a:endParaRPr spc="-4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364538" y="6083085"/>
            <a:ext cx="3349095" cy="779091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392FE-617E-53C8-64F3-6F3C7C633FC6}"/>
              </a:ext>
            </a:extLst>
          </p:cNvPr>
          <p:cNvSpPr txBox="1"/>
          <p:nvPr/>
        </p:nvSpPr>
        <p:spPr>
          <a:xfrm>
            <a:off x="1419514" y="1793388"/>
            <a:ext cx="9983063" cy="16784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Many of e-commerce sites provide a review option for client feedback.</a:t>
            </a:r>
            <a:endParaRPr lang="en-US" sz="2400" dirty="0">
              <a:latin typeface="Calibri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People generally make purchasing decisions based on customer reviews.</a:t>
            </a:r>
            <a:endParaRPr lang="en-US" sz="2400" dirty="0">
              <a:latin typeface="Calibri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Some website owners may employ spammers to write false reviews in order to boost product sales and also decrease the sales of their competitors.</a:t>
            </a:r>
            <a:endParaRPr lang="en-US" sz="2400"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8338" y="46869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1615" y="452944"/>
            <a:ext cx="5907566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4000" spc="-8">
                <a:latin typeface="Times New Roman"/>
              </a:rPr>
              <a:t>OBJECTIVE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 dirty="0"/>
              <a:t>22/12/2022</a:t>
            </a:r>
            <a:endParaRPr spc="-4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479882" y="6152185"/>
            <a:ext cx="3314700" cy="257175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2D985-838B-4BC5-515E-4F934B0276F1}"/>
              </a:ext>
            </a:extLst>
          </p:cNvPr>
          <p:cNvSpPr txBox="1"/>
          <p:nvPr/>
        </p:nvSpPr>
        <p:spPr>
          <a:xfrm>
            <a:off x="1142422" y="2116282"/>
            <a:ext cx="9746672" cy="20108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approaches have been proposed by researchers in the past to detect fraudulent reviews. 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there is a critical need to identify and analyze the best machine learning algorithm to detect fraudulent reviews.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 dirty="0">
              <a:latin typeface="Times New Roman"/>
              <a:ea typeface="+mn-lt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447" y="346142"/>
            <a:ext cx="5653759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IN" sz="4000" spc="-15">
                <a:latin typeface="Times New Roman"/>
              </a:rPr>
              <a:t>LITERATURE SURVEY</a:t>
            </a:r>
            <a:endParaRPr lang="en-US" sz="4000" spc="-19">
              <a:latin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 dirty="0"/>
              <a:t>22/12/2022</a:t>
            </a:r>
            <a:endParaRPr spc="-4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4518314" y="6056342"/>
            <a:ext cx="3143250" cy="257175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34840"/>
              </p:ext>
            </p:extLst>
          </p:nvPr>
        </p:nvGraphicFramePr>
        <p:xfrm>
          <a:off x="320268" y="1281071"/>
          <a:ext cx="11576322" cy="4754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2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0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941">
                <a:tc>
                  <a:txBody>
                    <a:bodyPr/>
                    <a:lstStyle/>
                    <a:p>
                      <a:pPr algn="ctr"/>
                      <a:r>
                        <a:rPr lang="en-IN" sz="1400" b="1" err="1">
                          <a:latin typeface="Times New Roman"/>
                        </a:rPr>
                        <a:t>S.No</a:t>
                      </a:r>
                      <a:endParaRPr lang="en-IN" sz="1400" b="1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latin typeface="Times New Roman"/>
                        </a:rPr>
                        <a:t>Title</a:t>
                      </a:r>
                      <a:r>
                        <a:rPr lang="en-IN" sz="1400" b="1" baseline="0">
                          <a:latin typeface="Times New Roman"/>
                        </a:rPr>
                        <a:t> of the paper</a:t>
                      </a:r>
                      <a:endParaRPr lang="en-IN" sz="1400" b="1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latin typeface="Times New Roman"/>
                        </a:rPr>
                        <a:t>Author(s) &amp;</a:t>
                      </a:r>
                      <a:r>
                        <a:rPr lang="en-IN" sz="1400" b="1" baseline="0">
                          <a:latin typeface="Times New Roman"/>
                        </a:rPr>
                        <a:t> Journal Details</a:t>
                      </a:r>
                      <a:endParaRPr lang="en-IN" sz="1400" b="1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latin typeface="Times New Roman"/>
                        </a:rPr>
                        <a:t>Description/ Interpretation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872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/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i="0">
                          <a:latin typeface="Times New Roman"/>
                        </a:rPr>
                        <a:t>Fake Reviews Detection: A Survey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IN" sz="1400" b="0" i="0" u="none" strike="noStrike" noProof="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Rami </a:t>
                      </a:r>
                      <a:r>
                        <a:rPr lang="en-IN" sz="1400" b="0" i="0" u="none" strike="noStrike" noProof="0" err="1">
                          <a:latin typeface="Times New Roman"/>
                        </a:rPr>
                        <a:t>Mohawesh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; </a:t>
                      </a:r>
                      <a:r>
                        <a:rPr lang="en-IN" sz="1400" b="0" i="0" u="none" strike="noStrike" noProof="0" err="1">
                          <a:latin typeface="Times New Roman"/>
                        </a:rPr>
                        <a:t>Shuxiang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 Xu; Son N. Tran; Robert </a:t>
                      </a:r>
                      <a:r>
                        <a:rPr lang="en-IN" sz="1400" b="0" i="0" u="none" strike="noStrike" noProof="0" err="1">
                          <a:latin typeface="Times New Roman"/>
                        </a:rPr>
                        <a:t>Ollington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; Matthew Springer,</a:t>
                      </a:r>
                      <a:br>
                        <a:rPr lang="en-US" sz="1400">
                          <a:latin typeface="Times New Roman"/>
                        </a:rPr>
                      </a:br>
                      <a:r>
                        <a:rPr lang="en-IN" sz="1400" b="0" i="0" u="none" strike="noStrike" noProof="0">
                          <a:latin typeface="Times New Roman"/>
                        </a:rPr>
                        <a:t>Yaser </a:t>
                      </a:r>
                      <a:r>
                        <a:rPr lang="en-IN" sz="1400" b="0" i="0" u="none" strike="noStrike" noProof="0" err="1">
                          <a:latin typeface="Times New Roman"/>
                        </a:rPr>
                        <a:t>Jararweh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, </a:t>
                      </a:r>
                      <a:br>
                        <a:rPr lang="en-US" sz="1400">
                          <a:latin typeface="Times New Roman"/>
                        </a:rPr>
                      </a:br>
                      <a:r>
                        <a:rPr lang="en-IN" sz="1400" b="0" i="0" u="none" strike="noStrike" noProof="0">
                          <a:latin typeface="Times New Roman"/>
                        </a:rPr>
                        <a:t>Sumbal Maqsood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Deep learning algorithms such as C-LSTM, HAN, convolutional HAN, and char-level C-</a:t>
                      </a:r>
                      <a:r>
                        <a:rPr lang="en-IN" sz="1400" b="0" i="0" u="none" strike="noStrike" noProof="0" err="1">
                          <a:latin typeface="Times New Roman"/>
                        </a:rPr>
                        <a:t>LSTM,Bert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, </a:t>
                      </a:r>
                      <a:r>
                        <a:rPr lang="en-IN" sz="1400" b="0" i="0" u="none" strike="noStrike" noProof="0" err="1">
                          <a:latin typeface="Times New Roman"/>
                        </a:rPr>
                        <a:t>DistilBert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 and Roberta were compared on different </a:t>
                      </a:r>
                      <a:r>
                        <a:rPr lang="en-IN" sz="1400" b="0" i="0" u="none" strike="noStrike" noProof="0" err="1">
                          <a:latin typeface="Times New Roman"/>
                        </a:rPr>
                        <a:t>paramenters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Overall Roberta performed the best.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9113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Detecting and Analysing Fake Opinions Using Artificial Intelligence Algorithms </a:t>
                      </a:r>
                      <a:endParaRPr lang="en-IN" sz="140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Mosleh </a:t>
                      </a:r>
                      <a:r>
                        <a:rPr lang="en-IN" sz="1400" b="0" i="0" u="none" strike="noStrike" noProof="0" err="1">
                          <a:latin typeface="Times New Roman"/>
                        </a:rPr>
                        <a:t>Hmoud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 Al-Adhaileh1</a:t>
                      </a:r>
                      <a:endParaRPr lang="en-US" sz="1400" b="0" i="0" u="none" strike="noStrike" noProof="0">
                        <a:latin typeface="Times New Roman"/>
                      </a:endParaRPr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 Fawaz </a:t>
                      </a:r>
                      <a:r>
                        <a:rPr lang="en-IN" sz="1400" b="0" i="0" u="none" strike="noStrike" noProof="0" err="1">
                          <a:latin typeface="Times New Roman"/>
                        </a:rPr>
                        <a:t>Waselallah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 Alsaade2</a:t>
                      </a:r>
                      <a:endParaRPr lang="en-IN" sz="140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These models are </a:t>
                      </a:r>
                      <a:r>
                        <a:rPr lang="en-IN" sz="1400" b="0" i="0" u="none" strike="noStrike" noProof="0" err="1">
                          <a:latin typeface="Times New Roman"/>
                        </a:rPr>
                        <a:t>BiLSTM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 and CNN. The </a:t>
                      </a:r>
                      <a:r>
                        <a:rPr lang="en-IN" sz="1400" b="0" i="0" u="none" strike="noStrike" noProof="0" err="1">
                          <a:latin typeface="Times New Roman"/>
                        </a:rPr>
                        <a:t>BiLSTM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 model provided higher accuracy for detecting fake reviews than the CNN model in many aspects.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Only In terms of speed CNN is faster.</a:t>
                      </a:r>
                      <a:endParaRPr lang="en-US" sz="140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1322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/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Using Boosting Approaches to Detect Spam Review</a:t>
                      </a:r>
                      <a:endParaRPr lang="en-US" sz="140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Sifat Ahmed,</a:t>
                      </a:r>
                    </a:p>
                    <a:p>
                      <a:pPr lvl="0"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Faisal Muhammad Shah</a:t>
                      </a:r>
                      <a:endParaRPr lang="en-IN" sz="140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Boosting algorithms have been used to improve the accuracy. Up to 93% accuracy has been achieved where traditional machine learning algorithms achieve an accuracy of up to 89%.XGBoost, AdaBoost and the Gradient Boosting Machine (GBM) were used on feature selection methods out of which </a:t>
                      </a:r>
                      <a:r>
                        <a:rPr lang="en-IN" sz="1400" b="0" i="0" u="none" strike="noStrike" noProof="0" err="1">
                          <a:latin typeface="Times New Roman"/>
                        </a:rPr>
                        <a:t>XGBoost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 on Chi2  has given the accuracy of 95.8%.</a:t>
                      </a:r>
                      <a:endParaRPr lang="en-US" sz="140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5181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/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Detection of Fake User Reviews with Deep Learning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IN" sz="140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Kenan </a:t>
                      </a:r>
                      <a:r>
                        <a:rPr lang="en-IN" sz="1400" b="0" i="0" u="none" strike="noStrike" noProof="0" err="1">
                          <a:latin typeface="Times New Roman"/>
                        </a:rPr>
                        <a:t>Taşağal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,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Özlem Uçar </a:t>
                      </a:r>
                      <a:endParaRPr lang="en-IN" sz="140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 CNN-LSTM model from LSTM, BILLSTM and CNN-LSTM models with an accuracy of 87% yielded better results than other models. </a:t>
                      </a:r>
                      <a:endParaRPr lang="en-US" sz="140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9325" y="2886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2448" y="245734"/>
            <a:ext cx="5022332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8">
                <a:latin typeface="Times New Roman"/>
              </a:rPr>
              <a:t>EXISTING</a:t>
            </a:r>
            <a:r>
              <a:rPr sz="4000" spc="-53">
                <a:latin typeface="Times New Roman"/>
              </a:rPr>
              <a:t> </a:t>
            </a:r>
            <a:r>
              <a:rPr sz="4000" spc="-26">
                <a:latin typeface="Times New Roman"/>
              </a:rPr>
              <a:t>SYSTEM</a:t>
            </a:r>
            <a:endParaRPr lang="en-US" sz="4000" spc="-26">
              <a:latin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 dirty="0"/>
              <a:t>22/12/2022</a:t>
            </a:r>
            <a:endParaRPr spc="-4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411771" y="6110432"/>
            <a:ext cx="337185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9B67A-8D63-6D3C-2D10-C5E7DAD883EA}"/>
              </a:ext>
            </a:extLst>
          </p:cNvPr>
          <p:cNvSpPr txBox="1"/>
          <p:nvPr/>
        </p:nvSpPr>
        <p:spPr>
          <a:xfrm>
            <a:off x="1387186" y="1605395"/>
            <a:ext cx="978823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 rtl="0"/>
            <a:r>
              <a:rPr lang="en-US" sz="2400" dirty="0">
                <a:latin typeface="Times New Roman"/>
                <a:ea typeface="Segoe UI"/>
                <a:cs typeface="Segoe UI"/>
              </a:rPr>
              <a:t>DOMAIN  :  ​</a:t>
            </a:r>
          </a:p>
          <a:p>
            <a:pPr algn="just" rtl="0"/>
            <a:r>
              <a:rPr lang="en-US" sz="2400" dirty="0">
                <a:latin typeface="Times New Roman"/>
                <a:ea typeface="Segoe UI"/>
                <a:cs typeface="Segoe UI"/>
              </a:rPr>
              <a:t>NATURAL LANGUAGE PROCESSING​.</a:t>
            </a:r>
          </a:p>
          <a:p>
            <a:pPr algn="just"/>
            <a:endParaRPr lang="en-US" sz="2400" dirty="0">
              <a:latin typeface="Times New Roman"/>
              <a:ea typeface="Segoe UI"/>
              <a:cs typeface="Segoe UI"/>
            </a:endParaRPr>
          </a:p>
          <a:p>
            <a:pPr algn="just" rtl="0"/>
            <a:r>
              <a:rPr lang="en-US" sz="2400" dirty="0">
                <a:latin typeface="Times New Roman"/>
                <a:ea typeface="Segoe UI"/>
                <a:cs typeface="Segoe UI"/>
              </a:rPr>
              <a:t>PROJECT  :​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/>
                <a:ea typeface="Segoe UI"/>
                <a:cs typeface="Segoe UI"/>
              </a:rPr>
              <a:t>Creating and detecting fake reviews of online product ​.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/>
                <a:ea typeface="Arial"/>
                <a:cs typeface="Arial"/>
              </a:rPr>
              <a:t>Fake review creation and detection of amazon website using Open AI(Open Artificial Intelligence), NBSVM(Support Vector Machine with Naïve Bayes features) and </a:t>
            </a:r>
            <a:r>
              <a:rPr lang="en-US" sz="2400" dirty="0" err="1">
                <a:latin typeface="Times New Roman"/>
                <a:ea typeface="Arial"/>
                <a:cs typeface="Arial"/>
              </a:rPr>
              <a:t>ROBERTa</a:t>
            </a:r>
            <a:r>
              <a:rPr lang="en-US" sz="2400" dirty="0">
                <a:latin typeface="Times New Roman"/>
                <a:ea typeface="Arial"/>
                <a:cs typeface="Arial"/>
              </a:rPr>
              <a:t>.</a:t>
            </a:r>
            <a:endParaRPr lang="en-US" sz="2400" dirty="0"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dirty="0" err="1">
                <a:latin typeface="Times New Roman"/>
                <a:cs typeface="Arial"/>
              </a:rPr>
              <a:t>ROBERTa</a:t>
            </a:r>
            <a:r>
              <a:rPr lang="en-US" sz="2400" dirty="0">
                <a:latin typeface="Times New Roman"/>
                <a:cs typeface="Arial"/>
              </a:rPr>
              <a:t> has given the maximum accuracy out of all.</a:t>
            </a:r>
            <a:endParaRPr lang="en-US" sz="2400" dirty="0">
              <a:latin typeface="Times New Roman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7E8A-CF1F-255B-847A-FED66723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094" y="322660"/>
            <a:ext cx="5296905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DISADVANTAGES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0DA4-36AE-9F8F-C3B7-DC11AB2B0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409" y="1529415"/>
            <a:ext cx="10893725" cy="1015663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Restricted to NLP domain.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May or may not be the best algorithms for fake review detection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9589E-63AD-3365-1824-8C0BE4363F7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48E4B-DFAC-A645-A1E8-1CA768A00DB6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73265" y="6452558"/>
            <a:ext cx="1013459" cy="117020"/>
          </a:xfrm>
        </p:spPr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4" dirty="0"/>
              <a:t>22/12/2022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67FFB4D3-C70D-6EAF-C866-3BC256681B9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1961" y="233795"/>
            <a:ext cx="742949" cy="9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8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6819" y="96674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5014" y="245575"/>
            <a:ext cx="5115903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8">
                <a:latin typeface="Times New Roman"/>
              </a:rPr>
              <a:t>PROPOSED</a:t>
            </a:r>
            <a:r>
              <a:rPr sz="4000" spc="-53">
                <a:latin typeface="Times New Roman"/>
              </a:rPr>
              <a:t> </a:t>
            </a:r>
            <a:r>
              <a:rPr sz="4000" spc="-26">
                <a:latin typeface="Times New Roman"/>
              </a:rPr>
              <a:t>SYSTEM</a:t>
            </a:r>
            <a:endParaRPr lang="en-US" sz="4000" spc="-26">
              <a:latin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706968" y="6497645"/>
            <a:ext cx="1013459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 dirty="0"/>
              <a:t>22/12/2022</a:t>
            </a:r>
            <a:endParaRPr spc="-4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739797" y="6039112"/>
            <a:ext cx="3234272" cy="580764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96D54-F4B4-84DC-9C8F-CFA9A243FE0D}"/>
              </a:ext>
            </a:extLst>
          </p:cNvPr>
          <p:cNvSpPr txBox="1"/>
          <p:nvPr/>
        </p:nvSpPr>
        <p:spPr>
          <a:xfrm>
            <a:off x="1338718" y="1888298"/>
            <a:ext cx="93851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/>
                <a:cs typeface="Calibri"/>
              </a:rPr>
              <a:t>DOMAIN :</a:t>
            </a:r>
          </a:p>
          <a:p>
            <a:pPr lvl="1" algn="just"/>
            <a:r>
              <a:rPr lang="en-US" sz="2400" dirty="0">
                <a:latin typeface="Times New Roman"/>
                <a:cs typeface="Calibri"/>
              </a:rPr>
              <a:t>NLP and DEEP Learning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47FEE-2886-F4EC-DB43-50DE372C936E}"/>
              </a:ext>
            </a:extLst>
          </p:cNvPr>
          <p:cNvSpPr txBox="1"/>
          <p:nvPr/>
        </p:nvSpPr>
        <p:spPr>
          <a:xfrm>
            <a:off x="1561381" y="2814629"/>
            <a:ext cx="9806567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 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Classifiers on algorithms 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FA428-E622-DA26-797D-197A8AD070F5}"/>
              </a:ext>
            </a:extLst>
          </p:cNvPr>
          <p:cNvSpPr txBox="1"/>
          <p:nvPr/>
        </p:nvSpPr>
        <p:spPr>
          <a:xfrm>
            <a:off x="1344468" y="4207163"/>
            <a:ext cx="87592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various measures and come out with the best one which detects the fake reviews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1158</Words>
  <Application>Microsoft Office PowerPoint</Application>
  <PresentationFormat>Widescreen</PresentationFormat>
  <Paragraphs>183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BVRIT HYDERABAD  College of Engineering for Women   Department of Computer Science and Engineering</vt:lpstr>
      <vt:lpstr>AGENDA</vt:lpstr>
      <vt:lpstr>         ABSTRACT  </vt:lpstr>
      <vt:lpstr>INTRODUCTION</vt:lpstr>
      <vt:lpstr>OBJECTIVE</vt:lpstr>
      <vt:lpstr>LITERATURE SURVEY</vt:lpstr>
      <vt:lpstr>EXISTING SYSTEM</vt:lpstr>
      <vt:lpstr>DISADVANTAGES</vt:lpstr>
      <vt:lpstr>PROPOSED SYSTEM</vt:lpstr>
      <vt:lpstr>ADVANTAGES</vt:lpstr>
      <vt:lpstr>ARCHITECTURE(LSTM)</vt:lpstr>
      <vt:lpstr>METHODOLOGY</vt:lpstr>
      <vt:lpstr>DATASETS</vt:lpstr>
      <vt:lpstr>CODE</vt:lpstr>
      <vt:lpstr>PowerPoint Presentation</vt:lpstr>
      <vt:lpstr>PowerPoint Presentation</vt:lpstr>
      <vt:lpstr>PowerPoint Presentation</vt:lpstr>
      <vt:lpstr>PowerPoint Presentation</vt:lpstr>
      <vt:lpstr>EVALUATION METRICS</vt:lpstr>
      <vt:lpstr>TOOLS AND TECHNOLOGIES</vt:lpstr>
      <vt:lpstr>SOCIETAL IMPACT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LATEST PROJ PPT.pptx</dc:title>
  <dc:creator>Praveena</dc:creator>
  <cp:lastModifiedBy>korra akshaya</cp:lastModifiedBy>
  <cp:revision>330</cp:revision>
  <dcterms:created xsi:type="dcterms:W3CDTF">2022-11-12T05:57:52Z</dcterms:created>
  <dcterms:modified xsi:type="dcterms:W3CDTF">2022-12-22T08:42:35Z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