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58" r:id="rId4"/>
    <p:sldId id="276" r:id="rId5"/>
    <p:sldId id="259" r:id="rId6"/>
    <p:sldId id="277" r:id="rId7"/>
    <p:sldId id="270" r:id="rId8"/>
    <p:sldId id="275" r:id="rId9"/>
    <p:sldId id="284" r:id="rId10"/>
    <p:sldId id="286" r:id="rId11"/>
    <p:sldId id="278" r:id="rId12"/>
    <p:sldId id="283" r:id="rId13"/>
    <p:sldId id="291" r:id="rId14"/>
    <p:sldId id="288" r:id="rId15"/>
    <p:sldId id="292" r:id="rId16"/>
    <p:sldId id="279" r:id="rId17"/>
    <p:sldId id="289" r:id="rId18"/>
    <p:sldId id="280" r:id="rId19"/>
    <p:sldId id="294" r:id="rId20"/>
    <p:sldId id="295" r:id="rId21"/>
    <p:sldId id="296" r:id="rId22"/>
    <p:sldId id="263" r:id="rId23"/>
    <p:sldId id="285" r:id="rId24"/>
    <p:sldId id="293" r:id="rId25"/>
    <p:sldId id="268" r:id="rId26"/>
    <p:sldId id="287" r:id="rId27"/>
    <p:sldId id="29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2EEA5-AA2A-3037-5025-76B036B4FE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8839097-7D1F-C2EB-064D-E68102F884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ACCD9F-57B7-A320-D7CB-5CB7A6F94901}"/>
              </a:ext>
            </a:extLst>
          </p:cNvPr>
          <p:cNvSpPr>
            <a:spLocks noGrp="1"/>
          </p:cNvSpPr>
          <p:nvPr>
            <p:ph type="dt" sz="half" idx="10"/>
          </p:nvPr>
        </p:nvSpPr>
        <p:spPr/>
        <p:txBody>
          <a:bodyPr/>
          <a:lstStyle/>
          <a:p>
            <a:fld id="{F2124850-E771-4911-B0A6-937B73BB9455}" type="datetimeFigureOut">
              <a:rPr lang="en-IN" smtClean="0"/>
              <a:t>08-06-2023</a:t>
            </a:fld>
            <a:endParaRPr lang="en-IN"/>
          </a:p>
        </p:txBody>
      </p:sp>
      <p:sp>
        <p:nvSpPr>
          <p:cNvPr id="5" name="Footer Placeholder 4">
            <a:extLst>
              <a:ext uri="{FF2B5EF4-FFF2-40B4-BE49-F238E27FC236}">
                <a16:creationId xmlns:a16="http://schemas.microsoft.com/office/drawing/2014/main" id="{92CCCCDC-6692-8F0C-FFAB-766FE3E01D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C02A68-8394-CCE7-4FA5-EB82673623BA}"/>
              </a:ext>
            </a:extLst>
          </p:cNvPr>
          <p:cNvSpPr>
            <a:spLocks noGrp="1"/>
          </p:cNvSpPr>
          <p:nvPr>
            <p:ph type="sldNum" sz="quarter" idx="12"/>
          </p:nvPr>
        </p:nvSpPr>
        <p:spPr/>
        <p:txBody>
          <a:bodyPr/>
          <a:lstStyle/>
          <a:p>
            <a:fld id="{5BCDFEF7-B2F3-4E13-BE66-6EBBF5C76858}" type="slidenum">
              <a:rPr lang="en-IN" smtClean="0"/>
              <a:t>‹#›</a:t>
            </a:fld>
            <a:endParaRPr lang="en-IN"/>
          </a:p>
        </p:txBody>
      </p:sp>
    </p:spTree>
    <p:extLst>
      <p:ext uri="{BB962C8B-B14F-4D97-AF65-F5344CB8AC3E}">
        <p14:creationId xmlns:p14="http://schemas.microsoft.com/office/powerpoint/2010/main" val="3269851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74734-B6C8-6EE5-808C-B33ABB15E1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5ECB45-C2A3-CE25-EB34-C54653B4E1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AAAD9D-9164-4D58-6FB5-4F37135B47B6}"/>
              </a:ext>
            </a:extLst>
          </p:cNvPr>
          <p:cNvSpPr>
            <a:spLocks noGrp="1"/>
          </p:cNvSpPr>
          <p:nvPr>
            <p:ph type="dt" sz="half" idx="10"/>
          </p:nvPr>
        </p:nvSpPr>
        <p:spPr/>
        <p:txBody>
          <a:bodyPr/>
          <a:lstStyle/>
          <a:p>
            <a:fld id="{F2124850-E771-4911-B0A6-937B73BB9455}" type="datetimeFigureOut">
              <a:rPr lang="en-IN" smtClean="0"/>
              <a:t>08-06-2023</a:t>
            </a:fld>
            <a:endParaRPr lang="en-IN"/>
          </a:p>
        </p:txBody>
      </p:sp>
      <p:sp>
        <p:nvSpPr>
          <p:cNvPr id="5" name="Footer Placeholder 4">
            <a:extLst>
              <a:ext uri="{FF2B5EF4-FFF2-40B4-BE49-F238E27FC236}">
                <a16:creationId xmlns:a16="http://schemas.microsoft.com/office/drawing/2014/main" id="{8BF18DCE-2D3B-4FC0-6CAA-07EB253949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E6A3F-47A8-C2F4-92D4-286445188778}"/>
              </a:ext>
            </a:extLst>
          </p:cNvPr>
          <p:cNvSpPr>
            <a:spLocks noGrp="1"/>
          </p:cNvSpPr>
          <p:nvPr>
            <p:ph type="sldNum" sz="quarter" idx="12"/>
          </p:nvPr>
        </p:nvSpPr>
        <p:spPr/>
        <p:txBody>
          <a:bodyPr/>
          <a:lstStyle/>
          <a:p>
            <a:fld id="{5BCDFEF7-B2F3-4E13-BE66-6EBBF5C76858}" type="slidenum">
              <a:rPr lang="en-IN" smtClean="0"/>
              <a:t>‹#›</a:t>
            </a:fld>
            <a:endParaRPr lang="en-IN"/>
          </a:p>
        </p:txBody>
      </p:sp>
    </p:spTree>
    <p:extLst>
      <p:ext uri="{BB962C8B-B14F-4D97-AF65-F5344CB8AC3E}">
        <p14:creationId xmlns:p14="http://schemas.microsoft.com/office/powerpoint/2010/main" val="2391971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6F3AA2-1754-5266-1E9E-E18B8321A4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AA0AC8-1941-159B-28E4-6FCB328C40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95CD98-8636-8E7B-EFDD-727DD8209559}"/>
              </a:ext>
            </a:extLst>
          </p:cNvPr>
          <p:cNvSpPr>
            <a:spLocks noGrp="1"/>
          </p:cNvSpPr>
          <p:nvPr>
            <p:ph type="dt" sz="half" idx="10"/>
          </p:nvPr>
        </p:nvSpPr>
        <p:spPr/>
        <p:txBody>
          <a:bodyPr/>
          <a:lstStyle/>
          <a:p>
            <a:fld id="{F2124850-E771-4911-B0A6-937B73BB9455}" type="datetimeFigureOut">
              <a:rPr lang="en-IN" smtClean="0"/>
              <a:t>08-06-2023</a:t>
            </a:fld>
            <a:endParaRPr lang="en-IN"/>
          </a:p>
        </p:txBody>
      </p:sp>
      <p:sp>
        <p:nvSpPr>
          <p:cNvPr id="5" name="Footer Placeholder 4">
            <a:extLst>
              <a:ext uri="{FF2B5EF4-FFF2-40B4-BE49-F238E27FC236}">
                <a16:creationId xmlns:a16="http://schemas.microsoft.com/office/drawing/2014/main" id="{7467CC29-8BF9-ED76-33FF-9A7B6CE46D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E6CA9D-39F2-7931-BEF8-54F567AF1719}"/>
              </a:ext>
            </a:extLst>
          </p:cNvPr>
          <p:cNvSpPr>
            <a:spLocks noGrp="1"/>
          </p:cNvSpPr>
          <p:nvPr>
            <p:ph type="sldNum" sz="quarter" idx="12"/>
          </p:nvPr>
        </p:nvSpPr>
        <p:spPr/>
        <p:txBody>
          <a:bodyPr/>
          <a:lstStyle/>
          <a:p>
            <a:fld id="{5BCDFEF7-B2F3-4E13-BE66-6EBBF5C76858}" type="slidenum">
              <a:rPr lang="en-IN" smtClean="0"/>
              <a:t>‹#›</a:t>
            </a:fld>
            <a:endParaRPr lang="en-IN"/>
          </a:p>
        </p:txBody>
      </p:sp>
    </p:spTree>
    <p:extLst>
      <p:ext uri="{BB962C8B-B14F-4D97-AF65-F5344CB8AC3E}">
        <p14:creationId xmlns:p14="http://schemas.microsoft.com/office/powerpoint/2010/main" val="1397485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61555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IN" dirty="0"/>
              <a:t>Department of Information Technology</a:t>
            </a:r>
            <a:endParaRPr dirty="0"/>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dirty="0"/>
              <a:t>10/31/2022</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extLst>
      <p:ext uri="{BB962C8B-B14F-4D97-AF65-F5344CB8AC3E}">
        <p14:creationId xmlns:p14="http://schemas.microsoft.com/office/powerpoint/2010/main" val="3451794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52379" y="0"/>
            <a:ext cx="1293088" cy="1108360"/>
          </a:xfrm>
          <a:prstGeom prst="rect">
            <a:avLst/>
          </a:prstGeom>
        </p:spPr>
      </p:pic>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IN" dirty="0"/>
              <a:t>Department of Information Technology</a:t>
            </a:r>
            <a:endParaRPr dirty="0"/>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dirty="0"/>
              <a:t>10/31/2022</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extLst>
      <p:ext uri="{BB962C8B-B14F-4D97-AF65-F5344CB8AC3E}">
        <p14:creationId xmlns:p14="http://schemas.microsoft.com/office/powerpoint/2010/main" val="2619667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693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IN" dirty="0"/>
              <a:t>Department of Information Technology</a:t>
            </a:r>
            <a:endParaRPr dirty="0"/>
          </a:p>
        </p:txBody>
      </p:sp>
      <p:sp>
        <p:nvSpPr>
          <p:cNvPr id="6" name="Holder 6"/>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dirty="0"/>
              <a:t>10/31/2022</a:t>
            </a:r>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extLst>
      <p:ext uri="{BB962C8B-B14F-4D97-AF65-F5344CB8AC3E}">
        <p14:creationId xmlns:p14="http://schemas.microsoft.com/office/powerpoint/2010/main" val="2735982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IN" dirty="0"/>
              <a:t>Department of Information Technology</a:t>
            </a:r>
            <a:endParaRPr dirty="0"/>
          </a:p>
        </p:txBody>
      </p:sp>
      <p:sp>
        <p:nvSpPr>
          <p:cNvPr id="4" name="Holder 4"/>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dirty="0"/>
              <a:t>10/31/2022</a:t>
            </a:r>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extLst>
      <p:ext uri="{BB962C8B-B14F-4D97-AF65-F5344CB8AC3E}">
        <p14:creationId xmlns:p14="http://schemas.microsoft.com/office/powerpoint/2010/main" val="829524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IN" dirty="0"/>
              <a:t>Department of Information Technology</a:t>
            </a:r>
            <a:endParaRPr dirty="0"/>
          </a:p>
        </p:txBody>
      </p:sp>
      <p:sp>
        <p:nvSpPr>
          <p:cNvPr id="3" name="Holder 3"/>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dirty="0"/>
              <a:t>10/31/2022</a:t>
            </a:r>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extLst>
      <p:ext uri="{BB962C8B-B14F-4D97-AF65-F5344CB8AC3E}">
        <p14:creationId xmlns:p14="http://schemas.microsoft.com/office/powerpoint/2010/main" val="279384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97888-0A48-F527-1969-50AB4DACED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757216-9D55-FC46-0088-7BF4653D75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BD4A83-2DBA-9724-EE92-4A97D53D171C}"/>
              </a:ext>
            </a:extLst>
          </p:cNvPr>
          <p:cNvSpPr>
            <a:spLocks noGrp="1"/>
          </p:cNvSpPr>
          <p:nvPr>
            <p:ph type="dt" sz="half" idx="10"/>
          </p:nvPr>
        </p:nvSpPr>
        <p:spPr/>
        <p:txBody>
          <a:bodyPr/>
          <a:lstStyle/>
          <a:p>
            <a:fld id="{F2124850-E771-4911-B0A6-937B73BB9455}" type="datetimeFigureOut">
              <a:rPr lang="en-IN" smtClean="0"/>
              <a:t>08-06-2023</a:t>
            </a:fld>
            <a:endParaRPr lang="en-IN"/>
          </a:p>
        </p:txBody>
      </p:sp>
      <p:sp>
        <p:nvSpPr>
          <p:cNvPr id="5" name="Footer Placeholder 4">
            <a:extLst>
              <a:ext uri="{FF2B5EF4-FFF2-40B4-BE49-F238E27FC236}">
                <a16:creationId xmlns:a16="http://schemas.microsoft.com/office/drawing/2014/main" id="{DA36692F-B084-DE5E-81D5-DB9477C607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3BDFBE-09D9-9F14-6267-FE672053F4C6}"/>
              </a:ext>
            </a:extLst>
          </p:cNvPr>
          <p:cNvSpPr>
            <a:spLocks noGrp="1"/>
          </p:cNvSpPr>
          <p:nvPr>
            <p:ph type="sldNum" sz="quarter" idx="12"/>
          </p:nvPr>
        </p:nvSpPr>
        <p:spPr/>
        <p:txBody>
          <a:bodyPr/>
          <a:lstStyle/>
          <a:p>
            <a:fld id="{5BCDFEF7-B2F3-4E13-BE66-6EBBF5C76858}" type="slidenum">
              <a:rPr lang="en-IN" smtClean="0"/>
              <a:t>‹#›</a:t>
            </a:fld>
            <a:endParaRPr lang="en-IN"/>
          </a:p>
        </p:txBody>
      </p:sp>
    </p:spTree>
    <p:extLst>
      <p:ext uri="{BB962C8B-B14F-4D97-AF65-F5344CB8AC3E}">
        <p14:creationId xmlns:p14="http://schemas.microsoft.com/office/powerpoint/2010/main" val="1949167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18A77-A011-8E22-3A5D-76BE2D69B3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AEDF20-1F35-CDAF-BC27-8907FFA92A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C79A7A-A63F-CE5A-8D14-014F14B77D2F}"/>
              </a:ext>
            </a:extLst>
          </p:cNvPr>
          <p:cNvSpPr>
            <a:spLocks noGrp="1"/>
          </p:cNvSpPr>
          <p:nvPr>
            <p:ph type="dt" sz="half" idx="10"/>
          </p:nvPr>
        </p:nvSpPr>
        <p:spPr/>
        <p:txBody>
          <a:bodyPr/>
          <a:lstStyle/>
          <a:p>
            <a:fld id="{F2124850-E771-4911-B0A6-937B73BB9455}" type="datetimeFigureOut">
              <a:rPr lang="en-IN" smtClean="0"/>
              <a:t>08-06-2023</a:t>
            </a:fld>
            <a:endParaRPr lang="en-IN"/>
          </a:p>
        </p:txBody>
      </p:sp>
      <p:sp>
        <p:nvSpPr>
          <p:cNvPr id="5" name="Footer Placeholder 4">
            <a:extLst>
              <a:ext uri="{FF2B5EF4-FFF2-40B4-BE49-F238E27FC236}">
                <a16:creationId xmlns:a16="http://schemas.microsoft.com/office/drawing/2014/main" id="{9E339D22-5ACF-1AFF-BABD-F612D52160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6DB0FC-ED66-C473-CF91-01A336B3FCDA}"/>
              </a:ext>
            </a:extLst>
          </p:cNvPr>
          <p:cNvSpPr>
            <a:spLocks noGrp="1"/>
          </p:cNvSpPr>
          <p:nvPr>
            <p:ph type="sldNum" sz="quarter" idx="12"/>
          </p:nvPr>
        </p:nvSpPr>
        <p:spPr/>
        <p:txBody>
          <a:bodyPr/>
          <a:lstStyle/>
          <a:p>
            <a:fld id="{5BCDFEF7-B2F3-4E13-BE66-6EBBF5C76858}" type="slidenum">
              <a:rPr lang="en-IN" smtClean="0"/>
              <a:t>‹#›</a:t>
            </a:fld>
            <a:endParaRPr lang="en-IN"/>
          </a:p>
        </p:txBody>
      </p:sp>
    </p:spTree>
    <p:extLst>
      <p:ext uri="{BB962C8B-B14F-4D97-AF65-F5344CB8AC3E}">
        <p14:creationId xmlns:p14="http://schemas.microsoft.com/office/powerpoint/2010/main" val="2076250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A134F-E84F-C64A-4446-D7D644CDD9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594FAA-6113-896C-25D0-27D91BC2EA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1C6FED-A566-B280-378C-99D256A755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00B36D-CC36-014D-0DF6-7AE61068FA7D}"/>
              </a:ext>
            </a:extLst>
          </p:cNvPr>
          <p:cNvSpPr>
            <a:spLocks noGrp="1"/>
          </p:cNvSpPr>
          <p:nvPr>
            <p:ph type="dt" sz="half" idx="10"/>
          </p:nvPr>
        </p:nvSpPr>
        <p:spPr/>
        <p:txBody>
          <a:bodyPr/>
          <a:lstStyle/>
          <a:p>
            <a:fld id="{F2124850-E771-4911-B0A6-937B73BB9455}" type="datetimeFigureOut">
              <a:rPr lang="en-IN" smtClean="0"/>
              <a:t>08-06-2023</a:t>
            </a:fld>
            <a:endParaRPr lang="en-IN"/>
          </a:p>
        </p:txBody>
      </p:sp>
      <p:sp>
        <p:nvSpPr>
          <p:cNvPr id="6" name="Footer Placeholder 5">
            <a:extLst>
              <a:ext uri="{FF2B5EF4-FFF2-40B4-BE49-F238E27FC236}">
                <a16:creationId xmlns:a16="http://schemas.microsoft.com/office/drawing/2014/main" id="{8A710008-7B84-053C-D32F-E088D50BEF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DE02F2-70C8-76DE-C5FE-6C029F49FFCB}"/>
              </a:ext>
            </a:extLst>
          </p:cNvPr>
          <p:cNvSpPr>
            <a:spLocks noGrp="1"/>
          </p:cNvSpPr>
          <p:nvPr>
            <p:ph type="sldNum" sz="quarter" idx="12"/>
          </p:nvPr>
        </p:nvSpPr>
        <p:spPr/>
        <p:txBody>
          <a:bodyPr/>
          <a:lstStyle/>
          <a:p>
            <a:fld id="{5BCDFEF7-B2F3-4E13-BE66-6EBBF5C76858}" type="slidenum">
              <a:rPr lang="en-IN" smtClean="0"/>
              <a:t>‹#›</a:t>
            </a:fld>
            <a:endParaRPr lang="en-IN"/>
          </a:p>
        </p:txBody>
      </p:sp>
    </p:spTree>
    <p:extLst>
      <p:ext uri="{BB962C8B-B14F-4D97-AF65-F5344CB8AC3E}">
        <p14:creationId xmlns:p14="http://schemas.microsoft.com/office/powerpoint/2010/main" val="2750637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B857-B8D7-3BEE-05D6-B29BAB7681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7F8975-73EB-C25F-E2C1-A39FCC5633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3AFE2F-C51F-F395-8C43-3240FB7CBA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188EF9-CF93-558C-73A3-99EE2EA70E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967AA8-7D72-F667-769A-2C2E7D70DE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E074F6-7BFE-9F09-E5BE-E53874A1BA7A}"/>
              </a:ext>
            </a:extLst>
          </p:cNvPr>
          <p:cNvSpPr>
            <a:spLocks noGrp="1"/>
          </p:cNvSpPr>
          <p:nvPr>
            <p:ph type="dt" sz="half" idx="10"/>
          </p:nvPr>
        </p:nvSpPr>
        <p:spPr/>
        <p:txBody>
          <a:bodyPr/>
          <a:lstStyle/>
          <a:p>
            <a:fld id="{F2124850-E771-4911-B0A6-937B73BB9455}" type="datetimeFigureOut">
              <a:rPr lang="en-IN" smtClean="0"/>
              <a:t>08-06-2023</a:t>
            </a:fld>
            <a:endParaRPr lang="en-IN"/>
          </a:p>
        </p:txBody>
      </p:sp>
      <p:sp>
        <p:nvSpPr>
          <p:cNvPr id="8" name="Footer Placeholder 7">
            <a:extLst>
              <a:ext uri="{FF2B5EF4-FFF2-40B4-BE49-F238E27FC236}">
                <a16:creationId xmlns:a16="http://schemas.microsoft.com/office/drawing/2014/main" id="{0D6A9C3C-89FF-8080-34DC-09B8910DCD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5B3EAD-6F73-3453-33F0-D1214A368B84}"/>
              </a:ext>
            </a:extLst>
          </p:cNvPr>
          <p:cNvSpPr>
            <a:spLocks noGrp="1"/>
          </p:cNvSpPr>
          <p:nvPr>
            <p:ph type="sldNum" sz="quarter" idx="12"/>
          </p:nvPr>
        </p:nvSpPr>
        <p:spPr/>
        <p:txBody>
          <a:bodyPr/>
          <a:lstStyle/>
          <a:p>
            <a:fld id="{5BCDFEF7-B2F3-4E13-BE66-6EBBF5C76858}" type="slidenum">
              <a:rPr lang="en-IN" smtClean="0"/>
              <a:t>‹#›</a:t>
            </a:fld>
            <a:endParaRPr lang="en-IN"/>
          </a:p>
        </p:txBody>
      </p:sp>
    </p:spTree>
    <p:extLst>
      <p:ext uri="{BB962C8B-B14F-4D97-AF65-F5344CB8AC3E}">
        <p14:creationId xmlns:p14="http://schemas.microsoft.com/office/powerpoint/2010/main" val="597453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07C36-EECA-B84F-2E75-0B755C8DD9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DC652C-0A96-D673-97FD-943A67750644}"/>
              </a:ext>
            </a:extLst>
          </p:cNvPr>
          <p:cNvSpPr>
            <a:spLocks noGrp="1"/>
          </p:cNvSpPr>
          <p:nvPr>
            <p:ph type="dt" sz="half" idx="10"/>
          </p:nvPr>
        </p:nvSpPr>
        <p:spPr/>
        <p:txBody>
          <a:bodyPr/>
          <a:lstStyle/>
          <a:p>
            <a:fld id="{F2124850-E771-4911-B0A6-937B73BB9455}" type="datetimeFigureOut">
              <a:rPr lang="en-IN" smtClean="0"/>
              <a:t>08-06-2023</a:t>
            </a:fld>
            <a:endParaRPr lang="en-IN"/>
          </a:p>
        </p:txBody>
      </p:sp>
      <p:sp>
        <p:nvSpPr>
          <p:cNvPr id="4" name="Footer Placeholder 3">
            <a:extLst>
              <a:ext uri="{FF2B5EF4-FFF2-40B4-BE49-F238E27FC236}">
                <a16:creationId xmlns:a16="http://schemas.microsoft.com/office/drawing/2014/main" id="{199833D0-59C2-6A1D-37DA-9A6EB2B8BD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FC50A5-F671-9298-D4DD-4657B26CD93D}"/>
              </a:ext>
            </a:extLst>
          </p:cNvPr>
          <p:cNvSpPr>
            <a:spLocks noGrp="1"/>
          </p:cNvSpPr>
          <p:nvPr>
            <p:ph type="sldNum" sz="quarter" idx="12"/>
          </p:nvPr>
        </p:nvSpPr>
        <p:spPr/>
        <p:txBody>
          <a:bodyPr/>
          <a:lstStyle/>
          <a:p>
            <a:fld id="{5BCDFEF7-B2F3-4E13-BE66-6EBBF5C76858}" type="slidenum">
              <a:rPr lang="en-IN" smtClean="0"/>
              <a:t>‹#›</a:t>
            </a:fld>
            <a:endParaRPr lang="en-IN"/>
          </a:p>
        </p:txBody>
      </p:sp>
    </p:spTree>
    <p:extLst>
      <p:ext uri="{BB962C8B-B14F-4D97-AF65-F5344CB8AC3E}">
        <p14:creationId xmlns:p14="http://schemas.microsoft.com/office/powerpoint/2010/main" val="3884846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40530A-A761-0967-2D2E-EAD5A478E613}"/>
              </a:ext>
            </a:extLst>
          </p:cNvPr>
          <p:cNvSpPr>
            <a:spLocks noGrp="1"/>
          </p:cNvSpPr>
          <p:nvPr>
            <p:ph type="dt" sz="half" idx="10"/>
          </p:nvPr>
        </p:nvSpPr>
        <p:spPr/>
        <p:txBody>
          <a:bodyPr/>
          <a:lstStyle/>
          <a:p>
            <a:fld id="{F2124850-E771-4911-B0A6-937B73BB9455}" type="datetimeFigureOut">
              <a:rPr lang="en-IN" smtClean="0"/>
              <a:t>08-06-2023</a:t>
            </a:fld>
            <a:endParaRPr lang="en-IN"/>
          </a:p>
        </p:txBody>
      </p:sp>
      <p:sp>
        <p:nvSpPr>
          <p:cNvPr id="3" name="Footer Placeholder 2">
            <a:extLst>
              <a:ext uri="{FF2B5EF4-FFF2-40B4-BE49-F238E27FC236}">
                <a16:creationId xmlns:a16="http://schemas.microsoft.com/office/drawing/2014/main" id="{0254777E-B0A9-44B3-FE01-25BBC772F9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517DA9-24B8-6351-179C-62DAFCA5448B}"/>
              </a:ext>
            </a:extLst>
          </p:cNvPr>
          <p:cNvSpPr>
            <a:spLocks noGrp="1"/>
          </p:cNvSpPr>
          <p:nvPr>
            <p:ph type="sldNum" sz="quarter" idx="12"/>
          </p:nvPr>
        </p:nvSpPr>
        <p:spPr/>
        <p:txBody>
          <a:bodyPr/>
          <a:lstStyle/>
          <a:p>
            <a:fld id="{5BCDFEF7-B2F3-4E13-BE66-6EBBF5C76858}" type="slidenum">
              <a:rPr lang="en-IN" smtClean="0"/>
              <a:t>‹#›</a:t>
            </a:fld>
            <a:endParaRPr lang="en-IN"/>
          </a:p>
        </p:txBody>
      </p:sp>
    </p:spTree>
    <p:extLst>
      <p:ext uri="{BB962C8B-B14F-4D97-AF65-F5344CB8AC3E}">
        <p14:creationId xmlns:p14="http://schemas.microsoft.com/office/powerpoint/2010/main" val="1872435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F887B-9BF5-CCBA-3E35-F16ACBD317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B806A7-3A55-CDAC-FF77-FF71032009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B82CFB1-5F67-591E-ACCA-32F4134A88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482D73-C985-E89A-4C81-638210F826B4}"/>
              </a:ext>
            </a:extLst>
          </p:cNvPr>
          <p:cNvSpPr>
            <a:spLocks noGrp="1"/>
          </p:cNvSpPr>
          <p:nvPr>
            <p:ph type="dt" sz="half" idx="10"/>
          </p:nvPr>
        </p:nvSpPr>
        <p:spPr/>
        <p:txBody>
          <a:bodyPr/>
          <a:lstStyle/>
          <a:p>
            <a:fld id="{F2124850-E771-4911-B0A6-937B73BB9455}" type="datetimeFigureOut">
              <a:rPr lang="en-IN" smtClean="0"/>
              <a:t>08-06-2023</a:t>
            </a:fld>
            <a:endParaRPr lang="en-IN"/>
          </a:p>
        </p:txBody>
      </p:sp>
      <p:sp>
        <p:nvSpPr>
          <p:cNvPr id="6" name="Footer Placeholder 5">
            <a:extLst>
              <a:ext uri="{FF2B5EF4-FFF2-40B4-BE49-F238E27FC236}">
                <a16:creationId xmlns:a16="http://schemas.microsoft.com/office/drawing/2014/main" id="{4EFB0583-82DD-837E-33A1-7D5187CAA2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1A0DAF-71BE-55A6-35BD-22CB16E82522}"/>
              </a:ext>
            </a:extLst>
          </p:cNvPr>
          <p:cNvSpPr>
            <a:spLocks noGrp="1"/>
          </p:cNvSpPr>
          <p:nvPr>
            <p:ph type="sldNum" sz="quarter" idx="12"/>
          </p:nvPr>
        </p:nvSpPr>
        <p:spPr/>
        <p:txBody>
          <a:bodyPr/>
          <a:lstStyle/>
          <a:p>
            <a:fld id="{5BCDFEF7-B2F3-4E13-BE66-6EBBF5C76858}" type="slidenum">
              <a:rPr lang="en-IN" smtClean="0"/>
              <a:t>‹#›</a:t>
            </a:fld>
            <a:endParaRPr lang="en-IN"/>
          </a:p>
        </p:txBody>
      </p:sp>
    </p:spTree>
    <p:extLst>
      <p:ext uri="{BB962C8B-B14F-4D97-AF65-F5344CB8AC3E}">
        <p14:creationId xmlns:p14="http://schemas.microsoft.com/office/powerpoint/2010/main" val="43247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7659-82BA-0247-55F1-A411FB7DBB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BEF75E-2711-510B-F551-4663A92C5A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1DF7660-9FA5-62EA-CA18-8137D05C02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396AF7-1EBC-904A-405F-3FC9E280F72F}"/>
              </a:ext>
            </a:extLst>
          </p:cNvPr>
          <p:cNvSpPr>
            <a:spLocks noGrp="1"/>
          </p:cNvSpPr>
          <p:nvPr>
            <p:ph type="dt" sz="half" idx="10"/>
          </p:nvPr>
        </p:nvSpPr>
        <p:spPr/>
        <p:txBody>
          <a:bodyPr/>
          <a:lstStyle/>
          <a:p>
            <a:fld id="{F2124850-E771-4911-B0A6-937B73BB9455}" type="datetimeFigureOut">
              <a:rPr lang="en-IN" smtClean="0"/>
              <a:t>08-06-2023</a:t>
            </a:fld>
            <a:endParaRPr lang="en-IN"/>
          </a:p>
        </p:txBody>
      </p:sp>
      <p:sp>
        <p:nvSpPr>
          <p:cNvPr id="6" name="Footer Placeholder 5">
            <a:extLst>
              <a:ext uri="{FF2B5EF4-FFF2-40B4-BE49-F238E27FC236}">
                <a16:creationId xmlns:a16="http://schemas.microsoft.com/office/drawing/2014/main" id="{A7A3E2AE-C1E0-615E-6898-65AD0446A7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FA40BE-F344-F55F-A531-BEDCFE592D0A}"/>
              </a:ext>
            </a:extLst>
          </p:cNvPr>
          <p:cNvSpPr>
            <a:spLocks noGrp="1"/>
          </p:cNvSpPr>
          <p:nvPr>
            <p:ph type="sldNum" sz="quarter" idx="12"/>
          </p:nvPr>
        </p:nvSpPr>
        <p:spPr/>
        <p:txBody>
          <a:bodyPr/>
          <a:lstStyle/>
          <a:p>
            <a:fld id="{5BCDFEF7-B2F3-4E13-BE66-6EBBF5C76858}" type="slidenum">
              <a:rPr lang="en-IN" smtClean="0"/>
              <a:t>‹#›</a:t>
            </a:fld>
            <a:endParaRPr lang="en-IN"/>
          </a:p>
        </p:txBody>
      </p:sp>
    </p:spTree>
    <p:extLst>
      <p:ext uri="{BB962C8B-B14F-4D97-AF65-F5344CB8AC3E}">
        <p14:creationId xmlns:p14="http://schemas.microsoft.com/office/powerpoint/2010/main" val="2724568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F060D4-D4A7-5741-9CA5-B8E51AFB32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38B86B-87AE-527D-8CE0-5123FB855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AB8E9B-561E-5F94-84CF-5F095A5E76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124850-E771-4911-B0A6-937B73BB9455}" type="datetimeFigureOut">
              <a:rPr lang="en-IN" smtClean="0"/>
              <a:t>08-06-2023</a:t>
            </a:fld>
            <a:endParaRPr lang="en-IN"/>
          </a:p>
        </p:txBody>
      </p:sp>
      <p:sp>
        <p:nvSpPr>
          <p:cNvPr id="5" name="Footer Placeholder 4">
            <a:extLst>
              <a:ext uri="{FF2B5EF4-FFF2-40B4-BE49-F238E27FC236}">
                <a16:creationId xmlns:a16="http://schemas.microsoft.com/office/drawing/2014/main" id="{7F7161E8-3571-FC68-4373-1C37503A03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107486-B07A-E851-5F14-644B20C5F7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CDFEF7-B2F3-4E13-BE66-6EBBF5C76858}" type="slidenum">
              <a:rPr lang="en-IN" smtClean="0"/>
              <a:t>‹#›</a:t>
            </a:fld>
            <a:endParaRPr lang="en-IN"/>
          </a:p>
        </p:txBody>
      </p:sp>
    </p:spTree>
    <p:extLst>
      <p:ext uri="{BB962C8B-B14F-4D97-AF65-F5344CB8AC3E}">
        <p14:creationId xmlns:p14="http://schemas.microsoft.com/office/powerpoint/2010/main" val="3035646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52379" y="0"/>
            <a:ext cx="1293088" cy="1108360"/>
          </a:xfrm>
          <a:prstGeom prst="rect">
            <a:avLst/>
          </a:prstGeom>
        </p:spPr>
      </p:pic>
      <p:pic>
        <p:nvPicPr>
          <p:cNvPr id="17" name="bg object 17"/>
          <p:cNvPicPr/>
          <p:nvPr/>
        </p:nvPicPr>
        <p:blipFill>
          <a:blip r:embed="rId8" cstate="print"/>
          <a:stretch>
            <a:fillRect/>
          </a:stretch>
        </p:blipFill>
        <p:spPr>
          <a:xfrm>
            <a:off x="10871201" y="0"/>
            <a:ext cx="1320799" cy="1224480"/>
          </a:xfrm>
          <a:prstGeom prst="rect">
            <a:avLst/>
          </a:prstGeom>
        </p:spPr>
      </p:pic>
      <p:sp>
        <p:nvSpPr>
          <p:cNvPr id="2" name="Holder 2"/>
          <p:cNvSpPr>
            <a:spLocks noGrp="1"/>
          </p:cNvSpPr>
          <p:nvPr>
            <p:ph type="title"/>
          </p:nvPr>
        </p:nvSpPr>
        <p:spPr>
          <a:xfrm>
            <a:off x="3447548" y="264933"/>
            <a:ext cx="5296905" cy="635000"/>
          </a:xfrm>
          <a:prstGeom prst="rect">
            <a:avLst/>
          </a:prstGeom>
        </p:spPr>
        <p:txBody>
          <a:bodyPr wrap="square" lIns="0" tIns="0" rIns="0" bIns="0">
            <a:spAutoFit/>
          </a:bodyPr>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a:xfrm>
            <a:off x="649136" y="2118233"/>
            <a:ext cx="10893725" cy="369332"/>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r>
              <a:rPr lang="en-IN" dirty="0"/>
              <a:t>Department of Information Technology</a:t>
            </a:r>
            <a:endParaRPr dirty="0"/>
          </a:p>
        </p:txBody>
      </p:sp>
      <p:sp>
        <p:nvSpPr>
          <p:cNvPr id="5" name="Holder 5"/>
          <p:cNvSpPr>
            <a:spLocks noGrp="1"/>
          </p:cNvSpPr>
          <p:nvPr>
            <p:ph type="dt" sz="half" idx="6"/>
          </p:nvPr>
        </p:nvSpPr>
        <p:spPr>
          <a:xfrm>
            <a:off x="706967" y="6466776"/>
            <a:ext cx="1013459" cy="156068"/>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lang="en-US" spc="-5" dirty="0"/>
              <a:t>10/31/2022</a:t>
            </a:r>
          </a:p>
        </p:txBody>
      </p:sp>
      <p:sp>
        <p:nvSpPr>
          <p:cNvPr id="6" name="Holder 6"/>
          <p:cNvSpPr>
            <a:spLocks noGrp="1"/>
          </p:cNvSpPr>
          <p:nvPr>
            <p:ph type="sldNum" sz="quarter" idx="7"/>
          </p:nvPr>
        </p:nvSpPr>
        <p:spPr>
          <a:xfrm>
            <a:off x="11211321" y="6466763"/>
            <a:ext cx="308187" cy="156068"/>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extLst>
      <p:ext uri="{BB962C8B-B14F-4D97-AF65-F5344CB8AC3E}">
        <p14:creationId xmlns:p14="http://schemas.microsoft.com/office/powerpoint/2010/main" val="2613662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5980" y="150688"/>
            <a:ext cx="8584490" cy="1564018"/>
          </a:xfrm>
          <a:prstGeom prst="rect">
            <a:avLst/>
          </a:prstGeom>
        </p:spPr>
        <p:txBody>
          <a:bodyPr vert="horz" wrap="square" lIns="0" tIns="12700" rIns="0" bIns="0" rtlCol="0">
            <a:spAutoFit/>
          </a:bodyPr>
          <a:lstStyle/>
          <a:p>
            <a:pPr marL="704850" marR="5080" indent="-692785" algn="ctr">
              <a:spcBef>
                <a:spcPts val="100"/>
              </a:spcBef>
            </a:pPr>
            <a:r>
              <a:rPr lang="en-IN" sz="2800" b="1" spc="-10" dirty="0">
                <a:latin typeface="Times New Roman" panose="02020603050405020304" pitchFamily="18" charset="0"/>
                <a:cs typeface="Times New Roman" panose="02020603050405020304" pitchFamily="18" charset="0"/>
              </a:rPr>
              <a:t>       </a:t>
            </a:r>
            <a:r>
              <a:rPr sz="2800" b="1" spc="-10" dirty="0">
                <a:latin typeface="Times New Roman" panose="02020603050405020304" pitchFamily="18" charset="0"/>
                <a:cs typeface="Times New Roman" panose="02020603050405020304" pitchFamily="18" charset="0"/>
              </a:rPr>
              <a:t>BVRIT HYDERABAD</a:t>
            </a:r>
            <a:r>
              <a:rPr sz="2800" b="1" spc="-5" dirty="0">
                <a:latin typeface="Times New Roman" panose="02020603050405020304" pitchFamily="18" charset="0"/>
                <a:cs typeface="Times New Roman" panose="02020603050405020304" pitchFamily="18" charset="0"/>
              </a:rPr>
              <a:t> </a:t>
            </a:r>
            <a:br>
              <a:rPr lang="en-IN" sz="2800" b="1" spc="-5" dirty="0">
                <a:latin typeface="Times New Roman" panose="02020603050405020304" pitchFamily="18" charset="0"/>
                <a:cs typeface="Times New Roman" panose="02020603050405020304" pitchFamily="18" charset="0"/>
              </a:rPr>
            </a:br>
            <a:r>
              <a:rPr sz="2800" b="1" spc="-10" dirty="0">
                <a:latin typeface="Times New Roman" panose="02020603050405020304" pitchFamily="18" charset="0"/>
                <a:cs typeface="Times New Roman" panose="02020603050405020304" pitchFamily="18" charset="0"/>
              </a:rPr>
              <a:t>College </a:t>
            </a:r>
            <a:r>
              <a:rPr sz="2800" b="1" spc="-5" dirty="0">
                <a:latin typeface="Times New Roman" panose="02020603050405020304" pitchFamily="18" charset="0"/>
                <a:cs typeface="Times New Roman" panose="02020603050405020304" pitchFamily="18" charset="0"/>
              </a:rPr>
              <a:t>of Engineering</a:t>
            </a:r>
            <a:r>
              <a:rPr sz="2800" b="1" spc="-10" dirty="0">
                <a:latin typeface="Times New Roman" panose="02020603050405020304" pitchFamily="18" charset="0"/>
                <a:cs typeface="Times New Roman" panose="02020603050405020304" pitchFamily="18" charset="0"/>
              </a:rPr>
              <a:t> </a:t>
            </a:r>
            <a:r>
              <a:rPr sz="2800" b="1" spc="-15" dirty="0">
                <a:latin typeface="Times New Roman" panose="02020603050405020304" pitchFamily="18" charset="0"/>
                <a:cs typeface="Times New Roman" panose="02020603050405020304" pitchFamily="18" charset="0"/>
              </a:rPr>
              <a:t>for</a:t>
            </a:r>
            <a:r>
              <a:rPr sz="2800" b="1" spc="-5" dirty="0">
                <a:latin typeface="Times New Roman" panose="02020603050405020304" pitchFamily="18" charset="0"/>
                <a:cs typeface="Times New Roman" panose="02020603050405020304" pitchFamily="18" charset="0"/>
              </a:rPr>
              <a:t> </a:t>
            </a:r>
            <a:r>
              <a:rPr sz="2800" b="1" spc="-20" dirty="0">
                <a:latin typeface="Times New Roman" panose="02020603050405020304" pitchFamily="18" charset="0"/>
                <a:cs typeface="Times New Roman" panose="02020603050405020304" pitchFamily="18" charset="0"/>
              </a:rPr>
              <a:t>Women</a:t>
            </a:r>
            <a:br>
              <a:rPr lang="en-IN" sz="2800" spc="-20" dirty="0">
                <a:latin typeface="Times New Roman" panose="02020603050405020304" pitchFamily="18" charset="0"/>
                <a:cs typeface="Times New Roman" panose="02020603050405020304" pitchFamily="18" charset="0"/>
              </a:rPr>
            </a:br>
            <a:br>
              <a:rPr lang="en-IN" sz="2800" spc="-20" dirty="0">
                <a:latin typeface="Times New Roman" panose="02020603050405020304" pitchFamily="18" charset="0"/>
                <a:cs typeface="Times New Roman" panose="02020603050405020304" pitchFamily="18" charset="0"/>
              </a:rPr>
            </a:br>
            <a:r>
              <a:rPr sz="2800" spc="-10" dirty="0">
                <a:latin typeface="Times New Roman" panose="02020603050405020304" pitchFamily="18" charset="0"/>
                <a:cs typeface="Times New Roman" panose="02020603050405020304" pitchFamily="18" charset="0"/>
              </a:rPr>
              <a:t>Department </a:t>
            </a:r>
            <a:r>
              <a:rPr sz="2800" spc="-5" dirty="0">
                <a:latin typeface="Times New Roman" panose="02020603050405020304" pitchFamily="18" charset="0"/>
                <a:cs typeface="Times New Roman" panose="02020603050405020304" pitchFamily="18" charset="0"/>
              </a:rPr>
              <a:t>of</a:t>
            </a:r>
            <a:r>
              <a:rPr lang="en-IN" sz="2800" spc="-5" dirty="0">
                <a:latin typeface="Times New Roman" panose="02020603050405020304" pitchFamily="18" charset="0"/>
                <a:cs typeface="Times New Roman" panose="02020603050405020304" pitchFamily="18" charset="0"/>
              </a:rPr>
              <a:t> Computer Science </a:t>
            </a:r>
            <a:r>
              <a:rPr lang="en-US" sz="2800" spc="-10" dirty="0">
                <a:latin typeface="Times New Roman" panose="02020603050405020304" pitchFamily="18" charset="0"/>
                <a:cs typeface="Times New Roman" panose="02020603050405020304" pitchFamily="18" charset="0"/>
              </a:rPr>
              <a:t>and Engineering</a:t>
            </a:r>
            <a:endParaRPr sz="28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236807" y="150688"/>
            <a:ext cx="1050388" cy="1200443"/>
          </a:xfrm>
          <a:prstGeom prst="rect">
            <a:avLst/>
          </a:prstGeom>
        </p:spPr>
      </p:pic>
      <p:sp>
        <p:nvSpPr>
          <p:cNvPr id="4" name="object 4"/>
          <p:cNvSpPr txBox="1"/>
          <p:nvPr/>
        </p:nvSpPr>
        <p:spPr>
          <a:xfrm>
            <a:off x="1061387" y="2555979"/>
            <a:ext cx="10069226" cy="2069797"/>
          </a:xfrm>
          <a:prstGeom prst="rect">
            <a:avLst/>
          </a:prstGeom>
        </p:spPr>
        <p:txBody>
          <a:bodyPr vert="horz" wrap="square" lIns="0" tIns="12700" rIns="0" bIns="0" rtlCol="0">
            <a:spAutoFit/>
          </a:bodyPr>
          <a:lstStyle/>
          <a:p>
            <a:pPr marL="12700" marR="5080">
              <a:spcBef>
                <a:spcPts val="100"/>
              </a:spcBef>
            </a:pPr>
            <a:endParaRPr lang="en-IN" sz="3200" dirty="0">
              <a:cs typeface="Calibri"/>
            </a:endParaRPr>
          </a:p>
          <a:p>
            <a:pPr marL="12700" marR="5080">
              <a:spcBef>
                <a:spcPts val="100"/>
              </a:spcBef>
            </a:pPr>
            <a:r>
              <a:rPr lang="en-US" sz="3200" b="1" dirty="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Crime </a:t>
            </a:r>
            <a:r>
              <a:rPr lang="en-IN" sz="3600" b="1" dirty="0">
                <a:latin typeface="Times New Roman" panose="02020603050405020304" pitchFamily="18" charset="0"/>
                <a:cs typeface="Times New Roman" panose="02020603050405020304" pitchFamily="18" charset="0"/>
              </a:rPr>
              <a:t>Prediction System </a:t>
            </a:r>
            <a:r>
              <a:rPr lang="en-US" sz="3600" b="1" dirty="0">
                <a:latin typeface="Times New Roman" panose="02020603050405020304" pitchFamily="18" charset="0"/>
                <a:cs typeface="Times New Roman" panose="02020603050405020304" pitchFamily="18" charset="0"/>
              </a:rPr>
              <a:t>Using Machine Learning</a:t>
            </a:r>
          </a:p>
          <a:p>
            <a:pPr marL="12700" marR="5080" algn="r">
              <a:spcBef>
                <a:spcPts val="100"/>
              </a:spcBef>
            </a:pPr>
            <a:r>
              <a:rPr lang="en-US" sz="36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06-05-2023</a:t>
            </a:r>
            <a:r>
              <a:rPr lang="en-US" sz="3600" b="1" dirty="0">
                <a:latin typeface="Times New Roman" panose="02020603050405020304" pitchFamily="18" charset="0"/>
                <a:cs typeface="Times New Roman" panose="02020603050405020304" pitchFamily="18" charset="0"/>
              </a:rPr>
              <a:t>          </a:t>
            </a:r>
            <a:r>
              <a:rPr lang="en-US" sz="2800" b="1" dirty="0">
                <a:latin typeface="+mj-lt"/>
                <a:cs typeface="Times New Roman" panose="02020603050405020304" pitchFamily="18" charset="0"/>
              </a:rPr>
              <a:t>	 				</a:t>
            </a:r>
            <a:endParaRPr lang="en-US" sz="2000" b="1" dirty="0">
              <a:latin typeface="+mj-lt"/>
              <a:cs typeface="Times New Roman" panose="02020603050405020304" pitchFamily="18" charset="0"/>
            </a:endParaRPr>
          </a:p>
        </p:txBody>
      </p:sp>
      <p:sp>
        <p:nvSpPr>
          <p:cNvPr id="5" name="object 5"/>
          <p:cNvSpPr txBox="1"/>
          <p:nvPr/>
        </p:nvSpPr>
        <p:spPr>
          <a:xfrm>
            <a:off x="931546" y="5181600"/>
            <a:ext cx="3166110" cy="869469"/>
          </a:xfrm>
          <a:prstGeom prst="rect">
            <a:avLst/>
          </a:prstGeom>
        </p:spPr>
        <p:txBody>
          <a:bodyPr vert="horz" wrap="square" lIns="0" tIns="12700" rIns="0" bIns="0" rtlCol="0">
            <a:spAutoFit/>
          </a:bodyPr>
          <a:lstStyle/>
          <a:p>
            <a:pPr marL="12700" marR="5080">
              <a:spcBef>
                <a:spcPts val="100"/>
              </a:spcBef>
            </a:pPr>
            <a:r>
              <a:rPr lang="en-IN" spc="-5" dirty="0">
                <a:latin typeface="Times New Roman" panose="02020603050405020304" pitchFamily="18" charset="0"/>
                <a:cs typeface="Times New Roman" panose="02020603050405020304" pitchFamily="18" charset="0"/>
              </a:rPr>
              <a:t>Under the Guidance of</a:t>
            </a:r>
            <a:r>
              <a:rPr lang="en-IN" dirty="0">
                <a:latin typeface="Times New Roman" panose="02020603050405020304" pitchFamily="18" charset="0"/>
                <a:cs typeface="Times New Roman" panose="02020603050405020304" pitchFamily="18" charset="0"/>
              </a:rPr>
              <a:t> </a:t>
            </a:r>
          </a:p>
          <a:p>
            <a:pPr marL="12700" marR="5080">
              <a:spcBef>
                <a:spcPts val="100"/>
              </a:spcBef>
            </a:pPr>
            <a:r>
              <a:rPr lang="en-IN" dirty="0">
                <a:latin typeface="Times New Roman" panose="02020603050405020304" pitchFamily="18" charset="0"/>
                <a:cs typeface="Times New Roman" panose="02020603050405020304" pitchFamily="18" charset="0"/>
              </a:rPr>
              <a:t>Name: Mr. C. Nagaraju</a:t>
            </a:r>
          </a:p>
          <a:p>
            <a:pPr marL="12700" marR="5080">
              <a:spcBef>
                <a:spcPts val="100"/>
              </a:spcBef>
            </a:pPr>
            <a:r>
              <a:rPr lang="en-IN" dirty="0">
                <a:latin typeface="Times New Roman" panose="02020603050405020304" pitchFamily="18" charset="0"/>
                <a:cs typeface="Times New Roman" panose="02020603050405020304" pitchFamily="18" charset="0"/>
              </a:rPr>
              <a:t>Designation: Assistant Professor</a:t>
            </a:r>
            <a:endParaRPr dirty="0">
              <a:latin typeface="Times New Roman" panose="02020603050405020304" pitchFamily="18" charset="0"/>
              <a:cs typeface="Times New Roman" panose="02020603050405020304" pitchFamily="18" charset="0"/>
            </a:endParaRPr>
          </a:p>
        </p:txBody>
      </p:sp>
      <p:sp>
        <p:nvSpPr>
          <p:cNvPr id="6" name="object 6"/>
          <p:cNvSpPr txBox="1"/>
          <p:nvPr/>
        </p:nvSpPr>
        <p:spPr>
          <a:xfrm>
            <a:off x="8263889" y="4966662"/>
            <a:ext cx="3354369" cy="1738938"/>
          </a:xfrm>
          <a:prstGeom prst="rect">
            <a:avLst/>
          </a:prstGeom>
        </p:spPr>
        <p:txBody>
          <a:bodyPr vert="horz" wrap="square" lIns="0" tIns="12700" rIns="0" bIns="0" rtlCol="0">
            <a:spAutoFit/>
          </a:bodyPr>
          <a:lstStyle/>
          <a:p>
            <a:pPr marL="12700">
              <a:spcBef>
                <a:spcPts val="100"/>
              </a:spcBef>
            </a:pPr>
            <a:r>
              <a:rPr spc="-45" dirty="0">
                <a:latin typeface="Times New Roman" panose="02020603050405020304" pitchFamily="18" charset="0"/>
                <a:cs typeface="Times New Roman" panose="02020603050405020304" pitchFamily="18" charset="0"/>
              </a:rPr>
              <a:t>Team</a:t>
            </a:r>
            <a:r>
              <a:rPr spc="-30" dirty="0">
                <a:latin typeface="Times New Roman" panose="02020603050405020304" pitchFamily="18" charset="0"/>
                <a:cs typeface="Times New Roman" panose="02020603050405020304" pitchFamily="18" charset="0"/>
              </a:rPr>
              <a:t> </a:t>
            </a:r>
            <a:r>
              <a:rPr lang="en-IN" spc="-30" dirty="0">
                <a:latin typeface="Times New Roman" panose="02020603050405020304" pitchFamily="18" charset="0"/>
                <a:cs typeface="Times New Roman" panose="02020603050405020304" pitchFamily="18" charset="0"/>
              </a:rPr>
              <a:t>No</a:t>
            </a:r>
            <a:r>
              <a:rPr spc="-5" dirty="0">
                <a:latin typeface="Times New Roman" panose="02020603050405020304" pitchFamily="18" charset="0"/>
                <a:cs typeface="Times New Roman" panose="02020603050405020304" pitchFamily="18" charset="0"/>
              </a:rPr>
              <a:t>:</a:t>
            </a:r>
            <a:r>
              <a:rPr lang="en-IN" spc="-5" dirty="0">
                <a:latin typeface="Times New Roman" panose="02020603050405020304" pitchFamily="18" charset="0"/>
                <a:cs typeface="Times New Roman" panose="02020603050405020304" pitchFamily="18" charset="0"/>
              </a:rPr>
              <a:t> B6</a:t>
            </a:r>
          </a:p>
          <a:p>
            <a:pPr marL="12700">
              <a:spcBef>
                <a:spcPts val="100"/>
              </a:spcBef>
            </a:pPr>
            <a:r>
              <a:rPr lang="en-IN" spc="-5" dirty="0">
                <a:latin typeface="Times New Roman" panose="02020603050405020304" pitchFamily="18" charset="0"/>
                <a:cs typeface="Times New Roman" panose="02020603050405020304" pitchFamily="18" charset="0"/>
              </a:rPr>
              <a:t>Devi Poojitha.B :  19WH1A0599</a:t>
            </a:r>
          </a:p>
          <a:p>
            <a:pPr marL="12700">
              <a:spcBef>
                <a:spcPts val="100"/>
              </a:spcBef>
            </a:pPr>
            <a:r>
              <a:rPr lang="en-IN" spc="-5" dirty="0">
                <a:latin typeface="Times New Roman" panose="02020603050405020304" pitchFamily="18" charset="0"/>
                <a:cs typeface="Times New Roman" panose="02020603050405020304" pitchFamily="18" charset="0"/>
              </a:rPr>
              <a:t>Sai </a:t>
            </a:r>
            <a:r>
              <a:rPr lang="en-IN" spc="-5" dirty="0" err="1">
                <a:latin typeface="Times New Roman" panose="02020603050405020304" pitchFamily="18" charset="0"/>
                <a:cs typeface="Times New Roman" panose="02020603050405020304" pitchFamily="18" charset="0"/>
              </a:rPr>
              <a:t>Pranavi.K</a:t>
            </a:r>
            <a:r>
              <a:rPr lang="en-IN" spc="-5" dirty="0">
                <a:latin typeface="Times New Roman" panose="02020603050405020304" pitchFamily="18" charset="0"/>
                <a:cs typeface="Times New Roman" panose="02020603050405020304" pitchFamily="18" charset="0"/>
              </a:rPr>
              <a:t>     :  19WH1A05A6</a:t>
            </a:r>
          </a:p>
          <a:p>
            <a:pPr marL="12700">
              <a:spcBef>
                <a:spcPts val="100"/>
              </a:spcBef>
            </a:pPr>
            <a:r>
              <a:rPr lang="en-IN" spc="-5" dirty="0">
                <a:latin typeface="Times New Roman" panose="02020603050405020304" pitchFamily="18" charset="0"/>
                <a:cs typeface="Times New Roman" panose="02020603050405020304" pitchFamily="18" charset="0"/>
              </a:rPr>
              <a:t>Manaswini.G    :  20WH5A0507</a:t>
            </a:r>
          </a:p>
          <a:p>
            <a:pPr marL="12700">
              <a:spcBef>
                <a:spcPts val="100"/>
              </a:spcBef>
            </a:pPr>
            <a:endParaRPr lang="en-IN" b="1" spc="-5" dirty="0">
              <a:latin typeface="Calibri"/>
              <a:cs typeface="Calibri"/>
            </a:endParaRPr>
          </a:p>
          <a:p>
            <a:pPr marL="12700">
              <a:spcBef>
                <a:spcPts val="100"/>
              </a:spcBef>
            </a:pPr>
            <a:endParaRPr dirty="0">
              <a:latin typeface="Calibri"/>
              <a:cs typeface="Calibri"/>
            </a:endParaRPr>
          </a:p>
        </p:txBody>
      </p:sp>
      <p:pic>
        <p:nvPicPr>
          <p:cNvPr id="7" name="object 7"/>
          <p:cNvPicPr/>
          <p:nvPr/>
        </p:nvPicPr>
        <p:blipFill>
          <a:blip r:embed="rId3" cstate="print"/>
          <a:stretch>
            <a:fillRect/>
          </a:stretch>
        </p:blipFill>
        <p:spPr>
          <a:xfrm>
            <a:off x="10896600" y="28979"/>
            <a:ext cx="1219200" cy="1322152"/>
          </a:xfrm>
          <a:prstGeom prst="rect">
            <a:avLst/>
          </a:prstGeom>
        </p:spPr>
      </p:pic>
      <p:sp>
        <p:nvSpPr>
          <p:cNvPr id="8" name="TextBox 7">
            <a:extLst>
              <a:ext uri="{FF2B5EF4-FFF2-40B4-BE49-F238E27FC236}">
                <a16:creationId xmlns:a16="http://schemas.microsoft.com/office/drawing/2014/main" id="{EDBA076B-172E-3901-856C-BDBD3D628C60}"/>
              </a:ext>
            </a:extLst>
          </p:cNvPr>
          <p:cNvSpPr txBox="1"/>
          <p:nvPr/>
        </p:nvSpPr>
        <p:spPr>
          <a:xfrm>
            <a:off x="4477870" y="2293162"/>
            <a:ext cx="3236260"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Project stage-II Review-2</a:t>
            </a:r>
          </a:p>
          <a:p>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9253" y="235169"/>
            <a:ext cx="9382068" cy="1305486"/>
          </a:xfrm>
          <a:prstGeom prst="rect">
            <a:avLst/>
          </a:prstGeom>
        </p:spPr>
        <p:txBody>
          <a:bodyPr vert="horz" wrap="square" lIns="0" tIns="12700" rIns="0" bIns="0" rtlCol="0">
            <a:spAutoFit/>
          </a:bodyPr>
          <a:lstStyle/>
          <a:p>
            <a:pPr marL="12700">
              <a:spcBef>
                <a:spcPts val="100"/>
              </a:spcBef>
            </a:pPr>
            <a:r>
              <a:rPr lang="en-IN" dirty="0">
                <a:latin typeface="Times New Roman" panose="02020603050405020304" pitchFamily="18" charset="0"/>
                <a:cs typeface="Times New Roman" panose="02020603050405020304" pitchFamily="18" charset="0"/>
              </a:rPr>
              <a:t>EXISTING SYSTEM - DRAWBACKS</a:t>
            </a:r>
            <a:br>
              <a:rPr lang="en-IN" sz="4400" dirty="0">
                <a:latin typeface="Times New Roman" panose="02020603050405020304" pitchFamily="18"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0933918" y="37365"/>
            <a:ext cx="1171179" cy="122448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srgbClr val="888888"/>
                </a:solidFill>
                <a:effectLst/>
                <a:uLnTx/>
                <a:uFillTx/>
                <a:latin typeface="Calibri"/>
                <a:ea typeface="+mn-ea"/>
                <a:cs typeface="Calibri"/>
              </a:rPr>
              <a:pPr marL="38100" marR="0" lvl="0" indent="0" algn="l" defTabSz="914400" rtl="0" eaLnBrk="1" fontAlgn="auto" latinLnBrk="0" hangingPunct="1">
                <a:lnSpc>
                  <a:spcPts val="1240"/>
                </a:lnSpc>
                <a:spcBef>
                  <a:spcPts val="0"/>
                </a:spcBef>
                <a:spcAft>
                  <a:spcPts val="0"/>
                </a:spcAft>
                <a:buClrTx/>
                <a:buSzTx/>
                <a:buFontTx/>
                <a:buNone/>
                <a:tabLst/>
                <a:defRPr/>
              </a:pPr>
              <a:t>10</a:t>
            </a:fld>
            <a:endParaRPr kumimoji="0" sz="1200" b="0" i="0" u="none" strike="noStrike" kern="1200" cap="none" spc="0" normalizeH="0" baseline="0" noProof="0" dirty="0">
              <a:ln>
                <a:noFill/>
              </a:ln>
              <a:solidFill>
                <a:srgbClr val="888888"/>
              </a:solidFill>
              <a:effectLst/>
              <a:uLnTx/>
              <a:uFillTx/>
              <a:latin typeface="Calibri"/>
              <a:ea typeface="+mn-ea"/>
              <a:cs typeface="Calibri"/>
            </a:endParaRPr>
          </a:p>
        </p:txBody>
      </p:sp>
      <p:sp>
        <p:nvSpPr>
          <p:cNvPr id="7" name="Footer Placeholder 6"/>
          <p:cNvSpPr>
            <a:spLocks noGrp="1"/>
          </p:cNvSpPr>
          <p:nvPr>
            <p:ph type="ftr" sz="quarter" idx="5"/>
          </p:nvPr>
        </p:nvSpPr>
        <p:spPr>
          <a:xfrm>
            <a:off x="3886200" y="6442501"/>
            <a:ext cx="4800600" cy="492443"/>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tint val="75000"/>
                  </a:prstClr>
                </a:solidFill>
                <a:effectLst/>
                <a:uLnTx/>
                <a:uFillTx/>
                <a:latin typeface="Calibri"/>
                <a:ea typeface="+mn-ea"/>
                <a:cs typeface="+mn-cs"/>
              </a:rPr>
              <a:t>Department of Computer Science and engineering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TextBox 7">
            <a:extLst>
              <a:ext uri="{FF2B5EF4-FFF2-40B4-BE49-F238E27FC236}">
                <a16:creationId xmlns:a16="http://schemas.microsoft.com/office/drawing/2014/main" id="{1A697375-B760-86E5-5D6E-F4617B6132CA}"/>
              </a:ext>
            </a:extLst>
          </p:cNvPr>
          <p:cNvSpPr txBox="1"/>
          <p:nvPr/>
        </p:nvSpPr>
        <p:spPr>
          <a:xfrm>
            <a:off x="1002189" y="1812828"/>
            <a:ext cx="10085087" cy="3277820"/>
          </a:xfrm>
          <a:prstGeom prst="rect">
            <a:avLst/>
          </a:prstGeom>
          <a:noFill/>
        </p:spPr>
        <p:txBody>
          <a:bodyPr wrap="square">
            <a:spAutoFit/>
          </a:bodyPr>
          <a:lstStyle/>
          <a:p>
            <a:pPr algn="just"/>
            <a:endParaRPr lang="en-IN" sz="23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Major challenge is to analyse escalating number of crime data efficiently &amp; accurately</a:t>
            </a:r>
          </a:p>
          <a:p>
            <a:pPr marL="342900" indent="-342900" algn="just">
              <a:buFont typeface="Arial" panose="020B0604020202020204" pitchFamily="34" charset="0"/>
              <a:buChar char="•"/>
            </a:pPr>
            <a:endParaRPr lang="en-IN" sz="23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Not very specific in terms of  location</a:t>
            </a:r>
          </a:p>
          <a:p>
            <a:pPr marL="342900" indent="-342900" algn="just">
              <a:buFont typeface="Arial" panose="020B0604020202020204" pitchFamily="34" charset="0"/>
              <a:buChar char="•"/>
            </a:pPr>
            <a:endParaRPr lang="en-IN" sz="23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Less accuracy</a:t>
            </a:r>
          </a:p>
          <a:p>
            <a:pPr marL="342900" indent="-342900" algn="just">
              <a:buFont typeface="Arial" panose="020B0604020202020204" pitchFamily="34" charset="0"/>
              <a:buChar char="•"/>
            </a:pPr>
            <a:endParaRPr lang="en-IN" sz="23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300" dirty="0">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DAF2E6B4-1B02-92E8-318C-58318C4C6776}"/>
              </a:ext>
            </a:extLst>
          </p:cNvPr>
          <p:cNvSpPr txBox="1">
            <a:spLocks/>
          </p:cNvSpPr>
          <p:nvPr/>
        </p:nvSpPr>
        <p:spPr>
          <a:xfrm>
            <a:off x="672492" y="6544797"/>
            <a:ext cx="760094" cy="309957"/>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dirty="0"/>
              <a:t>06/05/2023</a:t>
            </a:r>
          </a:p>
          <a:p>
            <a:pPr marL="12700">
              <a:lnSpc>
                <a:spcPts val="1240"/>
              </a:lnSpc>
            </a:pPr>
            <a:endParaRPr lang="en-US" spc="-5" dirty="0"/>
          </a:p>
        </p:txBody>
      </p:sp>
    </p:spTree>
    <p:extLst>
      <p:ext uri="{BB962C8B-B14F-4D97-AF65-F5344CB8AC3E}">
        <p14:creationId xmlns:p14="http://schemas.microsoft.com/office/powerpoint/2010/main" val="4259772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06052" y="335416"/>
            <a:ext cx="5701553" cy="628377"/>
          </a:xfrm>
          <a:prstGeom prst="rect">
            <a:avLst/>
          </a:prstGeom>
        </p:spPr>
        <p:txBody>
          <a:bodyPr vert="horz" wrap="square" lIns="0" tIns="12700" rIns="0" bIns="0" rtlCol="0">
            <a:spAutoFit/>
          </a:bodyPr>
          <a:lstStyle/>
          <a:p>
            <a:pPr marL="12700">
              <a:spcBef>
                <a:spcPts val="100"/>
              </a:spcBef>
            </a:pPr>
            <a:r>
              <a:rPr lang="en-IN" spc="-10"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0933918" y="37365"/>
            <a:ext cx="1171179" cy="122448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srgbClr val="888888"/>
                </a:solidFill>
                <a:effectLst/>
                <a:uLnTx/>
                <a:uFillTx/>
                <a:latin typeface="Calibri"/>
                <a:ea typeface="+mn-ea"/>
                <a:cs typeface="Calibri"/>
              </a:rPr>
              <a:pPr marL="38100" marR="0" lvl="0" indent="0" algn="l" defTabSz="914400" rtl="0" eaLnBrk="1" fontAlgn="auto" latinLnBrk="0" hangingPunct="1">
                <a:lnSpc>
                  <a:spcPts val="1240"/>
                </a:lnSpc>
                <a:spcBef>
                  <a:spcPts val="0"/>
                </a:spcBef>
                <a:spcAft>
                  <a:spcPts val="0"/>
                </a:spcAft>
                <a:buClrTx/>
                <a:buSzTx/>
                <a:buFontTx/>
                <a:buNone/>
                <a:tabLst/>
                <a:defRPr/>
              </a:pPr>
              <a:t>11</a:t>
            </a:fld>
            <a:endParaRPr kumimoji="0" sz="1200" b="0" i="0" u="none" strike="noStrike" kern="1200" cap="none" spc="0" normalizeH="0" baseline="0" noProof="0" dirty="0">
              <a:ln>
                <a:noFill/>
              </a:ln>
              <a:solidFill>
                <a:srgbClr val="888888"/>
              </a:solidFill>
              <a:effectLst/>
              <a:uLnTx/>
              <a:uFillTx/>
              <a:latin typeface="Calibri"/>
              <a:ea typeface="+mn-ea"/>
              <a:cs typeface="Calibri"/>
            </a:endParaRPr>
          </a:p>
        </p:txBody>
      </p:sp>
      <p:sp>
        <p:nvSpPr>
          <p:cNvPr id="7" name="Footer Placeholder 6"/>
          <p:cNvSpPr>
            <a:spLocks noGrp="1"/>
          </p:cNvSpPr>
          <p:nvPr>
            <p:ph type="ftr" sz="quarter" idx="5"/>
          </p:nvPr>
        </p:nvSpPr>
        <p:spPr>
          <a:xfrm>
            <a:off x="3886200" y="6442501"/>
            <a:ext cx="4800600" cy="492443"/>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tint val="75000"/>
                  </a:prstClr>
                </a:solidFill>
                <a:effectLst/>
                <a:uLnTx/>
                <a:uFillTx/>
                <a:latin typeface="Times New Roman" panose="02020603050405020304" pitchFamily="18" charset="0"/>
                <a:cs typeface="Times New Roman" panose="02020603050405020304" pitchFamily="18" charset="0"/>
              </a:rPr>
              <a:t>Department of Computer Science and engineering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TextBox 7">
            <a:extLst>
              <a:ext uri="{FF2B5EF4-FFF2-40B4-BE49-F238E27FC236}">
                <a16:creationId xmlns:a16="http://schemas.microsoft.com/office/drawing/2014/main" id="{6B672807-EDD9-A8F6-133B-02E72BF59C98}"/>
              </a:ext>
            </a:extLst>
          </p:cNvPr>
          <p:cNvSpPr txBox="1"/>
          <p:nvPr/>
        </p:nvSpPr>
        <p:spPr>
          <a:xfrm>
            <a:off x="767381" y="1818523"/>
            <a:ext cx="10876873" cy="3631763"/>
          </a:xfrm>
          <a:prstGeom prst="rect">
            <a:avLst/>
          </a:prstGeom>
          <a:noFill/>
        </p:spPr>
        <p:txBody>
          <a:bodyPr wrap="square">
            <a:spAutoFit/>
          </a:bodyPr>
          <a:lstStyle/>
          <a:p>
            <a:pPr algn="just"/>
            <a:endParaRPr lang="en-IN" sz="2300" dirty="0">
              <a:latin typeface="Times New Roman" panose="02020603050405020304" pitchFamily="18" charset="0"/>
              <a:cs typeface="Times New Roman" panose="02020603050405020304" pitchFamily="18" charset="0"/>
            </a:endParaRPr>
          </a:p>
          <a:p>
            <a:pPr algn="just"/>
            <a:r>
              <a:rPr lang="en-IN" sz="2300" dirty="0">
                <a:latin typeface="Times New Roman" panose="02020603050405020304" pitchFamily="18" charset="0"/>
                <a:cs typeface="Times New Roman" panose="02020603050405020304" pitchFamily="18" charset="0"/>
              </a:rPr>
              <a:t>The idea behind the project is to develop a model that predicts crime rate, thus giving us information on type of crime that may occur in future. By building this, it can speed up the process of solving crimes. K-means Algorithm &amp; Random forest regressor will be used in building up this system.</a:t>
            </a:r>
          </a:p>
          <a:p>
            <a:pPr algn="just"/>
            <a:endParaRPr lang="en-IN" sz="2300" dirty="0">
              <a:latin typeface="Times New Roman" panose="02020603050405020304" pitchFamily="18" charset="0"/>
              <a:cs typeface="Times New Roman" panose="02020603050405020304" pitchFamily="18" charset="0"/>
            </a:endParaRPr>
          </a:p>
          <a:p>
            <a:pPr algn="just"/>
            <a:endParaRPr lang="en-IN" sz="2300" dirty="0"/>
          </a:p>
          <a:p>
            <a:pPr marL="342900" indent="-342900" algn="just">
              <a:buFont typeface="Arial" panose="020B0604020202020204" pitchFamily="34" charset="0"/>
              <a:buChar char="•"/>
            </a:pPr>
            <a:endParaRPr lang="en-IN" sz="2300" dirty="0"/>
          </a:p>
          <a:p>
            <a:pPr marL="342900" indent="-342900" algn="just">
              <a:buFont typeface="Arial" panose="020B0604020202020204" pitchFamily="34" charset="0"/>
              <a:buChar char="•"/>
            </a:pPr>
            <a:endParaRPr lang="en-IN" sz="2300" dirty="0"/>
          </a:p>
          <a:p>
            <a:pPr algn="just"/>
            <a:endParaRPr lang="en-IN" sz="2300" dirty="0"/>
          </a:p>
        </p:txBody>
      </p:sp>
      <p:sp>
        <p:nvSpPr>
          <p:cNvPr id="5" name="object 5">
            <a:extLst>
              <a:ext uri="{FF2B5EF4-FFF2-40B4-BE49-F238E27FC236}">
                <a16:creationId xmlns:a16="http://schemas.microsoft.com/office/drawing/2014/main" id="{F82A0922-5B5D-4A39-142D-24CF7B242FED}"/>
              </a:ext>
            </a:extLst>
          </p:cNvPr>
          <p:cNvSpPr txBox="1">
            <a:spLocks/>
          </p:cNvSpPr>
          <p:nvPr/>
        </p:nvSpPr>
        <p:spPr>
          <a:xfrm>
            <a:off x="672492" y="6544797"/>
            <a:ext cx="760094" cy="309957"/>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dirty="0"/>
              <a:t>06/05/2023</a:t>
            </a:r>
          </a:p>
          <a:p>
            <a:pPr marL="12700">
              <a:lnSpc>
                <a:spcPts val="1240"/>
              </a:lnSpc>
            </a:pPr>
            <a:endParaRPr lang="en-US" spc="-5" dirty="0"/>
          </a:p>
        </p:txBody>
      </p:sp>
    </p:spTree>
    <p:extLst>
      <p:ext uri="{BB962C8B-B14F-4D97-AF65-F5344CB8AC3E}">
        <p14:creationId xmlns:p14="http://schemas.microsoft.com/office/powerpoint/2010/main" val="3086701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05299" y="335416"/>
            <a:ext cx="5701553" cy="628377"/>
          </a:xfrm>
          <a:prstGeom prst="rect">
            <a:avLst/>
          </a:prstGeom>
        </p:spPr>
        <p:txBody>
          <a:bodyPr vert="horz" wrap="square" lIns="0" tIns="12700" rIns="0" bIns="0" rtlCol="0">
            <a:spAutoFit/>
          </a:bodyPr>
          <a:lstStyle/>
          <a:p>
            <a:pPr marL="12700">
              <a:spcBef>
                <a:spcPts val="100"/>
              </a:spcBef>
            </a:pPr>
            <a:r>
              <a:rPr lang="en-IN" dirty="0">
                <a:latin typeface="Times New Roman" panose="02020603050405020304" pitchFamily="18" charset="0"/>
                <a:cs typeface="Times New Roman" panose="02020603050405020304" pitchFamily="18" charset="0"/>
              </a:rPr>
              <a:t>ADVANTAGES</a:t>
            </a:r>
          </a:p>
        </p:txBody>
      </p:sp>
      <p:pic>
        <p:nvPicPr>
          <p:cNvPr id="3" name="object 3"/>
          <p:cNvPicPr/>
          <p:nvPr/>
        </p:nvPicPr>
        <p:blipFill>
          <a:blip r:embed="rId2" cstate="print"/>
          <a:stretch>
            <a:fillRect/>
          </a:stretch>
        </p:blipFill>
        <p:spPr>
          <a:xfrm>
            <a:off x="10933918" y="37365"/>
            <a:ext cx="1171179" cy="122448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srgbClr val="888888"/>
                </a:solidFill>
                <a:effectLst/>
                <a:uLnTx/>
                <a:uFillTx/>
                <a:latin typeface="Calibri"/>
                <a:ea typeface="+mn-ea"/>
                <a:cs typeface="Calibri"/>
              </a:rPr>
              <a:pPr marL="38100" marR="0" lvl="0" indent="0" algn="l" defTabSz="914400" rtl="0" eaLnBrk="1" fontAlgn="auto" latinLnBrk="0" hangingPunct="1">
                <a:lnSpc>
                  <a:spcPts val="1240"/>
                </a:lnSpc>
                <a:spcBef>
                  <a:spcPts val="0"/>
                </a:spcBef>
                <a:spcAft>
                  <a:spcPts val="0"/>
                </a:spcAft>
                <a:buClrTx/>
                <a:buSzTx/>
                <a:buFontTx/>
                <a:buNone/>
                <a:tabLst/>
                <a:defRPr/>
              </a:pPr>
              <a:t>12</a:t>
            </a:fld>
            <a:endParaRPr kumimoji="0" sz="1200" b="0" i="0" u="none" strike="noStrike" kern="1200" cap="none" spc="0" normalizeH="0" baseline="0" noProof="0" dirty="0">
              <a:ln>
                <a:noFill/>
              </a:ln>
              <a:solidFill>
                <a:srgbClr val="888888"/>
              </a:solidFill>
              <a:effectLst/>
              <a:uLnTx/>
              <a:uFillTx/>
              <a:latin typeface="Calibri"/>
              <a:ea typeface="+mn-ea"/>
              <a:cs typeface="Calibri"/>
            </a:endParaRPr>
          </a:p>
        </p:txBody>
      </p:sp>
      <p:sp>
        <p:nvSpPr>
          <p:cNvPr id="7" name="Footer Placeholder 6"/>
          <p:cNvSpPr>
            <a:spLocks noGrp="1"/>
          </p:cNvSpPr>
          <p:nvPr>
            <p:ph type="ftr" sz="quarter" idx="5"/>
          </p:nvPr>
        </p:nvSpPr>
        <p:spPr>
          <a:xfrm>
            <a:off x="3886200" y="6442501"/>
            <a:ext cx="4800600" cy="492443"/>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tint val="75000"/>
                  </a:prstClr>
                </a:solidFill>
                <a:effectLst/>
                <a:uLnTx/>
                <a:uFillTx/>
                <a:latin typeface="Times New Roman" panose="02020603050405020304" pitchFamily="18" charset="0"/>
                <a:cs typeface="Times New Roman" panose="02020603050405020304" pitchFamily="18" charset="0"/>
              </a:rPr>
              <a:t>Department of Computer Science and engineering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TextBox 7">
            <a:extLst>
              <a:ext uri="{FF2B5EF4-FFF2-40B4-BE49-F238E27FC236}">
                <a16:creationId xmlns:a16="http://schemas.microsoft.com/office/drawing/2014/main" id="{6B672807-EDD9-A8F6-133B-02E72BF59C98}"/>
              </a:ext>
            </a:extLst>
          </p:cNvPr>
          <p:cNvSpPr txBox="1"/>
          <p:nvPr/>
        </p:nvSpPr>
        <p:spPr>
          <a:xfrm>
            <a:off x="1052539" y="1977994"/>
            <a:ext cx="11223673" cy="1862048"/>
          </a:xfrm>
          <a:prstGeom prst="rect">
            <a:avLst/>
          </a:prstGeom>
          <a:noFill/>
        </p:spPr>
        <p:txBody>
          <a:bodyPr wrap="square">
            <a:spAutoFit/>
          </a:bodyPr>
          <a:lstStyle/>
          <a:p>
            <a:pPr marL="342900" indent="-342900" algn="just">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Good performance</a:t>
            </a:r>
          </a:p>
          <a:p>
            <a:pPr algn="just"/>
            <a:endParaRPr lang="en-IN" sz="23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More precise &amp; specific</a:t>
            </a:r>
          </a:p>
          <a:p>
            <a:pPr marL="342900" indent="-342900" algn="just">
              <a:buFont typeface="Arial" panose="020B0604020202020204" pitchFamily="34" charset="0"/>
              <a:buChar char="•"/>
            </a:pPr>
            <a:endParaRPr lang="en-IN" sz="23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User friendly interface</a:t>
            </a:r>
          </a:p>
        </p:txBody>
      </p:sp>
      <p:sp>
        <p:nvSpPr>
          <p:cNvPr id="5" name="object 5">
            <a:extLst>
              <a:ext uri="{FF2B5EF4-FFF2-40B4-BE49-F238E27FC236}">
                <a16:creationId xmlns:a16="http://schemas.microsoft.com/office/drawing/2014/main" id="{F82A0922-5B5D-4A39-142D-24CF7B242FED}"/>
              </a:ext>
            </a:extLst>
          </p:cNvPr>
          <p:cNvSpPr txBox="1">
            <a:spLocks/>
          </p:cNvSpPr>
          <p:nvPr/>
        </p:nvSpPr>
        <p:spPr>
          <a:xfrm>
            <a:off x="672492" y="6544797"/>
            <a:ext cx="760094" cy="309957"/>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dirty="0"/>
              <a:t>06/05/2023</a:t>
            </a:r>
          </a:p>
          <a:p>
            <a:pPr marL="12700">
              <a:lnSpc>
                <a:spcPts val="1240"/>
              </a:lnSpc>
            </a:pPr>
            <a:endParaRPr lang="en-US" spc="-5" dirty="0"/>
          </a:p>
        </p:txBody>
      </p:sp>
    </p:spTree>
    <p:extLst>
      <p:ext uri="{BB962C8B-B14F-4D97-AF65-F5344CB8AC3E}">
        <p14:creationId xmlns:p14="http://schemas.microsoft.com/office/powerpoint/2010/main" val="180240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10852" y="304639"/>
            <a:ext cx="4679577" cy="628377"/>
          </a:xfrm>
          <a:prstGeom prst="rect">
            <a:avLst/>
          </a:prstGeom>
        </p:spPr>
        <p:txBody>
          <a:bodyPr vert="horz" wrap="square" lIns="0" tIns="12700" rIns="0" bIns="0" rtlCol="0">
            <a:spAutoFit/>
          </a:bodyPr>
          <a:lstStyle/>
          <a:p>
            <a:pPr marL="12700">
              <a:spcBef>
                <a:spcPts val="100"/>
              </a:spcBef>
            </a:pPr>
            <a:r>
              <a:rPr lang="en-IN" spc="-10" dirty="0">
                <a:latin typeface="Times New Roman" panose="02020603050405020304" pitchFamily="18" charset="0"/>
                <a:cs typeface="Times New Roman" panose="02020603050405020304" pitchFamily="18" charset="0"/>
              </a:rPr>
              <a:t>ARCHITECTURE</a:t>
            </a:r>
            <a:endParaRPr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0933918" y="37365"/>
            <a:ext cx="1171179" cy="122448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srgbClr val="888888"/>
                </a:solidFill>
                <a:effectLst/>
                <a:uLnTx/>
                <a:uFillTx/>
                <a:latin typeface="Calibri"/>
                <a:ea typeface="+mn-ea"/>
                <a:cs typeface="Calibri"/>
              </a:rPr>
              <a:pPr marL="38100" marR="0" lvl="0" indent="0" algn="l" defTabSz="914400" rtl="0" eaLnBrk="1" fontAlgn="auto" latinLnBrk="0" hangingPunct="1">
                <a:lnSpc>
                  <a:spcPts val="1240"/>
                </a:lnSpc>
                <a:spcBef>
                  <a:spcPts val="0"/>
                </a:spcBef>
                <a:spcAft>
                  <a:spcPts val="0"/>
                </a:spcAft>
                <a:buClrTx/>
                <a:buSzTx/>
                <a:buFontTx/>
                <a:buNone/>
                <a:tabLst/>
                <a:defRPr/>
              </a:pPr>
              <a:t>13</a:t>
            </a:fld>
            <a:endParaRPr kumimoji="0" sz="1200" b="0" i="0" u="none" strike="noStrike" kern="1200" cap="none" spc="0" normalizeH="0" baseline="0" noProof="0" dirty="0">
              <a:ln>
                <a:noFill/>
              </a:ln>
              <a:solidFill>
                <a:srgbClr val="888888"/>
              </a:solidFill>
              <a:effectLst/>
              <a:uLnTx/>
              <a:uFillTx/>
              <a:latin typeface="Calibri"/>
              <a:ea typeface="+mn-ea"/>
              <a:cs typeface="Calibri"/>
            </a:endParaRPr>
          </a:p>
        </p:txBody>
      </p:sp>
      <p:pic>
        <p:nvPicPr>
          <p:cNvPr id="10" name="Picture 9">
            <a:extLst>
              <a:ext uri="{FF2B5EF4-FFF2-40B4-BE49-F238E27FC236}">
                <a16:creationId xmlns:a16="http://schemas.microsoft.com/office/drawing/2014/main" id="{F783E224-22A3-9BB3-A5A8-7D8BA8178243}"/>
              </a:ext>
            </a:extLst>
          </p:cNvPr>
          <p:cNvPicPr>
            <a:picLocks noChangeAspect="1"/>
          </p:cNvPicPr>
          <p:nvPr/>
        </p:nvPicPr>
        <p:blipFill rotWithShape="1">
          <a:blip r:embed="rId3">
            <a:extLst>
              <a:ext uri="{28A0092B-C50C-407E-A947-70E740481C1C}">
                <a14:useLocalDpi xmlns:a14="http://schemas.microsoft.com/office/drawing/2010/main" val="0"/>
              </a:ext>
            </a:extLst>
          </a:blip>
          <a:srcRect t="2720" b="2338"/>
          <a:stretch/>
        </p:blipFill>
        <p:spPr>
          <a:xfrm>
            <a:off x="4674048" y="1261845"/>
            <a:ext cx="3916381" cy="5251231"/>
          </a:xfrm>
          <a:prstGeom prst="rect">
            <a:avLst/>
          </a:prstGeom>
        </p:spPr>
      </p:pic>
      <p:sp>
        <p:nvSpPr>
          <p:cNvPr id="7" name="object 5">
            <a:extLst>
              <a:ext uri="{FF2B5EF4-FFF2-40B4-BE49-F238E27FC236}">
                <a16:creationId xmlns:a16="http://schemas.microsoft.com/office/drawing/2014/main" id="{D93333B6-C005-B6B0-85DB-258F557DB6E4}"/>
              </a:ext>
            </a:extLst>
          </p:cNvPr>
          <p:cNvSpPr txBox="1">
            <a:spLocks/>
          </p:cNvSpPr>
          <p:nvPr/>
        </p:nvSpPr>
        <p:spPr>
          <a:xfrm>
            <a:off x="672492" y="6544797"/>
            <a:ext cx="760094" cy="309957"/>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dirty="0"/>
              <a:t>06/05/2023</a:t>
            </a:r>
          </a:p>
          <a:p>
            <a:pPr marL="12700">
              <a:lnSpc>
                <a:spcPts val="1240"/>
              </a:lnSpc>
            </a:pPr>
            <a:endParaRPr lang="en-US" spc="-5" dirty="0"/>
          </a:p>
        </p:txBody>
      </p:sp>
    </p:spTree>
    <p:extLst>
      <p:ext uri="{BB962C8B-B14F-4D97-AF65-F5344CB8AC3E}">
        <p14:creationId xmlns:p14="http://schemas.microsoft.com/office/powerpoint/2010/main" val="3475105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59767" y="402571"/>
            <a:ext cx="4930589" cy="628377"/>
          </a:xfrm>
          <a:prstGeom prst="rect">
            <a:avLst/>
          </a:prstGeom>
        </p:spPr>
        <p:txBody>
          <a:bodyPr vert="horz" wrap="square" lIns="0" tIns="12700" rIns="0" bIns="0" rtlCol="0">
            <a:spAutoFit/>
          </a:bodyPr>
          <a:lstStyle/>
          <a:p>
            <a:pPr marL="12700">
              <a:spcBef>
                <a:spcPts val="100"/>
              </a:spcBef>
            </a:pPr>
            <a:r>
              <a:rPr lang="en-IN" spc="-10" dirty="0">
                <a:latin typeface="Times New Roman" panose="02020603050405020304" pitchFamily="18" charset="0"/>
                <a:cs typeface="Times New Roman" panose="02020603050405020304" pitchFamily="18" charset="0"/>
              </a:rPr>
              <a:t>METHODOLOGY</a:t>
            </a:r>
            <a:endParaRPr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0933918" y="37365"/>
            <a:ext cx="1171179" cy="122448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srgbClr val="888888"/>
                </a:solidFill>
                <a:effectLst/>
                <a:uLnTx/>
                <a:uFillTx/>
                <a:latin typeface="Calibri"/>
                <a:ea typeface="+mn-ea"/>
                <a:cs typeface="Calibri"/>
              </a:rPr>
              <a:pPr marL="38100" marR="0" lvl="0" indent="0" algn="l" defTabSz="914400" rtl="0" eaLnBrk="1" fontAlgn="auto" latinLnBrk="0" hangingPunct="1">
                <a:lnSpc>
                  <a:spcPts val="1240"/>
                </a:lnSpc>
                <a:spcBef>
                  <a:spcPts val="0"/>
                </a:spcBef>
                <a:spcAft>
                  <a:spcPts val="0"/>
                </a:spcAft>
                <a:buClrTx/>
                <a:buSzTx/>
                <a:buFontTx/>
                <a:buNone/>
                <a:tabLst/>
                <a:defRPr/>
              </a:pPr>
              <a:t>14</a:t>
            </a:fld>
            <a:endParaRPr kumimoji="0" sz="1200" b="0" i="0" u="none" strike="noStrike" kern="1200" cap="none" spc="0" normalizeH="0" baseline="0" noProof="0" dirty="0">
              <a:ln>
                <a:noFill/>
              </a:ln>
              <a:solidFill>
                <a:srgbClr val="888888"/>
              </a:solidFill>
              <a:effectLst/>
              <a:uLnTx/>
              <a:uFillTx/>
              <a:latin typeface="Calibri"/>
              <a:ea typeface="+mn-ea"/>
              <a:cs typeface="Calibri"/>
            </a:endParaRPr>
          </a:p>
        </p:txBody>
      </p:sp>
      <p:sp>
        <p:nvSpPr>
          <p:cNvPr id="7" name="Footer Placeholder 6"/>
          <p:cNvSpPr>
            <a:spLocks noGrp="1"/>
          </p:cNvSpPr>
          <p:nvPr>
            <p:ph type="ftr" sz="quarter" idx="5"/>
          </p:nvPr>
        </p:nvSpPr>
        <p:spPr>
          <a:xfrm>
            <a:off x="3886200" y="6442501"/>
            <a:ext cx="4800600" cy="492443"/>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tint val="75000"/>
                  </a:prstClr>
                </a:solidFill>
                <a:effectLst/>
                <a:uLnTx/>
                <a:uFillTx/>
                <a:latin typeface="Calibri"/>
                <a:ea typeface="+mn-ea"/>
                <a:cs typeface="+mn-cs"/>
              </a:rPr>
              <a:t>Department of Computer Science and engineering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object 5">
            <a:extLst>
              <a:ext uri="{FF2B5EF4-FFF2-40B4-BE49-F238E27FC236}">
                <a16:creationId xmlns:a16="http://schemas.microsoft.com/office/drawing/2014/main" id="{E92B2643-9532-6ECB-27B5-7070110E47CD}"/>
              </a:ext>
            </a:extLst>
          </p:cNvPr>
          <p:cNvSpPr txBox="1">
            <a:spLocks noGrp="1"/>
          </p:cNvSpPr>
          <p:nvPr>
            <p:ph type="dt" sz="half" idx="6"/>
          </p:nvPr>
        </p:nvSpPr>
        <p:spPr>
          <a:xfrm>
            <a:off x="753175" y="6544797"/>
            <a:ext cx="760094" cy="309957"/>
          </a:xfrm>
          <a:prstGeom prst="rect">
            <a:avLst/>
          </a:prstGeom>
        </p:spPr>
        <p:txBody>
          <a:bodyPr vert="horz" wrap="square" lIns="0" tIns="0" rIns="0" bIns="0" rtlCol="0">
            <a:spAutoFit/>
          </a:bodyPr>
          <a:lstStyle/>
          <a:p>
            <a:pPr marL="12700">
              <a:lnSpc>
                <a:spcPts val="1240"/>
              </a:lnSpc>
              <a:defRPr/>
            </a:pPr>
            <a:r>
              <a:rPr lang="en-US" spc="-5" dirty="0"/>
              <a:t>16/03/2023</a:t>
            </a:r>
          </a:p>
          <a:p>
            <a:pPr marL="12700" marR="0" lvl="0" indent="0" algn="l" defTabSz="914400" rtl="0" eaLnBrk="1" fontAlgn="auto" latinLnBrk="0" hangingPunct="1">
              <a:lnSpc>
                <a:spcPts val="1240"/>
              </a:lnSpc>
              <a:spcBef>
                <a:spcPts val="0"/>
              </a:spcBef>
              <a:spcAft>
                <a:spcPts val="0"/>
              </a:spcAft>
              <a:buClrTx/>
              <a:buSzTx/>
              <a:buFontTx/>
              <a:buNone/>
              <a:tabLst/>
              <a:defRPr/>
            </a:pPr>
            <a:endParaRPr kumimoji="0" lang="en-US" sz="1200" b="0" i="0" u="none" strike="noStrike" kern="1200" cap="none" spc="-5" normalizeH="0" baseline="0" noProof="0" dirty="0">
              <a:ln>
                <a:noFill/>
              </a:ln>
              <a:solidFill>
                <a:srgbClr val="888888"/>
              </a:solidFill>
              <a:effectLst/>
              <a:uLnTx/>
              <a:uFillTx/>
              <a:latin typeface="Calibri"/>
              <a:ea typeface="+mn-ea"/>
              <a:cs typeface="Calibri"/>
            </a:endParaRPr>
          </a:p>
        </p:txBody>
      </p:sp>
      <p:sp>
        <p:nvSpPr>
          <p:cNvPr id="8" name="TextBox 7">
            <a:extLst>
              <a:ext uri="{FF2B5EF4-FFF2-40B4-BE49-F238E27FC236}">
                <a16:creationId xmlns:a16="http://schemas.microsoft.com/office/drawing/2014/main" id="{F446DB85-ACA2-10F3-73F1-F9A26CEC15BD}"/>
              </a:ext>
            </a:extLst>
          </p:cNvPr>
          <p:cNvSpPr txBox="1"/>
          <p:nvPr/>
        </p:nvSpPr>
        <p:spPr>
          <a:xfrm>
            <a:off x="1133222" y="1551511"/>
            <a:ext cx="10042964" cy="4724370"/>
          </a:xfrm>
          <a:prstGeom prst="rect">
            <a:avLst/>
          </a:prstGeom>
          <a:noFill/>
        </p:spPr>
        <p:txBody>
          <a:bodyPr wrap="square">
            <a:spAutoFit/>
          </a:bodyPr>
          <a:lstStyle/>
          <a:p>
            <a:pPr algn="just"/>
            <a:r>
              <a:rPr lang="en-IN" sz="2300" dirty="0"/>
              <a:t> </a:t>
            </a:r>
            <a:r>
              <a:rPr lang="en-IN" sz="2400" b="1" dirty="0">
                <a:latin typeface="Times New Roman" panose="02020603050405020304" pitchFamily="18" charset="0"/>
                <a:cs typeface="Times New Roman" panose="02020603050405020304" pitchFamily="18" charset="0"/>
              </a:rPr>
              <a:t>Random forest algorithm:</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Random forest is a versatile algorithm capable of performing both regression and classification. It is commonly used to predict modelling with accuracy.</a:t>
            </a:r>
          </a:p>
          <a:p>
            <a:pPr marL="342900" indent="-342900" algn="just">
              <a:buFont typeface="Arial" panose="020B0604020202020204" pitchFamily="34" charset="0"/>
              <a:buChar char="•"/>
            </a:pPr>
            <a:endParaRPr lang="en-IN" sz="23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A random forest regression follows the concept of simple regression. Random Forest operates by constructing several decision trees during training time</a:t>
            </a:r>
          </a:p>
          <a:p>
            <a:pPr algn="just"/>
            <a:endParaRPr lang="en-IN" sz="23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Random forest regression, each tree produces a specific prediction. The mean prediction of the individual trees is the output of the regression.</a:t>
            </a:r>
          </a:p>
          <a:p>
            <a:pPr algn="just"/>
            <a:endParaRPr lang="en-IN" sz="2300" dirty="0"/>
          </a:p>
          <a:p>
            <a:pPr marL="342900" indent="-342900" algn="just">
              <a:buFont typeface="Arial" panose="020B0604020202020204" pitchFamily="34" charset="0"/>
              <a:buChar char="•"/>
            </a:pPr>
            <a:endParaRPr lang="en-IN" sz="2300" dirty="0"/>
          </a:p>
          <a:p>
            <a:pPr marL="342900" indent="-342900" algn="just">
              <a:buFont typeface="Arial" panose="020B0604020202020204" pitchFamily="34" charset="0"/>
              <a:buChar char="•"/>
            </a:pPr>
            <a:endParaRPr lang="en-IN" sz="2300" dirty="0"/>
          </a:p>
        </p:txBody>
      </p:sp>
    </p:spTree>
    <p:extLst>
      <p:ext uri="{BB962C8B-B14F-4D97-AF65-F5344CB8AC3E}">
        <p14:creationId xmlns:p14="http://schemas.microsoft.com/office/powerpoint/2010/main" val="1837893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59767" y="402571"/>
            <a:ext cx="4930589" cy="628377"/>
          </a:xfrm>
          <a:prstGeom prst="rect">
            <a:avLst/>
          </a:prstGeom>
        </p:spPr>
        <p:txBody>
          <a:bodyPr vert="horz" wrap="square" lIns="0" tIns="12700" rIns="0" bIns="0" rtlCol="0">
            <a:spAutoFit/>
          </a:bodyPr>
          <a:lstStyle/>
          <a:p>
            <a:pPr marL="12700">
              <a:spcBef>
                <a:spcPts val="100"/>
              </a:spcBef>
            </a:pPr>
            <a:r>
              <a:rPr lang="en-IN" spc="-10" dirty="0">
                <a:latin typeface="Times New Roman" panose="02020603050405020304" pitchFamily="18" charset="0"/>
                <a:cs typeface="Times New Roman" panose="02020603050405020304" pitchFamily="18" charset="0"/>
              </a:rPr>
              <a:t>METHODOLOGY</a:t>
            </a:r>
            <a:endParaRPr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0933918" y="37365"/>
            <a:ext cx="1171179" cy="122448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srgbClr val="888888"/>
                </a:solidFill>
                <a:effectLst/>
                <a:uLnTx/>
                <a:uFillTx/>
                <a:latin typeface="Calibri"/>
                <a:ea typeface="+mn-ea"/>
                <a:cs typeface="Calibri"/>
              </a:rPr>
              <a:pPr marL="38100" marR="0" lvl="0" indent="0" algn="l" defTabSz="914400" rtl="0" eaLnBrk="1" fontAlgn="auto" latinLnBrk="0" hangingPunct="1">
                <a:lnSpc>
                  <a:spcPts val="1240"/>
                </a:lnSpc>
                <a:spcBef>
                  <a:spcPts val="0"/>
                </a:spcBef>
                <a:spcAft>
                  <a:spcPts val="0"/>
                </a:spcAft>
                <a:buClrTx/>
                <a:buSzTx/>
                <a:buFontTx/>
                <a:buNone/>
                <a:tabLst/>
                <a:defRPr/>
              </a:pPr>
              <a:t>15</a:t>
            </a:fld>
            <a:endParaRPr kumimoji="0" sz="1200" b="0" i="0" u="none" strike="noStrike" kern="1200" cap="none" spc="0" normalizeH="0" baseline="0" noProof="0" dirty="0">
              <a:ln>
                <a:noFill/>
              </a:ln>
              <a:solidFill>
                <a:srgbClr val="888888"/>
              </a:solidFill>
              <a:effectLst/>
              <a:uLnTx/>
              <a:uFillTx/>
              <a:latin typeface="Calibri"/>
              <a:ea typeface="+mn-ea"/>
              <a:cs typeface="Calibri"/>
            </a:endParaRPr>
          </a:p>
        </p:txBody>
      </p:sp>
      <p:sp>
        <p:nvSpPr>
          <p:cNvPr id="7" name="Footer Placeholder 6"/>
          <p:cNvSpPr>
            <a:spLocks noGrp="1"/>
          </p:cNvSpPr>
          <p:nvPr>
            <p:ph type="ftr" sz="quarter" idx="5"/>
          </p:nvPr>
        </p:nvSpPr>
        <p:spPr>
          <a:xfrm>
            <a:off x="3886200" y="6442501"/>
            <a:ext cx="4800600" cy="492443"/>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tint val="75000"/>
                  </a:prstClr>
                </a:solidFill>
                <a:effectLst/>
                <a:uLnTx/>
                <a:uFillTx/>
                <a:latin typeface="Calibri"/>
                <a:ea typeface="+mn-ea"/>
                <a:cs typeface="+mn-cs"/>
              </a:rPr>
              <a:t>Department of Computer Science and engineering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object 5">
            <a:extLst>
              <a:ext uri="{FF2B5EF4-FFF2-40B4-BE49-F238E27FC236}">
                <a16:creationId xmlns:a16="http://schemas.microsoft.com/office/drawing/2014/main" id="{E92B2643-9532-6ECB-27B5-7070110E47CD}"/>
              </a:ext>
            </a:extLst>
          </p:cNvPr>
          <p:cNvSpPr txBox="1">
            <a:spLocks noGrp="1"/>
          </p:cNvSpPr>
          <p:nvPr>
            <p:ph type="dt" sz="half" idx="6"/>
          </p:nvPr>
        </p:nvSpPr>
        <p:spPr>
          <a:xfrm>
            <a:off x="753175" y="6544797"/>
            <a:ext cx="760094" cy="309957"/>
          </a:xfrm>
          <a:prstGeom prst="rect">
            <a:avLst/>
          </a:prstGeom>
        </p:spPr>
        <p:txBody>
          <a:bodyPr vert="horz" wrap="square" lIns="0" tIns="0" rIns="0" bIns="0" rtlCol="0">
            <a:spAutoFit/>
          </a:bodyPr>
          <a:lstStyle/>
          <a:p>
            <a:pPr marL="12700">
              <a:lnSpc>
                <a:spcPts val="1240"/>
              </a:lnSpc>
              <a:defRPr/>
            </a:pPr>
            <a:r>
              <a:rPr lang="en-US" spc="-5" dirty="0"/>
              <a:t>16/03/2023</a:t>
            </a:r>
          </a:p>
          <a:p>
            <a:pPr marL="12700" marR="0" lvl="0" indent="0" algn="l" defTabSz="914400" rtl="0" eaLnBrk="1" fontAlgn="auto" latinLnBrk="0" hangingPunct="1">
              <a:lnSpc>
                <a:spcPts val="1240"/>
              </a:lnSpc>
              <a:spcBef>
                <a:spcPts val="0"/>
              </a:spcBef>
              <a:spcAft>
                <a:spcPts val="0"/>
              </a:spcAft>
              <a:buClrTx/>
              <a:buSzTx/>
              <a:buFontTx/>
              <a:buNone/>
              <a:tabLst/>
              <a:defRPr/>
            </a:pPr>
            <a:endParaRPr kumimoji="0" lang="en-US" sz="1200" b="0" i="0" u="none" strike="noStrike" kern="1200" cap="none" spc="-5" normalizeH="0" baseline="0" noProof="0" dirty="0">
              <a:ln>
                <a:noFill/>
              </a:ln>
              <a:solidFill>
                <a:srgbClr val="888888"/>
              </a:solidFill>
              <a:effectLst/>
              <a:uLnTx/>
              <a:uFillTx/>
              <a:latin typeface="Calibri"/>
              <a:ea typeface="+mn-ea"/>
              <a:cs typeface="Calibri"/>
            </a:endParaRPr>
          </a:p>
        </p:txBody>
      </p:sp>
      <p:pic>
        <p:nvPicPr>
          <p:cNvPr id="1026" name="Picture 2" descr="Random Forest vs Decision Tree | Which Is Right for You?">
            <a:extLst>
              <a:ext uri="{FF2B5EF4-FFF2-40B4-BE49-F238E27FC236}">
                <a16:creationId xmlns:a16="http://schemas.microsoft.com/office/drawing/2014/main" id="{0B665EFB-CE2A-AF69-E6C5-EA240E0317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0446" y="1345949"/>
            <a:ext cx="7058025" cy="478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400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4932" y="402571"/>
            <a:ext cx="4760260" cy="628377"/>
          </a:xfrm>
          <a:prstGeom prst="rect">
            <a:avLst/>
          </a:prstGeom>
        </p:spPr>
        <p:txBody>
          <a:bodyPr vert="horz" wrap="square" lIns="0" tIns="12700" rIns="0" bIns="0" rtlCol="0">
            <a:spAutoFit/>
          </a:bodyPr>
          <a:lstStyle/>
          <a:p>
            <a:pPr marL="12700">
              <a:spcBef>
                <a:spcPts val="100"/>
              </a:spcBef>
            </a:pPr>
            <a:r>
              <a:rPr lang="en-IN" spc="-10" dirty="0">
                <a:latin typeface="Times New Roman" panose="02020603050405020304" pitchFamily="18" charset="0"/>
                <a:cs typeface="Times New Roman" panose="02020603050405020304" pitchFamily="18" charset="0"/>
              </a:rPr>
              <a:t>METHODOLOGY</a:t>
            </a:r>
            <a:endParaRPr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0933918" y="37365"/>
            <a:ext cx="1171179" cy="122448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srgbClr val="888888"/>
                </a:solidFill>
                <a:effectLst/>
                <a:uLnTx/>
                <a:uFillTx/>
                <a:latin typeface="Calibri"/>
                <a:ea typeface="+mn-ea"/>
                <a:cs typeface="Calibri"/>
              </a:rPr>
              <a:pPr marL="38100" marR="0" lvl="0" indent="0" algn="l" defTabSz="914400" rtl="0" eaLnBrk="1" fontAlgn="auto" latinLnBrk="0" hangingPunct="1">
                <a:lnSpc>
                  <a:spcPts val="1240"/>
                </a:lnSpc>
                <a:spcBef>
                  <a:spcPts val="0"/>
                </a:spcBef>
                <a:spcAft>
                  <a:spcPts val="0"/>
                </a:spcAft>
                <a:buClrTx/>
                <a:buSzTx/>
                <a:buFontTx/>
                <a:buNone/>
                <a:tabLst/>
                <a:defRPr/>
              </a:pPr>
              <a:t>16</a:t>
            </a:fld>
            <a:endParaRPr kumimoji="0" sz="1200" b="0" i="0" u="none" strike="noStrike" kern="1200" cap="none" spc="0" normalizeH="0" baseline="0" noProof="0" dirty="0">
              <a:ln>
                <a:noFill/>
              </a:ln>
              <a:solidFill>
                <a:srgbClr val="888888"/>
              </a:solidFill>
              <a:effectLst/>
              <a:uLnTx/>
              <a:uFillTx/>
              <a:latin typeface="Calibri"/>
              <a:ea typeface="+mn-ea"/>
              <a:cs typeface="Calibri"/>
            </a:endParaRPr>
          </a:p>
        </p:txBody>
      </p:sp>
      <p:sp>
        <p:nvSpPr>
          <p:cNvPr id="7" name="Footer Placeholder 6"/>
          <p:cNvSpPr>
            <a:spLocks noGrp="1"/>
          </p:cNvSpPr>
          <p:nvPr>
            <p:ph type="ftr" sz="quarter" idx="5"/>
          </p:nvPr>
        </p:nvSpPr>
        <p:spPr>
          <a:xfrm>
            <a:off x="3886200" y="6442501"/>
            <a:ext cx="4800600" cy="492443"/>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tint val="75000"/>
                  </a:prstClr>
                </a:solidFill>
                <a:effectLst/>
                <a:uLnTx/>
                <a:uFillTx/>
                <a:latin typeface="Calibri"/>
                <a:ea typeface="+mn-ea"/>
                <a:cs typeface="+mn-cs"/>
              </a:rPr>
              <a:t>Department of Computer Science and engineering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object 5">
            <a:extLst>
              <a:ext uri="{FF2B5EF4-FFF2-40B4-BE49-F238E27FC236}">
                <a16:creationId xmlns:a16="http://schemas.microsoft.com/office/drawing/2014/main" id="{E92B2643-9532-6ECB-27B5-7070110E47CD}"/>
              </a:ext>
            </a:extLst>
          </p:cNvPr>
          <p:cNvSpPr txBox="1">
            <a:spLocks noGrp="1"/>
          </p:cNvSpPr>
          <p:nvPr>
            <p:ph type="dt" sz="half" idx="6"/>
          </p:nvPr>
        </p:nvSpPr>
        <p:spPr>
          <a:xfrm>
            <a:off x="753175" y="6544797"/>
            <a:ext cx="760094" cy="309957"/>
          </a:xfrm>
          <a:prstGeom prst="rect">
            <a:avLst/>
          </a:prstGeom>
        </p:spPr>
        <p:txBody>
          <a:bodyPr vert="horz" wrap="square" lIns="0" tIns="0" rIns="0" bIns="0" rtlCol="0">
            <a:spAutoFit/>
          </a:bodyPr>
          <a:lstStyle/>
          <a:p>
            <a:pPr marL="12700">
              <a:lnSpc>
                <a:spcPts val="1240"/>
              </a:lnSpc>
              <a:defRPr/>
            </a:pPr>
            <a:r>
              <a:rPr lang="en-US" spc="-5" dirty="0"/>
              <a:t>16/03/2023</a:t>
            </a:r>
          </a:p>
          <a:p>
            <a:pPr marL="12700" marR="0" lvl="0" indent="0" algn="l" defTabSz="914400" rtl="0" eaLnBrk="1" fontAlgn="auto" latinLnBrk="0" hangingPunct="1">
              <a:lnSpc>
                <a:spcPts val="1240"/>
              </a:lnSpc>
              <a:spcBef>
                <a:spcPts val="0"/>
              </a:spcBef>
              <a:spcAft>
                <a:spcPts val="0"/>
              </a:spcAft>
              <a:buClrTx/>
              <a:buSzTx/>
              <a:buFontTx/>
              <a:buNone/>
              <a:tabLst/>
              <a:defRPr/>
            </a:pPr>
            <a:endParaRPr kumimoji="0" lang="en-US" sz="1200" b="0" i="0" u="none" strike="noStrike" kern="1200" cap="none" spc="-5" normalizeH="0" baseline="0" noProof="0" dirty="0">
              <a:ln>
                <a:noFill/>
              </a:ln>
              <a:solidFill>
                <a:srgbClr val="888888"/>
              </a:solidFill>
              <a:effectLst/>
              <a:uLnTx/>
              <a:uFillTx/>
              <a:latin typeface="Calibri"/>
              <a:ea typeface="+mn-ea"/>
              <a:cs typeface="Calibri"/>
            </a:endParaRPr>
          </a:p>
        </p:txBody>
      </p:sp>
      <p:sp>
        <p:nvSpPr>
          <p:cNvPr id="8" name="TextBox 7">
            <a:extLst>
              <a:ext uri="{FF2B5EF4-FFF2-40B4-BE49-F238E27FC236}">
                <a16:creationId xmlns:a16="http://schemas.microsoft.com/office/drawing/2014/main" id="{F446DB85-ACA2-10F3-73F1-F9A26CEC15BD}"/>
              </a:ext>
            </a:extLst>
          </p:cNvPr>
          <p:cNvSpPr txBox="1"/>
          <p:nvPr/>
        </p:nvSpPr>
        <p:spPr>
          <a:xfrm>
            <a:off x="1040017" y="1676038"/>
            <a:ext cx="9893901" cy="3985706"/>
          </a:xfrm>
          <a:prstGeom prst="rect">
            <a:avLst/>
          </a:prstGeom>
          <a:noFill/>
        </p:spPr>
        <p:txBody>
          <a:bodyPr wrap="square">
            <a:spAutoFit/>
          </a:bodyPr>
          <a:lstStyle/>
          <a:p>
            <a:pPr algn="just"/>
            <a:r>
              <a:rPr lang="en-IN" sz="2300" b="1" dirty="0">
                <a:latin typeface="Times New Roman" panose="02020603050405020304" pitchFamily="18" charset="0"/>
                <a:cs typeface="Times New Roman" panose="02020603050405020304" pitchFamily="18" charset="0"/>
              </a:rPr>
              <a:t>K-means algorithm:</a:t>
            </a:r>
          </a:p>
          <a:p>
            <a:pPr algn="just"/>
            <a:endParaRPr lang="en-IN" sz="23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The task is to categorize those items into groups. To achieve this, we will use the k-means algorithm, an unsupervised learning algorithm.</a:t>
            </a:r>
          </a:p>
          <a:p>
            <a:pPr marL="342900" indent="-342900" algn="just">
              <a:buFont typeface="Arial" panose="020B0604020202020204" pitchFamily="34" charset="0"/>
              <a:buChar char="•"/>
            </a:pPr>
            <a:endParaRPr lang="en-IN" sz="23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 K-means creates k groups from a set of objects so that the members of a group are more similar. </a:t>
            </a:r>
          </a:p>
          <a:p>
            <a:pPr algn="just"/>
            <a:endParaRPr lang="en-IN" sz="23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K in the name of the algorithm represents the number of groups/clusters we want to classify our items into.</a:t>
            </a:r>
          </a:p>
          <a:p>
            <a:pPr marL="342900" indent="-342900" algn="just">
              <a:buFont typeface="Arial" panose="020B0604020202020204" pitchFamily="34" charset="0"/>
              <a:buChar char="•"/>
            </a:pPr>
            <a:endParaRPr lang="en-IN" sz="2300" dirty="0"/>
          </a:p>
        </p:txBody>
      </p:sp>
    </p:spTree>
    <p:extLst>
      <p:ext uri="{BB962C8B-B14F-4D97-AF65-F5344CB8AC3E}">
        <p14:creationId xmlns:p14="http://schemas.microsoft.com/office/powerpoint/2010/main" val="2237073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03693" y="356332"/>
            <a:ext cx="4132729" cy="628377"/>
          </a:xfrm>
          <a:prstGeom prst="rect">
            <a:avLst/>
          </a:prstGeom>
        </p:spPr>
        <p:txBody>
          <a:bodyPr vert="horz" wrap="square" lIns="0" tIns="12700" rIns="0" bIns="0" rtlCol="0">
            <a:spAutoFit/>
          </a:bodyPr>
          <a:lstStyle/>
          <a:p>
            <a:pPr marL="12700">
              <a:spcBef>
                <a:spcPts val="100"/>
              </a:spcBef>
            </a:pPr>
            <a:r>
              <a:rPr lang="en-IN" spc="-10" dirty="0">
                <a:latin typeface="Times New Roman" panose="02020603050405020304" pitchFamily="18" charset="0"/>
                <a:cs typeface="Times New Roman" panose="02020603050405020304" pitchFamily="18" charset="0"/>
              </a:rPr>
              <a:t>DATA SET</a:t>
            </a:r>
            <a:endParaRPr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0933918" y="37365"/>
            <a:ext cx="1171179" cy="122448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srgbClr val="888888"/>
                </a:solidFill>
                <a:effectLst/>
                <a:uLnTx/>
                <a:uFillTx/>
                <a:latin typeface="Calibri"/>
                <a:ea typeface="+mn-ea"/>
                <a:cs typeface="Calibri"/>
              </a:rPr>
              <a:pPr marL="38100" marR="0" lvl="0" indent="0" algn="l" defTabSz="914400" rtl="0" eaLnBrk="1" fontAlgn="auto" latinLnBrk="0" hangingPunct="1">
                <a:lnSpc>
                  <a:spcPts val="1240"/>
                </a:lnSpc>
                <a:spcBef>
                  <a:spcPts val="0"/>
                </a:spcBef>
                <a:spcAft>
                  <a:spcPts val="0"/>
                </a:spcAft>
                <a:buClrTx/>
                <a:buSzTx/>
                <a:buFontTx/>
                <a:buNone/>
                <a:tabLst/>
                <a:defRPr/>
              </a:pPr>
              <a:t>17</a:t>
            </a:fld>
            <a:endParaRPr kumimoji="0" sz="1200" b="0" i="0" u="none" strike="noStrike" kern="1200" cap="none" spc="0" normalizeH="0" baseline="0" noProof="0" dirty="0">
              <a:ln>
                <a:noFill/>
              </a:ln>
              <a:solidFill>
                <a:srgbClr val="888888"/>
              </a:solidFill>
              <a:effectLst/>
              <a:uLnTx/>
              <a:uFillTx/>
              <a:latin typeface="Calibri"/>
              <a:ea typeface="+mn-ea"/>
              <a:cs typeface="Calibri"/>
            </a:endParaRPr>
          </a:p>
        </p:txBody>
      </p:sp>
      <p:sp>
        <p:nvSpPr>
          <p:cNvPr id="7" name="Footer Placeholder 6"/>
          <p:cNvSpPr>
            <a:spLocks noGrp="1"/>
          </p:cNvSpPr>
          <p:nvPr>
            <p:ph type="ftr" sz="quarter" idx="5"/>
          </p:nvPr>
        </p:nvSpPr>
        <p:spPr>
          <a:xfrm>
            <a:off x="3886200" y="6544797"/>
            <a:ext cx="4800600" cy="492443"/>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tint val="75000"/>
                  </a:prstClr>
                </a:solidFill>
                <a:effectLst/>
                <a:uLnTx/>
                <a:uFillTx/>
                <a:latin typeface="Calibri"/>
                <a:ea typeface="+mn-ea"/>
                <a:cs typeface="+mn-cs"/>
              </a:rPr>
              <a:t>Department of Computer Science and engineering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object 5">
            <a:extLst>
              <a:ext uri="{FF2B5EF4-FFF2-40B4-BE49-F238E27FC236}">
                <a16:creationId xmlns:a16="http://schemas.microsoft.com/office/drawing/2014/main" id="{E92B2643-9532-6ECB-27B5-7070110E47CD}"/>
              </a:ext>
            </a:extLst>
          </p:cNvPr>
          <p:cNvSpPr txBox="1">
            <a:spLocks noGrp="1"/>
          </p:cNvSpPr>
          <p:nvPr>
            <p:ph type="dt" sz="half" idx="6"/>
          </p:nvPr>
        </p:nvSpPr>
        <p:spPr>
          <a:xfrm>
            <a:off x="753175" y="6560218"/>
            <a:ext cx="760094" cy="309957"/>
          </a:xfrm>
          <a:prstGeom prst="rect">
            <a:avLst/>
          </a:prstGeom>
        </p:spPr>
        <p:txBody>
          <a:bodyPr vert="horz" wrap="square" lIns="0" tIns="0" rIns="0" bIns="0" rtlCol="0">
            <a:spAutoFit/>
          </a:bodyPr>
          <a:lstStyle/>
          <a:p>
            <a:pPr marL="12700">
              <a:lnSpc>
                <a:spcPts val="1240"/>
              </a:lnSpc>
              <a:defRPr/>
            </a:pPr>
            <a:r>
              <a:rPr lang="en-US" spc="-5" dirty="0"/>
              <a:t>16/03/2023</a:t>
            </a:r>
          </a:p>
          <a:p>
            <a:pPr marL="12700" marR="0" lvl="0" indent="0" algn="l" defTabSz="914400" rtl="0" eaLnBrk="1" fontAlgn="auto" latinLnBrk="0" hangingPunct="1">
              <a:lnSpc>
                <a:spcPts val="1240"/>
              </a:lnSpc>
              <a:spcBef>
                <a:spcPts val="0"/>
              </a:spcBef>
              <a:spcAft>
                <a:spcPts val="0"/>
              </a:spcAft>
              <a:buClrTx/>
              <a:buSzTx/>
              <a:buFontTx/>
              <a:buNone/>
              <a:tabLst/>
              <a:defRPr/>
            </a:pPr>
            <a:endParaRPr kumimoji="0" lang="en-US" sz="1200" b="0" i="0" u="none" strike="noStrike" kern="1200" cap="none" spc="-5" normalizeH="0" baseline="0" noProof="0" dirty="0">
              <a:ln>
                <a:noFill/>
              </a:ln>
              <a:solidFill>
                <a:srgbClr val="888888"/>
              </a:solidFill>
              <a:effectLst/>
              <a:uLnTx/>
              <a:uFillTx/>
              <a:latin typeface="Calibri"/>
              <a:ea typeface="+mn-ea"/>
              <a:cs typeface="Calibri"/>
            </a:endParaRPr>
          </a:p>
        </p:txBody>
      </p:sp>
      <p:sp>
        <p:nvSpPr>
          <p:cNvPr id="10" name="TextBox 9">
            <a:extLst>
              <a:ext uri="{FF2B5EF4-FFF2-40B4-BE49-F238E27FC236}">
                <a16:creationId xmlns:a16="http://schemas.microsoft.com/office/drawing/2014/main" id="{6EFECE9C-4911-448E-C3C5-F4E0539798A6}"/>
              </a:ext>
            </a:extLst>
          </p:cNvPr>
          <p:cNvSpPr txBox="1"/>
          <p:nvPr/>
        </p:nvSpPr>
        <p:spPr>
          <a:xfrm>
            <a:off x="1728142" y="5311854"/>
            <a:ext cx="6096000" cy="1000274"/>
          </a:xfrm>
          <a:prstGeom prst="rect">
            <a:avLst/>
          </a:prstGeom>
          <a:noFill/>
        </p:spPr>
        <p:txBody>
          <a:bodyPr wrap="square">
            <a:spAutoFit/>
          </a:bodyPr>
          <a:lstStyle/>
          <a:p>
            <a:pPr algn="just"/>
            <a:endParaRPr lang="en-US" sz="2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dataset consists of  837 individual data. </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14 attributes </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E841076-E0E6-0FBC-E5AC-E771B1EC2553}"/>
              </a:ext>
            </a:extLst>
          </p:cNvPr>
          <p:cNvPicPr>
            <a:picLocks noChangeAspect="1"/>
          </p:cNvPicPr>
          <p:nvPr/>
        </p:nvPicPr>
        <p:blipFill rotWithShape="1">
          <a:blip r:embed="rId3">
            <a:extLst>
              <a:ext uri="{28A0092B-C50C-407E-A947-70E740481C1C}">
                <a14:useLocalDpi xmlns:a14="http://schemas.microsoft.com/office/drawing/2010/main" val="0"/>
              </a:ext>
            </a:extLst>
          </a:blip>
          <a:srcRect t="31372" r="34191" b="7960"/>
          <a:stretch/>
        </p:blipFill>
        <p:spPr>
          <a:xfrm>
            <a:off x="1048871" y="1494514"/>
            <a:ext cx="9786435" cy="4160600"/>
          </a:xfrm>
          <a:prstGeom prst="rect">
            <a:avLst/>
          </a:prstGeom>
        </p:spPr>
      </p:pic>
    </p:spTree>
    <p:extLst>
      <p:ext uri="{BB962C8B-B14F-4D97-AF65-F5344CB8AC3E}">
        <p14:creationId xmlns:p14="http://schemas.microsoft.com/office/powerpoint/2010/main" val="1813082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03693" y="356332"/>
            <a:ext cx="4132729" cy="628377"/>
          </a:xfrm>
          <a:prstGeom prst="rect">
            <a:avLst/>
          </a:prstGeom>
        </p:spPr>
        <p:txBody>
          <a:bodyPr vert="horz" wrap="square" lIns="0" tIns="12700" rIns="0" bIns="0" rtlCol="0">
            <a:spAutoFit/>
          </a:bodyPr>
          <a:lstStyle/>
          <a:p>
            <a:pPr marL="12700">
              <a:spcBef>
                <a:spcPts val="100"/>
              </a:spcBef>
            </a:pPr>
            <a:r>
              <a:rPr lang="en-IN" spc="-10" dirty="0">
                <a:latin typeface="Times New Roman" panose="02020603050405020304" pitchFamily="18" charset="0"/>
                <a:cs typeface="Times New Roman" panose="02020603050405020304" pitchFamily="18" charset="0"/>
              </a:rPr>
              <a:t>RESULTS</a:t>
            </a:r>
            <a:endParaRPr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0933918" y="37365"/>
            <a:ext cx="1171179" cy="122448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srgbClr val="888888"/>
                </a:solidFill>
                <a:effectLst/>
                <a:uLnTx/>
                <a:uFillTx/>
                <a:latin typeface="Calibri"/>
                <a:ea typeface="+mn-ea"/>
                <a:cs typeface="Calibri"/>
              </a:rPr>
              <a:pPr marL="38100" marR="0" lvl="0" indent="0" algn="l" defTabSz="914400" rtl="0" eaLnBrk="1" fontAlgn="auto" latinLnBrk="0" hangingPunct="1">
                <a:lnSpc>
                  <a:spcPts val="1240"/>
                </a:lnSpc>
                <a:spcBef>
                  <a:spcPts val="0"/>
                </a:spcBef>
                <a:spcAft>
                  <a:spcPts val="0"/>
                </a:spcAft>
                <a:buClrTx/>
                <a:buSzTx/>
                <a:buFontTx/>
                <a:buNone/>
                <a:tabLst/>
                <a:defRPr/>
              </a:pPr>
              <a:t>18</a:t>
            </a:fld>
            <a:endParaRPr kumimoji="0" sz="1200" b="0" i="0" u="none" strike="noStrike" kern="1200" cap="none" spc="0" normalizeH="0" baseline="0" noProof="0" dirty="0">
              <a:ln>
                <a:noFill/>
              </a:ln>
              <a:solidFill>
                <a:srgbClr val="888888"/>
              </a:solidFill>
              <a:effectLst/>
              <a:uLnTx/>
              <a:uFillTx/>
              <a:latin typeface="Calibri"/>
              <a:ea typeface="+mn-ea"/>
              <a:cs typeface="Calibri"/>
            </a:endParaRPr>
          </a:p>
        </p:txBody>
      </p:sp>
      <p:sp>
        <p:nvSpPr>
          <p:cNvPr id="7" name="Footer Placeholder 6"/>
          <p:cNvSpPr>
            <a:spLocks noGrp="1"/>
          </p:cNvSpPr>
          <p:nvPr>
            <p:ph type="ftr" sz="quarter" idx="5"/>
          </p:nvPr>
        </p:nvSpPr>
        <p:spPr>
          <a:xfrm>
            <a:off x="3886200" y="6544797"/>
            <a:ext cx="4800600" cy="492443"/>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tint val="75000"/>
                  </a:prstClr>
                </a:solidFill>
                <a:effectLst/>
                <a:uLnTx/>
                <a:uFillTx/>
                <a:latin typeface="Calibri"/>
                <a:ea typeface="+mn-ea"/>
                <a:cs typeface="+mn-cs"/>
              </a:rPr>
              <a:t>Department of Computer Science and engineering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object 5">
            <a:extLst>
              <a:ext uri="{FF2B5EF4-FFF2-40B4-BE49-F238E27FC236}">
                <a16:creationId xmlns:a16="http://schemas.microsoft.com/office/drawing/2014/main" id="{E92B2643-9532-6ECB-27B5-7070110E47CD}"/>
              </a:ext>
            </a:extLst>
          </p:cNvPr>
          <p:cNvSpPr txBox="1">
            <a:spLocks noGrp="1"/>
          </p:cNvSpPr>
          <p:nvPr>
            <p:ph type="dt" sz="half" idx="6"/>
          </p:nvPr>
        </p:nvSpPr>
        <p:spPr>
          <a:xfrm>
            <a:off x="753175" y="6560218"/>
            <a:ext cx="760094" cy="309957"/>
          </a:xfrm>
          <a:prstGeom prst="rect">
            <a:avLst/>
          </a:prstGeom>
        </p:spPr>
        <p:txBody>
          <a:bodyPr vert="horz" wrap="square" lIns="0" tIns="0" rIns="0" bIns="0" rtlCol="0">
            <a:spAutoFit/>
          </a:bodyPr>
          <a:lstStyle/>
          <a:p>
            <a:pPr marL="12700">
              <a:lnSpc>
                <a:spcPts val="1240"/>
              </a:lnSpc>
              <a:defRPr/>
            </a:pPr>
            <a:r>
              <a:rPr lang="en-US" spc="-5" dirty="0"/>
              <a:t>16/03/2023</a:t>
            </a:r>
          </a:p>
          <a:p>
            <a:pPr marL="12700" marR="0" lvl="0" indent="0" algn="l" defTabSz="914400" rtl="0" eaLnBrk="1" fontAlgn="auto" latinLnBrk="0" hangingPunct="1">
              <a:lnSpc>
                <a:spcPts val="1240"/>
              </a:lnSpc>
              <a:spcBef>
                <a:spcPts val="0"/>
              </a:spcBef>
              <a:spcAft>
                <a:spcPts val="0"/>
              </a:spcAft>
              <a:buClrTx/>
              <a:buSzTx/>
              <a:buFontTx/>
              <a:buNone/>
              <a:tabLst/>
              <a:defRPr/>
            </a:pPr>
            <a:endParaRPr kumimoji="0" lang="en-US" sz="1200" b="0" i="0" u="none" strike="noStrike" kern="1200" cap="none" spc="-5" normalizeH="0" baseline="0" noProof="0" dirty="0">
              <a:ln>
                <a:noFill/>
              </a:ln>
              <a:solidFill>
                <a:srgbClr val="888888"/>
              </a:solidFill>
              <a:effectLst/>
              <a:uLnTx/>
              <a:uFillTx/>
              <a:latin typeface="Calibri"/>
              <a:ea typeface="+mn-ea"/>
              <a:cs typeface="Calibri"/>
            </a:endParaRPr>
          </a:p>
        </p:txBody>
      </p:sp>
      <p:pic>
        <p:nvPicPr>
          <p:cNvPr id="9" name="Picture 8">
            <a:extLst>
              <a:ext uri="{FF2B5EF4-FFF2-40B4-BE49-F238E27FC236}">
                <a16:creationId xmlns:a16="http://schemas.microsoft.com/office/drawing/2014/main" id="{4D563DFF-9567-EDE5-FA70-C2CCC34FEA55}"/>
              </a:ext>
            </a:extLst>
          </p:cNvPr>
          <p:cNvPicPr>
            <a:picLocks noChangeAspect="1"/>
          </p:cNvPicPr>
          <p:nvPr/>
        </p:nvPicPr>
        <p:blipFill rotWithShape="1">
          <a:blip r:embed="rId3">
            <a:extLst>
              <a:ext uri="{28A0092B-C50C-407E-A947-70E740481C1C}">
                <a14:useLocalDpi xmlns:a14="http://schemas.microsoft.com/office/drawing/2010/main" val="0"/>
              </a:ext>
            </a:extLst>
          </a:blip>
          <a:srcRect l="9515" t="9163" r="11838" b="18660"/>
          <a:stretch/>
        </p:blipFill>
        <p:spPr>
          <a:xfrm>
            <a:off x="1981846" y="1261845"/>
            <a:ext cx="7861401" cy="4949926"/>
          </a:xfrm>
          <a:prstGeom prst="rect">
            <a:avLst/>
          </a:prstGeom>
        </p:spPr>
      </p:pic>
    </p:spTree>
    <p:extLst>
      <p:ext uri="{BB962C8B-B14F-4D97-AF65-F5344CB8AC3E}">
        <p14:creationId xmlns:p14="http://schemas.microsoft.com/office/powerpoint/2010/main" val="2515168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03693" y="356332"/>
            <a:ext cx="4132729" cy="628377"/>
          </a:xfrm>
          <a:prstGeom prst="rect">
            <a:avLst/>
          </a:prstGeom>
        </p:spPr>
        <p:txBody>
          <a:bodyPr vert="horz" wrap="square" lIns="0" tIns="12700" rIns="0" bIns="0" rtlCol="0">
            <a:spAutoFit/>
          </a:bodyPr>
          <a:lstStyle/>
          <a:p>
            <a:pPr marL="12700">
              <a:spcBef>
                <a:spcPts val="100"/>
              </a:spcBef>
            </a:pPr>
            <a:r>
              <a:rPr lang="en-IN" spc="-10" dirty="0">
                <a:latin typeface="Times New Roman" panose="02020603050405020304" pitchFamily="18" charset="0"/>
                <a:cs typeface="Times New Roman" panose="02020603050405020304" pitchFamily="18" charset="0"/>
              </a:rPr>
              <a:t>RESULTS</a:t>
            </a:r>
            <a:endParaRPr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0933918" y="37365"/>
            <a:ext cx="1171179" cy="122448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srgbClr val="888888"/>
                </a:solidFill>
                <a:effectLst/>
                <a:uLnTx/>
                <a:uFillTx/>
                <a:latin typeface="Calibri"/>
                <a:ea typeface="+mn-ea"/>
                <a:cs typeface="Calibri"/>
              </a:rPr>
              <a:pPr marL="38100" marR="0" lvl="0" indent="0" algn="l" defTabSz="914400" rtl="0" eaLnBrk="1" fontAlgn="auto" latinLnBrk="0" hangingPunct="1">
                <a:lnSpc>
                  <a:spcPts val="1240"/>
                </a:lnSpc>
                <a:spcBef>
                  <a:spcPts val="0"/>
                </a:spcBef>
                <a:spcAft>
                  <a:spcPts val="0"/>
                </a:spcAft>
                <a:buClrTx/>
                <a:buSzTx/>
                <a:buFontTx/>
                <a:buNone/>
                <a:tabLst/>
                <a:defRPr/>
              </a:pPr>
              <a:t>19</a:t>
            </a:fld>
            <a:endParaRPr kumimoji="0" sz="1200" b="0" i="0" u="none" strike="noStrike" kern="1200" cap="none" spc="0" normalizeH="0" baseline="0" noProof="0" dirty="0">
              <a:ln>
                <a:noFill/>
              </a:ln>
              <a:solidFill>
                <a:srgbClr val="888888"/>
              </a:solidFill>
              <a:effectLst/>
              <a:uLnTx/>
              <a:uFillTx/>
              <a:latin typeface="Calibri"/>
              <a:ea typeface="+mn-ea"/>
              <a:cs typeface="Calibri"/>
            </a:endParaRPr>
          </a:p>
        </p:txBody>
      </p:sp>
      <p:sp>
        <p:nvSpPr>
          <p:cNvPr id="7" name="Footer Placeholder 6"/>
          <p:cNvSpPr>
            <a:spLocks noGrp="1"/>
          </p:cNvSpPr>
          <p:nvPr>
            <p:ph type="ftr" sz="quarter" idx="5"/>
          </p:nvPr>
        </p:nvSpPr>
        <p:spPr>
          <a:xfrm>
            <a:off x="3886200" y="6544797"/>
            <a:ext cx="4800600" cy="492443"/>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tint val="75000"/>
                  </a:prstClr>
                </a:solidFill>
                <a:effectLst/>
                <a:uLnTx/>
                <a:uFillTx/>
                <a:latin typeface="Calibri"/>
                <a:ea typeface="+mn-ea"/>
                <a:cs typeface="+mn-cs"/>
              </a:rPr>
              <a:t>Department of Computer Science and engineering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object 5">
            <a:extLst>
              <a:ext uri="{FF2B5EF4-FFF2-40B4-BE49-F238E27FC236}">
                <a16:creationId xmlns:a16="http://schemas.microsoft.com/office/drawing/2014/main" id="{E92B2643-9532-6ECB-27B5-7070110E47CD}"/>
              </a:ext>
            </a:extLst>
          </p:cNvPr>
          <p:cNvSpPr txBox="1">
            <a:spLocks noGrp="1"/>
          </p:cNvSpPr>
          <p:nvPr>
            <p:ph type="dt" sz="half" idx="6"/>
          </p:nvPr>
        </p:nvSpPr>
        <p:spPr>
          <a:xfrm>
            <a:off x="753175" y="6560218"/>
            <a:ext cx="760094" cy="309957"/>
          </a:xfrm>
          <a:prstGeom prst="rect">
            <a:avLst/>
          </a:prstGeom>
        </p:spPr>
        <p:txBody>
          <a:bodyPr vert="horz" wrap="square" lIns="0" tIns="0" rIns="0" bIns="0" rtlCol="0">
            <a:spAutoFit/>
          </a:bodyPr>
          <a:lstStyle/>
          <a:p>
            <a:pPr marL="12700">
              <a:lnSpc>
                <a:spcPts val="1240"/>
              </a:lnSpc>
              <a:defRPr/>
            </a:pPr>
            <a:r>
              <a:rPr lang="en-US" spc="-5" dirty="0"/>
              <a:t>16/03/2023</a:t>
            </a:r>
          </a:p>
          <a:p>
            <a:pPr marL="12700" marR="0" lvl="0" indent="0" algn="l" defTabSz="914400" rtl="0" eaLnBrk="1" fontAlgn="auto" latinLnBrk="0" hangingPunct="1">
              <a:lnSpc>
                <a:spcPts val="1240"/>
              </a:lnSpc>
              <a:spcBef>
                <a:spcPts val="0"/>
              </a:spcBef>
              <a:spcAft>
                <a:spcPts val="0"/>
              </a:spcAft>
              <a:buClrTx/>
              <a:buSzTx/>
              <a:buFontTx/>
              <a:buNone/>
              <a:tabLst/>
              <a:defRPr/>
            </a:pPr>
            <a:endParaRPr kumimoji="0" lang="en-US" sz="1200" b="0" i="0" u="none" strike="noStrike" kern="1200" cap="none" spc="-5" normalizeH="0" baseline="0" noProof="0" dirty="0">
              <a:ln>
                <a:noFill/>
              </a:ln>
              <a:solidFill>
                <a:srgbClr val="888888"/>
              </a:solidFill>
              <a:effectLst/>
              <a:uLnTx/>
              <a:uFillTx/>
              <a:latin typeface="Calibri"/>
              <a:ea typeface="+mn-ea"/>
              <a:cs typeface="Calibri"/>
            </a:endParaRPr>
          </a:p>
        </p:txBody>
      </p:sp>
      <p:pic>
        <p:nvPicPr>
          <p:cNvPr id="10" name="Picture 9">
            <a:extLst>
              <a:ext uri="{FF2B5EF4-FFF2-40B4-BE49-F238E27FC236}">
                <a16:creationId xmlns:a16="http://schemas.microsoft.com/office/drawing/2014/main" id="{BC79E512-A009-FF3F-F65F-B3CFF13F7826}"/>
              </a:ext>
            </a:extLst>
          </p:cNvPr>
          <p:cNvPicPr>
            <a:picLocks noChangeAspect="1"/>
          </p:cNvPicPr>
          <p:nvPr/>
        </p:nvPicPr>
        <p:blipFill rotWithShape="1">
          <a:blip r:embed="rId3">
            <a:extLst>
              <a:ext uri="{28A0092B-C50C-407E-A947-70E740481C1C}">
                <a14:useLocalDpi xmlns:a14="http://schemas.microsoft.com/office/drawing/2010/main" val="0"/>
              </a:ext>
            </a:extLst>
          </a:blip>
          <a:srcRect l="12940" t="8105" r="12207" b="15163"/>
          <a:stretch/>
        </p:blipFill>
        <p:spPr>
          <a:xfrm>
            <a:off x="2055633" y="984709"/>
            <a:ext cx="8032377" cy="4631635"/>
          </a:xfrm>
          <a:prstGeom prst="rect">
            <a:avLst/>
          </a:prstGeom>
        </p:spPr>
      </p:pic>
      <p:pic>
        <p:nvPicPr>
          <p:cNvPr id="11" name="Picture 10">
            <a:extLst>
              <a:ext uri="{FF2B5EF4-FFF2-40B4-BE49-F238E27FC236}">
                <a16:creationId xmlns:a16="http://schemas.microsoft.com/office/drawing/2014/main" id="{5F0F7C9D-C763-B129-8B2A-14A140A32CE7}"/>
              </a:ext>
            </a:extLst>
          </p:cNvPr>
          <p:cNvPicPr>
            <a:picLocks noChangeAspect="1"/>
          </p:cNvPicPr>
          <p:nvPr/>
        </p:nvPicPr>
        <p:blipFill rotWithShape="1">
          <a:blip r:embed="rId4">
            <a:extLst>
              <a:ext uri="{28A0092B-C50C-407E-A947-70E740481C1C}">
                <a14:useLocalDpi xmlns:a14="http://schemas.microsoft.com/office/drawing/2010/main" val="0"/>
              </a:ext>
            </a:extLst>
          </a:blip>
          <a:srcRect l="12735" t="45098" r="18861" b="42876"/>
          <a:stretch/>
        </p:blipFill>
        <p:spPr>
          <a:xfrm>
            <a:off x="1671922" y="5668194"/>
            <a:ext cx="8339892" cy="824752"/>
          </a:xfrm>
          <a:prstGeom prst="rect">
            <a:avLst/>
          </a:prstGeom>
        </p:spPr>
      </p:pic>
    </p:spTree>
    <p:extLst>
      <p:ext uri="{BB962C8B-B14F-4D97-AF65-F5344CB8AC3E}">
        <p14:creationId xmlns:p14="http://schemas.microsoft.com/office/powerpoint/2010/main" val="88314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26013" y="201858"/>
            <a:ext cx="3149573" cy="628377"/>
          </a:xfrm>
          <a:prstGeom prst="rect">
            <a:avLst/>
          </a:prstGeom>
        </p:spPr>
        <p:txBody>
          <a:bodyPr vert="horz" wrap="square" lIns="0" tIns="12700" rIns="0" bIns="0" rtlCol="0">
            <a:spAutoFit/>
          </a:bodyPr>
          <a:lstStyle/>
          <a:p>
            <a:pPr marL="12700">
              <a:spcBef>
                <a:spcPts val="100"/>
              </a:spcBef>
            </a:pPr>
            <a:r>
              <a:rPr spc="-60"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GEN</a:t>
            </a:r>
            <a:r>
              <a:rPr spc="-105" dirty="0">
                <a:latin typeface="Times New Roman" panose="02020603050405020304" pitchFamily="18" charset="0"/>
                <a:cs typeface="Times New Roman" panose="02020603050405020304" pitchFamily="18" charset="0"/>
              </a:rPr>
              <a:t>D</a:t>
            </a:r>
            <a:r>
              <a:rPr dirty="0">
                <a:latin typeface="Times New Roman" panose="02020603050405020304" pitchFamily="18" charset="0"/>
                <a:cs typeface="Times New Roman" panose="02020603050405020304" pitchFamily="18" charset="0"/>
              </a:rPr>
              <a:t>A</a:t>
            </a:r>
          </a:p>
        </p:txBody>
      </p:sp>
      <p:pic>
        <p:nvPicPr>
          <p:cNvPr id="3" name="object 3"/>
          <p:cNvPicPr/>
          <p:nvPr/>
        </p:nvPicPr>
        <p:blipFill>
          <a:blip r:embed="rId2" cstate="print"/>
          <a:stretch>
            <a:fillRect/>
          </a:stretch>
        </p:blipFill>
        <p:spPr>
          <a:xfrm>
            <a:off x="10933918" y="10958"/>
            <a:ext cx="1171179" cy="1224480"/>
          </a:xfrm>
          <a:prstGeom prst="rect">
            <a:avLst/>
          </a:prstGeom>
        </p:spPr>
      </p:pic>
      <p:sp>
        <p:nvSpPr>
          <p:cNvPr id="4" name="object 4"/>
          <p:cNvSpPr txBox="1"/>
          <p:nvPr/>
        </p:nvSpPr>
        <p:spPr>
          <a:xfrm>
            <a:off x="2056004" y="839196"/>
            <a:ext cx="4436743" cy="5783635"/>
          </a:xfrm>
          <a:prstGeom prst="rect">
            <a:avLst/>
          </a:prstGeom>
        </p:spPr>
        <p:txBody>
          <a:bodyPr vert="horz" wrap="square" lIns="0" tIns="12700" rIns="0" bIns="0" rtlCol="0">
            <a:spAutoFit/>
          </a:bodyPr>
          <a:lstStyle/>
          <a:p>
            <a:pPr marL="12700" marR="0" lvl="0" algn="l" defTabSz="914400" rtl="0" eaLnBrk="1" fontAlgn="auto" latinLnBrk="0" hangingPunct="1">
              <a:lnSpc>
                <a:spcPct val="100000"/>
              </a:lnSpc>
              <a:spcBef>
                <a:spcPts val="0"/>
              </a:spcBef>
              <a:spcAft>
                <a:spcPts val="0"/>
              </a:spcAft>
              <a:buClrTx/>
              <a:buSzTx/>
              <a:tabLst>
                <a:tab pos="521334" algn="l"/>
                <a:tab pos="521970" algn="l"/>
              </a:tabLst>
              <a:defRPr/>
            </a:pPr>
            <a:endParaRPr kumimoji="0" lang="en-IN" sz="2200" b="0"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521970" marR="0" lvl="0" indent="-509270" algn="l" defTabSz="914400" rtl="0" eaLnBrk="1" fontAlgn="auto" latinLnBrk="0" hangingPunct="1">
              <a:lnSpc>
                <a:spcPct val="100000"/>
              </a:lnSpc>
              <a:spcBef>
                <a:spcPts val="0"/>
              </a:spcBef>
              <a:spcAft>
                <a:spcPts val="0"/>
              </a:spcAft>
              <a:buClrTx/>
              <a:buSzTx/>
              <a:buFont typeface="Arial MT"/>
              <a:buChar char="•"/>
              <a:tabLst>
                <a:tab pos="521334" algn="l"/>
                <a:tab pos="521970" algn="l"/>
              </a:tabLst>
              <a:defRPr/>
            </a:pPr>
            <a:r>
              <a:rPr kumimoji="0" lang="en-IN" sz="2200" b="0"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Abstract</a:t>
            </a:r>
          </a:p>
          <a:p>
            <a:pPr marL="521970" marR="0" lvl="0" indent="-509270" algn="l" defTabSz="914400" rtl="0" eaLnBrk="1" fontAlgn="auto" latinLnBrk="0" hangingPunct="1">
              <a:lnSpc>
                <a:spcPct val="100000"/>
              </a:lnSpc>
              <a:spcBef>
                <a:spcPts val="0"/>
              </a:spcBef>
              <a:spcAft>
                <a:spcPts val="0"/>
              </a:spcAft>
              <a:buClrTx/>
              <a:buSzTx/>
              <a:buFont typeface="Arial MT"/>
              <a:buChar char="•"/>
              <a:tabLst>
                <a:tab pos="521334" algn="l"/>
                <a:tab pos="521970" algn="l"/>
              </a:tabLst>
              <a:defRPr/>
            </a:pPr>
            <a:r>
              <a:rPr kumimoji="0" lang="en-IN" sz="2200" b="0"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Introduction</a:t>
            </a:r>
          </a:p>
          <a:p>
            <a:pPr marL="521970" marR="0" lvl="0" indent="-509270" algn="l" defTabSz="914400" rtl="0" eaLnBrk="1" fontAlgn="auto" latinLnBrk="0" hangingPunct="1">
              <a:lnSpc>
                <a:spcPct val="100000"/>
              </a:lnSpc>
              <a:spcBef>
                <a:spcPts val="0"/>
              </a:spcBef>
              <a:spcAft>
                <a:spcPts val="0"/>
              </a:spcAft>
              <a:buClrTx/>
              <a:buSzTx/>
              <a:buFont typeface="Arial MT"/>
              <a:buChar char="•"/>
              <a:tabLst>
                <a:tab pos="521334" algn="l"/>
                <a:tab pos="521970" algn="l"/>
              </a:tabLst>
              <a:defRPr/>
            </a:pPr>
            <a:r>
              <a:rPr kumimoji="0" lang="en-IN" sz="2200" b="0"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Literature survey</a:t>
            </a:r>
          </a:p>
          <a:p>
            <a:pPr marL="521970" marR="0" lvl="0" indent="-509270" algn="l" defTabSz="914400" rtl="0" eaLnBrk="1" fontAlgn="auto" latinLnBrk="0" hangingPunct="1">
              <a:lnSpc>
                <a:spcPct val="100000"/>
              </a:lnSpc>
              <a:spcBef>
                <a:spcPts val="0"/>
              </a:spcBef>
              <a:spcAft>
                <a:spcPts val="0"/>
              </a:spcAft>
              <a:buClrTx/>
              <a:buSzTx/>
              <a:buFont typeface="Arial MT"/>
              <a:buChar char="•"/>
              <a:tabLst>
                <a:tab pos="521334" algn="l"/>
                <a:tab pos="521970" algn="l"/>
              </a:tabLst>
              <a:defRPr/>
            </a:pPr>
            <a:r>
              <a:rPr kumimoji="0" lang="en-IN" sz="2200" b="0"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Existing system</a:t>
            </a:r>
          </a:p>
          <a:p>
            <a:pPr marL="521970" marR="0" lvl="0" indent="-509270" algn="l" defTabSz="914400" rtl="0" eaLnBrk="1" fontAlgn="auto" latinLnBrk="0" hangingPunct="1">
              <a:lnSpc>
                <a:spcPct val="100000"/>
              </a:lnSpc>
              <a:spcBef>
                <a:spcPts val="0"/>
              </a:spcBef>
              <a:spcAft>
                <a:spcPts val="0"/>
              </a:spcAft>
              <a:buClrTx/>
              <a:buSzTx/>
              <a:buFont typeface="Arial MT"/>
              <a:buChar char="•"/>
              <a:tabLst>
                <a:tab pos="521334" algn="l"/>
                <a:tab pos="521970" algn="l"/>
              </a:tabLst>
              <a:defRPr/>
            </a:pPr>
            <a:r>
              <a:rPr kumimoji="0" lang="en-IN" sz="2200" b="0"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Drawbacks of existing system</a:t>
            </a:r>
          </a:p>
          <a:p>
            <a:pPr marL="521970" marR="0" lvl="0" indent="-509270" algn="l" defTabSz="914400" rtl="0" eaLnBrk="1" fontAlgn="auto" latinLnBrk="0" hangingPunct="1">
              <a:lnSpc>
                <a:spcPct val="100000"/>
              </a:lnSpc>
              <a:spcBef>
                <a:spcPts val="0"/>
              </a:spcBef>
              <a:spcAft>
                <a:spcPts val="0"/>
              </a:spcAft>
              <a:buClrTx/>
              <a:buSzTx/>
              <a:buFont typeface="Arial MT"/>
              <a:buChar char="•"/>
              <a:tabLst>
                <a:tab pos="521334" algn="l"/>
                <a:tab pos="521970" algn="l"/>
              </a:tabLst>
              <a:defRPr/>
            </a:pPr>
            <a:r>
              <a:rPr kumimoji="0" lang="en-IN" sz="2200" b="0"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Objective</a:t>
            </a:r>
          </a:p>
          <a:p>
            <a:pPr marL="521970" marR="0" lvl="0" indent="-509270" algn="l" defTabSz="914400" rtl="0" eaLnBrk="1" fontAlgn="auto" latinLnBrk="0" hangingPunct="1">
              <a:lnSpc>
                <a:spcPct val="100000"/>
              </a:lnSpc>
              <a:spcBef>
                <a:spcPts val="0"/>
              </a:spcBef>
              <a:spcAft>
                <a:spcPts val="0"/>
              </a:spcAft>
              <a:buClrTx/>
              <a:buSzTx/>
              <a:buFont typeface="Arial MT"/>
              <a:buChar char="•"/>
              <a:tabLst>
                <a:tab pos="521334" algn="l"/>
                <a:tab pos="521970" algn="l"/>
              </a:tabLst>
              <a:defRPr/>
            </a:pPr>
            <a:r>
              <a:rPr kumimoji="0" lang="en-IN" sz="2200" b="0"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Proposed system</a:t>
            </a:r>
          </a:p>
          <a:p>
            <a:pPr marL="521970" marR="0" lvl="0" indent="-509270" algn="l" defTabSz="914400" rtl="0" eaLnBrk="1" fontAlgn="auto" latinLnBrk="0" hangingPunct="1">
              <a:lnSpc>
                <a:spcPct val="100000"/>
              </a:lnSpc>
              <a:spcBef>
                <a:spcPts val="0"/>
              </a:spcBef>
              <a:spcAft>
                <a:spcPts val="0"/>
              </a:spcAft>
              <a:buClrTx/>
              <a:buSzTx/>
              <a:buFont typeface="Arial MT"/>
              <a:buChar char="•"/>
              <a:tabLst>
                <a:tab pos="521334" algn="l"/>
                <a:tab pos="521970" algn="l"/>
              </a:tabLst>
              <a:defRPr/>
            </a:pPr>
            <a:r>
              <a:rPr kumimoji="0" lang="en-IN" sz="2200" b="0"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Advantages</a:t>
            </a:r>
          </a:p>
          <a:p>
            <a:pPr marL="521970" marR="0" lvl="0" indent="-509270" algn="l" defTabSz="914400" rtl="0" eaLnBrk="1" fontAlgn="auto" latinLnBrk="0" hangingPunct="1">
              <a:lnSpc>
                <a:spcPct val="100000"/>
              </a:lnSpc>
              <a:spcBef>
                <a:spcPts val="0"/>
              </a:spcBef>
              <a:spcAft>
                <a:spcPts val="0"/>
              </a:spcAft>
              <a:buClrTx/>
              <a:buSzTx/>
              <a:buFont typeface="Arial MT"/>
              <a:buChar char="•"/>
              <a:tabLst>
                <a:tab pos="521334" algn="l"/>
                <a:tab pos="521970" algn="l"/>
              </a:tabLst>
              <a:defRPr/>
            </a:pPr>
            <a:r>
              <a:rPr kumimoji="0" lang="en-IN" sz="2200" b="0"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Architecture</a:t>
            </a:r>
          </a:p>
          <a:p>
            <a:pPr marL="521970" marR="0" lvl="0" indent="-509270" algn="l" defTabSz="914400" rtl="0" eaLnBrk="1" fontAlgn="auto" latinLnBrk="0" hangingPunct="1">
              <a:lnSpc>
                <a:spcPct val="100000"/>
              </a:lnSpc>
              <a:spcBef>
                <a:spcPts val="0"/>
              </a:spcBef>
              <a:spcAft>
                <a:spcPts val="0"/>
              </a:spcAft>
              <a:buClrTx/>
              <a:buSzTx/>
              <a:buFont typeface="Arial MT"/>
              <a:buChar char="•"/>
              <a:tabLst>
                <a:tab pos="521334" algn="l"/>
                <a:tab pos="521970" algn="l"/>
              </a:tabLst>
              <a:defRPr/>
            </a:pPr>
            <a:r>
              <a:rPr kumimoji="0" lang="en-IN" sz="2200" b="0"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Methodology</a:t>
            </a:r>
          </a:p>
          <a:p>
            <a:pPr marL="521970" marR="0" lvl="0" indent="-509270" algn="l" defTabSz="914400" rtl="0" eaLnBrk="1" fontAlgn="auto" latinLnBrk="0" hangingPunct="1">
              <a:lnSpc>
                <a:spcPct val="100000"/>
              </a:lnSpc>
              <a:spcBef>
                <a:spcPts val="0"/>
              </a:spcBef>
              <a:spcAft>
                <a:spcPts val="0"/>
              </a:spcAft>
              <a:buClrTx/>
              <a:buSzTx/>
              <a:buFont typeface="Arial MT"/>
              <a:buChar char="•"/>
              <a:tabLst>
                <a:tab pos="521334" algn="l"/>
                <a:tab pos="521970" algn="l"/>
              </a:tabLst>
              <a:defRPr/>
            </a:pPr>
            <a:r>
              <a:rPr kumimoji="0" lang="en-IN" sz="2200" b="0"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Dataset</a:t>
            </a:r>
          </a:p>
          <a:p>
            <a:pPr marL="521970" marR="0" lvl="0" indent="-509270" algn="l" defTabSz="914400" rtl="0" eaLnBrk="1" fontAlgn="auto" latinLnBrk="0" hangingPunct="1">
              <a:lnSpc>
                <a:spcPct val="100000"/>
              </a:lnSpc>
              <a:spcBef>
                <a:spcPts val="0"/>
              </a:spcBef>
              <a:spcAft>
                <a:spcPts val="0"/>
              </a:spcAft>
              <a:buClrTx/>
              <a:buSzTx/>
              <a:buFont typeface="Arial MT"/>
              <a:buChar char="•"/>
              <a:tabLst>
                <a:tab pos="521334" algn="l"/>
                <a:tab pos="521970" algn="l"/>
              </a:tabLst>
              <a:defRPr/>
            </a:pPr>
            <a:r>
              <a:rPr kumimoji="0" lang="en-IN" sz="2200" b="0"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Results</a:t>
            </a:r>
          </a:p>
          <a:p>
            <a:pPr marL="521970" marR="0" lvl="0" indent="-509270" algn="l" defTabSz="914400" rtl="0" eaLnBrk="1" fontAlgn="auto" latinLnBrk="0" hangingPunct="1">
              <a:lnSpc>
                <a:spcPct val="100000"/>
              </a:lnSpc>
              <a:spcBef>
                <a:spcPts val="0"/>
              </a:spcBef>
              <a:spcAft>
                <a:spcPts val="0"/>
              </a:spcAft>
              <a:buClrTx/>
              <a:buSzTx/>
              <a:buFont typeface="Arial MT"/>
              <a:buChar char="•"/>
              <a:tabLst>
                <a:tab pos="521334" algn="l"/>
                <a:tab pos="521970" algn="l"/>
              </a:tabLst>
              <a:defRPr/>
            </a:pPr>
            <a:r>
              <a:rPr kumimoji="0" lang="en-IN" sz="2200" b="0"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Societal impact</a:t>
            </a:r>
          </a:p>
          <a:p>
            <a:pPr marL="521970" marR="0" lvl="0" indent="-509270" algn="l" defTabSz="914400" rtl="0" eaLnBrk="1" fontAlgn="auto" latinLnBrk="0" hangingPunct="1">
              <a:lnSpc>
                <a:spcPct val="100000"/>
              </a:lnSpc>
              <a:spcBef>
                <a:spcPts val="0"/>
              </a:spcBef>
              <a:spcAft>
                <a:spcPts val="0"/>
              </a:spcAft>
              <a:buClrTx/>
              <a:buSzTx/>
              <a:buFont typeface="Arial MT"/>
              <a:buChar char="•"/>
              <a:tabLst>
                <a:tab pos="521334" algn="l"/>
                <a:tab pos="521970" algn="l"/>
              </a:tabLst>
              <a:defRPr/>
            </a:pPr>
            <a:r>
              <a:rPr kumimoji="0" lang="en-IN" sz="2200" b="0"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Conclusion and Future work</a:t>
            </a:r>
          </a:p>
          <a:p>
            <a:pPr marL="521970" marR="0" lvl="0" indent="-509270" algn="l" defTabSz="914400" rtl="0" eaLnBrk="1" fontAlgn="auto" latinLnBrk="0" hangingPunct="1">
              <a:lnSpc>
                <a:spcPct val="100000"/>
              </a:lnSpc>
              <a:spcBef>
                <a:spcPts val="0"/>
              </a:spcBef>
              <a:spcAft>
                <a:spcPts val="0"/>
              </a:spcAft>
              <a:buClrTx/>
              <a:buSzTx/>
              <a:buFont typeface="Arial MT"/>
              <a:buChar char="•"/>
              <a:tabLst>
                <a:tab pos="521334" algn="l"/>
                <a:tab pos="521970" algn="l"/>
              </a:tabLst>
              <a:defRPr/>
            </a:pPr>
            <a:r>
              <a:rPr kumimoji="0" lang="en-IN" sz="2200" b="0"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References</a:t>
            </a:r>
          </a:p>
          <a:p>
            <a:pPr marL="521970" marR="0" lvl="0" indent="-509270" algn="l" defTabSz="914400" rtl="0" eaLnBrk="1" fontAlgn="auto" latinLnBrk="0" hangingPunct="1">
              <a:lnSpc>
                <a:spcPct val="100000"/>
              </a:lnSpc>
              <a:spcBef>
                <a:spcPts val="0"/>
              </a:spcBef>
              <a:spcAft>
                <a:spcPts val="0"/>
              </a:spcAft>
              <a:buClrTx/>
              <a:buSzTx/>
              <a:buFont typeface="Arial MT"/>
              <a:buChar char="•"/>
              <a:tabLst>
                <a:tab pos="521334" algn="l"/>
                <a:tab pos="521970" algn="l"/>
              </a:tabLst>
              <a:defRPr/>
            </a:pPr>
            <a:endParaRPr kumimoji="0" lang="en-IN" sz="2300" b="0"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srgbClr val="888888"/>
                </a:solidFill>
                <a:effectLst/>
                <a:uLnTx/>
                <a:uFillTx/>
                <a:latin typeface="Calibri"/>
                <a:ea typeface="+mn-ea"/>
                <a:cs typeface="Calibri"/>
              </a:rPr>
              <a:pPr marL="38100" marR="0" lvl="0" indent="0" algn="l" defTabSz="914400" rtl="0" eaLnBrk="1" fontAlgn="auto" latinLnBrk="0" hangingPunct="1">
                <a:lnSpc>
                  <a:spcPts val="1240"/>
                </a:lnSpc>
                <a:spcBef>
                  <a:spcPts val="0"/>
                </a:spcBef>
                <a:spcAft>
                  <a:spcPts val="0"/>
                </a:spcAft>
                <a:buClrTx/>
                <a:buSzTx/>
                <a:buFontTx/>
                <a:buNone/>
                <a:tabLst/>
                <a:defRPr/>
              </a:pPr>
              <a:t>2</a:t>
            </a:fld>
            <a:endParaRPr kumimoji="0" sz="1200" b="0" i="0" u="none" strike="noStrike" kern="1200" cap="none" spc="0" normalizeH="0" baseline="0" noProof="0" dirty="0">
              <a:ln>
                <a:noFill/>
              </a:ln>
              <a:solidFill>
                <a:srgbClr val="888888"/>
              </a:solidFill>
              <a:effectLst/>
              <a:uLnTx/>
              <a:uFillTx/>
              <a:latin typeface="Calibri"/>
              <a:ea typeface="+mn-ea"/>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03693" y="356332"/>
            <a:ext cx="4132729" cy="628377"/>
          </a:xfrm>
          <a:prstGeom prst="rect">
            <a:avLst/>
          </a:prstGeom>
        </p:spPr>
        <p:txBody>
          <a:bodyPr vert="horz" wrap="square" lIns="0" tIns="12700" rIns="0" bIns="0" rtlCol="0">
            <a:spAutoFit/>
          </a:bodyPr>
          <a:lstStyle/>
          <a:p>
            <a:pPr marL="12700">
              <a:spcBef>
                <a:spcPts val="100"/>
              </a:spcBef>
            </a:pPr>
            <a:r>
              <a:rPr lang="en-IN" spc="-10" dirty="0">
                <a:latin typeface="Times New Roman" panose="02020603050405020304" pitchFamily="18" charset="0"/>
                <a:cs typeface="Times New Roman" panose="02020603050405020304" pitchFamily="18" charset="0"/>
              </a:rPr>
              <a:t>RESULTS</a:t>
            </a:r>
            <a:endParaRPr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0933918" y="37365"/>
            <a:ext cx="1171179" cy="122448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srgbClr val="888888"/>
                </a:solidFill>
                <a:effectLst/>
                <a:uLnTx/>
                <a:uFillTx/>
                <a:latin typeface="Calibri"/>
                <a:ea typeface="+mn-ea"/>
                <a:cs typeface="Calibri"/>
              </a:rPr>
              <a:pPr marL="38100" marR="0" lvl="0" indent="0" algn="l" defTabSz="914400" rtl="0" eaLnBrk="1" fontAlgn="auto" latinLnBrk="0" hangingPunct="1">
                <a:lnSpc>
                  <a:spcPts val="1240"/>
                </a:lnSpc>
                <a:spcBef>
                  <a:spcPts val="0"/>
                </a:spcBef>
                <a:spcAft>
                  <a:spcPts val="0"/>
                </a:spcAft>
                <a:buClrTx/>
                <a:buSzTx/>
                <a:buFontTx/>
                <a:buNone/>
                <a:tabLst/>
                <a:defRPr/>
              </a:pPr>
              <a:t>20</a:t>
            </a:fld>
            <a:endParaRPr kumimoji="0" sz="1200" b="0" i="0" u="none" strike="noStrike" kern="1200" cap="none" spc="0" normalizeH="0" baseline="0" noProof="0" dirty="0">
              <a:ln>
                <a:noFill/>
              </a:ln>
              <a:solidFill>
                <a:srgbClr val="888888"/>
              </a:solidFill>
              <a:effectLst/>
              <a:uLnTx/>
              <a:uFillTx/>
              <a:latin typeface="Calibri"/>
              <a:ea typeface="+mn-ea"/>
              <a:cs typeface="Calibri"/>
            </a:endParaRPr>
          </a:p>
        </p:txBody>
      </p:sp>
      <p:sp>
        <p:nvSpPr>
          <p:cNvPr id="7" name="Footer Placeholder 6"/>
          <p:cNvSpPr>
            <a:spLocks noGrp="1"/>
          </p:cNvSpPr>
          <p:nvPr>
            <p:ph type="ftr" sz="quarter" idx="5"/>
          </p:nvPr>
        </p:nvSpPr>
        <p:spPr>
          <a:xfrm>
            <a:off x="3886200" y="6544797"/>
            <a:ext cx="4800600" cy="492443"/>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tint val="75000"/>
                  </a:prstClr>
                </a:solidFill>
                <a:effectLst/>
                <a:uLnTx/>
                <a:uFillTx/>
                <a:latin typeface="Calibri"/>
                <a:ea typeface="+mn-ea"/>
                <a:cs typeface="+mn-cs"/>
              </a:rPr>
              <a:t>Department of Computer Science and engineering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object 5">
            <a:extLst>
              <a:ext uri="{FF2B5EF4-FFF2-40B4-BE49-F238E27FC236}">
                <a16:creationId xmlns:a16="http://schemas.microsoft.com/office/drawing/2014/main" id="{E92B2643-9532-6ECB-27B5-7070110E47CD}"/>
              </a:ext>
            </a:extLst>
          </p:cNvPr>
          <p:cNvSpPr txBox="1">
            <a:spLocks noGrp="1"/>
          </p:cNvSpPr>
          <p:nvPr>
            <p:ph type="dt" sz="half" idx="6"/>
          </p:nvPr>
        </p:nvSpPr>
        <p:spPr>
          <a:xfrm>
            <a:off x="753175" y="6560218"/>
            <a:ext cx="760094" cy="309957"/>
          </a:xfrm>
          <a:prstGeom prst="rect">
            <a:avLst/>
          </a:prstGeom>
        </p:spPr>
        <p:txBody>
          <a:bodyPr vert="horz" wrap="square" lIns="0" tIns="0" rIns="0" bIns="0" rtlCol="0">
            <a:spAutoFit/>
          </a:bodyPr>
          <a:lstStyle/>
          <a:p>
            <a:pPr marL="12700">
              <a:lnSpc>
                <a:spcPts val="1240"/>
              </a:lnSpc>
              <a:defRPr/>
            </a:pPr>
            <a:r>
              <a:rPr lang="en-US" spc="-5" dirty="0"/>
              <a:t>16/03/2023</a:t>
            </a:r>
          </a:p>
          <a:p>
            <a:pPr marL="12700" marR="0" lvl="0" indent="0" algn="l" defTabSz="914400" rtl="0" eaLnBrk="1" fontAlgn="auto" latinLnBrk="0" hangingPunct="1">
              <a:lnSpc>
                <a:spcPts val="1240"/>
              </a:lnSpc>
              <a:spcBef>
                <a:spcPts val="0"/>
              </a:spcBef>
              <a:spcAft>
                <a:spcPts val="0"/>
              </a:spcAft>
              <a:buClrTx/>
              <a:buSzTx/>
              <a:buFontTx/>
              <a:buNone/>
              <a:tabLst/>
              <a:defRPr/>
            </a:pPr>
            <a:endParaRPr kumimoji="0" lang="en-US" sz="1200" b="0" i="0" u="none" strike="noStrike" kern="1200" cap="none" spc="-5" normalizeH="0" baseline="0" noProof="0" dirty="0">
              <a:ln>
                <a:noFill/>
              </a:ln>
              <a:solidFill>
                <a:srgbClr val="888888"/>
              </a:solidFill>
              <a:effectLst/>
              <a:uLnTx/>
              <a:uFillTx/>
              <a:latin typeface="Calibri"/>
              <a:ea typeface="+mn-ea"/>
              <a:cs typeface="Calibri"/>
            </a:endParaRPr>
          </a:p>
        </p:txBody>
      </p:sp>
      <p:pic>
        <p:nvPicPr>
          <p:cNvPr id="13" name="Picture 12">
            <a:extLst>
              <a:ext uri="{FF2B5EF4-FFF2-40B4-BE49-F238E27FC236}">
                <a16:creationId xmlns:a16="http://schemas.microsoft.com/office/drawing/2014/main" id="{24336477-16BB-DE82-A149-AC93C1045AAD}"/>
              </a:ext>
            </a:extLst>
          </p:cNvPr>
          <p:cNvPicPr>
            <a:picLocks noChangeAspect="1"/>
          </p:cNvPicPr>
          <p:nvPr/>
        </p:nvPicPr>
        <p:blipFill rotWithShape="1">
          <a:blip r:embed="rId3">
            <a:extLst>
              <a:ext uri="{28A0092B-C50C-407E-A947-70E740481C1C}">
                <a14:useLocalDpi xmlns:a14="http://schemas.microsoft.com/office/drawing/2010/main" val="0"/>
              </a:ext>
            </a:extLst>
          </a:blip>
          <a:srcRect l="6177" t="19214" r="35956" b="9423"/>
          <a:stretch/>
        </p:blipFill>
        <p:spPr>
          <a:xfrm>
            <a:off x="2417417" y="1317734"/>
            <a:ext cx="7055084" cy="4894037"/>
          </a:xfrm>
          <a:prstGeom prst="rect">
            <a:avLst/>
          </a:prstGeom>
        </p:spPr>
      </p:pic>
    </p:spTree>
    <p:extLst>
      <p:ext uri="{BB962C8B-B14F-4D97-AF65-F5344CB8AC3E}">
        <p14:creationId xmlns:p14="http://schemas.microsoft.com/office/powerpoint/2010/main" val="3545681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89381" y="345034"/>
            <a:ext cx="5369859" cy="628377"/>
          </a:xfrm>
          <a:prstGeom prst="rect">
            <a:avLst/>
          </a:prstGeom>
        </p:spPr>
        <p:txBody>
          <a:bodyPr vert="horz" wrap="square" lIns="0" tIns="12700" rIns="0" bIns="0" rtlCol="0">
            <a:spAutoFit/>
          </a:bodyPr>
          <a:lstStyle/>
          <a:p>
            <a:pPr marL="12700">
              <a:spcBef>
                <a:spcPts val="100"/>
              </a:spcBef>
            </a:pPr>
            <a:r>
              <a:rPr spc="-10" dirty="0">
                <a:latin typeface="Times New Roman" panose="02020603050405020304" pitchFamily="18" charset="0"/>
                <a:cs typeface="Times New Roman" panose="02020603050405020304" pitchFamily="18" charset="0"/>
              </a:rPr>
              <a:t>SOCI</a:t>
            </a:r>
            <a:r>
              <a:rPr lang="en-IN" spc="-10" dirty="0">
                <a:latin typeface="Times New Roman" panose="02020603050405020304" pitchFamily="18" charset="0"/>
                <a:cs typeface="Times New Roman" panose="02020603050405020304" pitchFamily="18" charset="0"/>
              </a:rPr>
              <a:t>ET</a:t>
            </a:r>
            <a:r>
              <a:rPr spc="-10" dirty="0">
                <a:latin typeface="Times New Roman" panose="02020603050405020304" pitchFamily="18" charset="0"/>
                <a:cs typeface="Times New Roman" panose="02020603050405020304" pitchFamily="18" charset="0"/>
              </a:rPr>
              <a:t>AL</a:t>
            </a:r>
            <a:r>
              <a:rPr spc="-85" dirty="0">
                <a:latin typeface="Times New Roman" panose="02020603050405020304" pitchFamily="18" charset="0"/>
                <a:cs typeface="Times New Roman" panose="02020603050405020304" pitchFamily="18" charset="0"/>
              </a:rPr>
              <a:t> </a:t>
            </a:r>
            <a:r>
              <a:rPr spc="-55" dirty="0">
                <a:latin typeface="Times New Roman" panose="02020603050405020304" pitchFamily="18" charset="0"/>
                <a:cs typeface="Times New Roman" panose="02020603050405020304" pitchFamily="18" charset="0"/>
              </a:rPr>
              <a:t>IMPACT</a:t>
            </a:r>
          </a:p>
        </p:txBody>
      </p:sp>
      <p:sp>
        <p:nvSpPr>
          <p:cNvPr id="5" name="object 5"/>
          <p:cNvSpPr txBox="1">
            <a:spLocks noGrp="1"/>
          </p:cNvSpPr>
          <p:nvPr>
            <p:ph type="dt" sz="half" idx="6"/>
          </p:nvPr>
        </p:nvSpPr>
        <p:spPr>
          <a:xfrm>
            <a:off x="1086037" y="6532710"/>
            <a:ext cx="760094" cy="309957"/>
          </a:xfrm>
          <a:prstGeom prst="rect">
            <a:avLst/>
          </a:prstGeom>
        </p:spPr>
        <p:txBody>
          <a:bodyPr vert="horz" wrap="square" lIns="0" tIns="0" rIns="0" bIns="0" rtlCol="0">
            <a:spAutoFit/>
          </a:bodyPr>
          <a:lstStyle/>
          <a:p>
            <a:pPr marL="12700">
              <a:lnSpc>
                <a:spcPts val="1240"/>
              </a:lnSpc>
            </a:pPr>
            <a:r>
              <a:rPr lang="en-US" spc="-5" dirty="0"/>
              <a:t>16/03/2023</a:t>
            </a:r>
          </a:p>
          <a:p>
            <a:pPr marL="12700">
              <a:lnSpc>
                <a:spcPts val="1240"/>
              </a:lnSpc>
            </a:pP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21</a:t>
            </a:fld>
            <a:endParaRPr dirty="0"/>
          </a:p>
        </p:txBody>
      </p:sp>
      <p:sp>
        <p:nvSpPr>
          <p:cNvPr id="7" name="Footer Placeholder 6"/>
          <p:cNvSpPr>
            <a:spLocks noGrp="1"/>
          </p:cNvSpPr>
          <p:nvPr>
            <p:ph type="ftr" sz="quarter" idx="5"/>
          </p:nvPr>
        </p:nvSpPr>
        <p:spPr>
          <a:xfrm>
            <a:off x="4343400" y="6442501"/>
            <a:ext cx="4815840" cy="492443"/>
          </a:xfrm>
        </p:spPr>
        <p:txBody>
          <a:bodyPr/>
          <a:lstStyle/>
          <a:p>
            <a:r>
              <a:rPr lang="en-IN" sz="1400" dirty="0">
                <a:latin typeface="Times New Roman" panose="02020603050405020304" pitchFamily="18" charset="0"/>
                <a:cs typeface="Times New Roman" panose="02020603050405020304" pitchFamily="18" charset="0"/>
              </a:rPr>
              <a:t>Department of Computer Science and engineering</a:t>
            </a:r>
          </a:p>
          <a:p>
            <a:endParaRPr lang="en-IN" dirty="0"/>
          </a:p>
        </p:txBody>
      </p:sp>
      <p:sp>
        <p:nvSpPr>
          <p:cNvPr id="4" name="TextBox 3">
            <a:extLst>
              <a:ext uri="{FF2B5EF4-FFF2-40B4-BE49-F238E27FC236}">
                <a16:creationId xmlns:a16="http://schemas.microsoft.com/office/drawing/2014/main" id="{90E11415-17BA-9039-7278-918666FCC276}"/>
              </a:ext>
            </a:extLst>
          </p:cNvPr>
          <p:cNvSpPr txBox="1"/>
          <p:nvPr/>
        </p:nvSpPr>
        <p:spPr>
          <a:xfrm>
            <a:off x="1072606" y="1949746"/>
            <a:ext cx="10292808" cy="3277820"/>
          </a:xfrm>
          <a:prstGeom prst="rect">
            <a:avLst/>
          </a:prstGeom>
          <a:noFill/>
        </p:spPr>
        <p:txBody>
          <a:bodyPr wrap="square">
            <a:spAutoFit/>
          </a:bodyPr>
          <a:lstStyle/>
          <a:p>
            <a:pPr marL="342900" indent="-342900">
              <a:buFont typeface="Arial" panose="020B0604020202020204" pitchFamily="34" charset="0"/>
              <a:buChar char="•"/>
            </a:pPr>
            <a:r>
              <a:rPr lang="en-US" sz="2300" dirty="0">
                <a:latin typeface="Times New Roman" panose="02020603050405020304" pitchFamily="18" charset="0"/>
                <a:ea typeface="Calibri" panose="020F0502020204030204" pitchFamily="34" charset="0"/>
                <a:cs typeface="Times New Roman" panose="02020603050405020304" pitchFamily="18" charset="0"/>
              </a:rPr>
              <a:t>Criminal activities are present in every region of the world affecting quality of life and socioeconomical development. As such, it is a major concern of many governments who are using different advanced technology to tackle such issues. </a:t>
            </a:r>
          </a:p>
          <a:p>
            <a:endParaRPr lang="en-US" sz="23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300" dirty="0">
                <a:latin typeface="Times New Roman" panose="02020603050405020304" pitchFamily="18" charset="0"/>
                <a:ea typeface="Calibri" panose="020F0502020204030204" pitchFamily="34" charset="0"/>
                <a:cs typeface="Times New Roman" panose="02020603050405020304" pitchFamily="18" charset="0"/>
              </a:rPr>
              <a:t>This prediction if put to good use is of great help in investigating cases and could be used to suppress the crimes by installing some measures.</a:t>
            </a:r>
          </a:p>
          <a:p>
            <a:pPr marL="342900" indent="-342900">
              <a:buFont typeface="Arial" panose="020B0604020202020204" pitchFamily="34" charset="0"/>
              <a:buChar char="•"/>
            </a:pPr>
            <a:endParaRPr lang="en-US" sz="23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300" dirty="0">
                <a:latin typeface="Times New Roman" panose="02020603050405020304" pitchFamily="18" charset="0"/>
                <a:ea typeface="Calibri" panose="020F0502020204030204" pitchFamily="34" charset="0"/>
                <a:cs typeface="Times New Roman" panose="02020603050405020304" pitchFamily="18" charset="0"/>
              </a:rPr>
              <a:t>This will indirectly help in reducing the crimes and shall improve the security in required areas.</a:t>
            </a:r>
            <a:endParaRPr lang="en-IN" sz="23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7D575F1-AA23-7654-B69B-DCD1AAFBC6AF}"/>
              </a:ext>
            </a:extLst>
          </p:cNvPr>
          <p:cNvPicPr>
            <a:picLocks noChangeAspect="1"/>
          </p:cNvPicPr>
          <p:nvPr/>
        </p:nvPicPr>
        <p:blipFill>
          <a:blip r:embed="rId2"/>
          <a:stretch>
            <a:fillRect/>
          </a:stretch>
        </p:blipFill>
        <p:spPr>
          <a:xfrm>
            <a:off x="10831961" y="0"/>
            <a:ext cx="1360039" cy="13168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71975" y="320890"/>
            <a:ext cx="9328733" cy="1305486"/>
          </a:xfrm>
          <a:prstGeom prst="rect">
            <a:avLst/>
          </a:prstGeom>
        </p:spPr>
        <p:txBody>
          <a:bodyPr vert="horz" wrap="square" lIns="0" tIns="12700" rIns="0" bIns="0" rtlCol="0">
            <a:spAutoFit/>
          </a:bodyPr>
          <a:lstStyle/>
          <a:p>
            <a:pPr marL="12700">
              <a:spcBef>
                <a:spcPts val="100"/>
              </a:spcBef>
            </a:pPr>
            <a:r>
              <a:rPr lang="en-IN" spc="-10" dirty="0">
                <a:latin typeface="Times New Roman" panose="02020603050405020304" pitchFamily="18" charset="0"/>
                <a:cs typeface="Times New Roman" panose="02020603050405020304" pitchFamily="18" charset="0"/>
              </a:rPr>
              <a:t>CONCLUSION</a:t>
            </a:r>
            <a:br>
              <a:rPr lang="en-IN" sz="4400" spc="-10" dirty="0">
                <a:latin typeface="Times New Roman" panose="02020603050405020304" pitchFamily="18" charset="0"/>
                <a:cs typeface="Times New Roman" panose="02020603050405020304" pitchFamily="18" charset="0"/>
              </a:rPr>
            </a:br>
            <a:endParaRPr sz="44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0933918" y="37365"/>
            <a:ext cx="1171179" cy="122448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srgbClr val="888888"/>
                </a:solidFill>
                <a:effectLst/>
                <a:uLnTx/>
                <a:uFillTx/>
                <a:latin typeface="Calibri"/>
                <a:ea typeface="+mn-ea"/>
                <a:cs typeface="Calibri"/>
              </a:rPr>
              <a:pPr marL="38100" marR="0" lvl="0" indent="0" algn="l" defTabSz="914400" rtl="0" eaLnBrk="1" fontAlgn="auto" latinLnBrk="0" hangingPunct="1">
                <a:lnSpc>
                  <a:spcPts val="1240"/>
                </a:lnSpc>
                <a:spcBef>
                  <a:spcPts val="0"/>
                </a:spcBef>
                <a:spcAft>
                  <a:spcPts val="0"/>
                </a:spcAft>
                <a:buClrTx/>
                <a:buSzTx/>
                <a:buFontTx/>
                <a:buNone/>
                <a:tabLst/>
                <a:defRPr/>
              </a:pPr>
              <a:t>22</a:t>
            </a:fld>
            <a:endParaRPr kumimoji="0" sz="1200" b="0" i="0" u="none" strike="noStrike" kern="1200" cap="none" spc="0" normalizeH="0" baseline="0" noProof="0" dirty="0">
              <a:ln>
                <a:noFill/>
              </a:ln>
              <a:solidFill>
                <a:srgbClr val="888888"/>
              </a:solidFill>
              <a:effectLst/>
              <a:uLnTx/>
              <a:uFillTx/>
              <a:latin typeface="Calibri"/>
              <a:ea typeface="+mn-ea"/>
              <a:cs typeface="Calibri"/>
            </a:endParaRPr>
          </a:p>
        </p:txBody>
      </p:sp>
      <p:sp>
        <p:nvSpPr>
          <p:cNvPr id="7" name="Footer Placeholder 6"/>
          <p:cNvSpPr>
            <a:spLocks noGrp="1"/>
          </p:cNvSpPr>
          <p:nvPr>
            <p:ph type="ftr" sz="quarter" idx="5"/>
          </p:nvPr>
        </p:nvSpPr>
        <p:spPr>
          <a:xfrm>
            <a:off x="3886200" y="6442501"/>
            <a:ext cx="4800600" cy="492443"/>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tint val="75000"/>
                  </a:prstClr>
                </a:solidFill>
                <a:effectLst/>
                <a:uLnTx/>
                <a:uFillTx/>
                <a:latin typeface="Calibri"/>
                <a:ea typeface="+mn-ea"/>
                <a:cs typeface="+mn-cs"/>
              </a:rPr>
              <a:t>Department of Computer Science and engineering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object 5">
            <a:extLst>
              <a:ext uri="{FF2B5EF4-FFF2-40B4-BE49-F238E27FC236}">
                <a16:creationId xmlns:a16="http://schemas.microsoft.com/office/drawing/2014/main" id="{E92B2643-9532-6ECB-27B5-7070110E47CD}"/>
              </a:ext>
            </a:extLst>
          </p:cNvPr>
          <p:cNvSpPr txBox="1">
            <a:spLocks noGrp="1"/>
          </p:cNvSpPr>
          <p:nvPr>
            <p:ph type="dt" sz="half" idx="6"/>
          </p:nvPr>
        </p:nvSpPr>
        <p:spPr>
          <a:xfrm>
            <a:off x="753175" y="6544797"/>
            <a:ext cx="760094" cy="309957"/>
          </a:xfrm>
          <a:prstGeom prst="rect">
            <a:avLst/>
          </a:prstGeom>
        </p:spPr>
        <p:txBody>
          <a:bodyPr vert="horz" wrap="square" lIns="0" tIns="0" rIns="0" bIns="0" rtlCol="0">
            <a:spAutoFit/>
          </a:bodyPr>
          <a:lstStyle/>
          <a:p>
            <a:pPr marL="12700">
              <a:lnSpc>
                <a:spcPts val="1240"/>
              </a:lnSpc>
              <a:defRPr/>
            </a:pPr>
            <a:r>
              <a:rPr lang="en-US" spc="-5" dirty="0"/>
              <a:t>16/03/2023</a:t>
            </a:r>
          </a:p>
          <a:p>
            <a:pPr marL="12700" marR="0" lvl="0" indent="0" algn="l" defTabSz="914400" rtl="0" eaLnBrk="1" fontAlgn="auto" latinLnBrk="0" hangingPunct="1">
              <a:lnSpc>
                <a:spcPts val="1240"/>
              </a:lnSpc>
              <a:spcBef>
                <a:spcPts val="0"/>
              </a:spcBef>
              <a:spcAft>
                <a:spcPts val="0"/>
              </a:spcAft>
              <a:buClrTx/>
              <a:buSzTx/>
              <a:buFontTx/>
              <a:buNone/>
              <a:tabLst/>
              <a:defRPr/>
            </a:pPr>
            <a:endParaRPr kumimoji="0" lang="en-US" sz="1200" b="0" i="0" u="none" strike="noStrike" kern="1200" cap="none" spc="-5" normalizeH="0" baseline="0" noProof="0" dirty="0">
              <a:ln>
                <a:noFill/>
              </a:ln>
              <a:solidFill>
                <a:srgbClr val="888888"/>
              </a:solidFill>
              <a:effectLst/>
              <a:uLnTx/>
              <a:uFillTx/>
              <a:latin typeface="Calibri"/>
              <a:ea typeface="+mn-ea"/>
              <a:cs typeface="Calibri"/>
            </a:endParaRPr>
          </a:p>
        </p:txBody>
      </p:sp>
      <p:sp>
        <p:nvSpPr>
          <p:cNvPr id="9" name="TextBox 8">
            <a:extLst>
              <a:ext uri="{FF2B5EF4-FFF2-40B4-BE49-F238E27FC236}">
                <a16:creationId xmlns:a16="http://schemas.microsoft.com/office/drawing/2014/main" id="{3DF0C817-81E7-2A44-16B9-C77708FAC78D}"/>
              </a:ext>
            </a:extLst>
          </p:cNvPr>
          <p:cNvSpPr txBox="1"/>
          <p:nvPr/>
        </p:nvSpPr>
        <p:spPr>
          <a:xfrm>
            <a:off x="677086" y="2055046"/>
            <a:ext cx="10688328" cy="1862048"/>
          </a:xfrm>
          <a:prstGeom prst="rect">
            <a:avLst/>
          </a:prstGeom>
          <a:noFill/>
        </p:spPr>
        <p:txBody>
          <a:bodyPr wrap="square">
            <a:spAutoFit/>
          </a:bodyPr>
          <a:lstStyle/>
          <a:p>
            <a:pPr marL="342900" indent="-342900" algn="just">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In this project we are using clustering and regression algorithms to predict crime rate. Clustering algorithm is used to predict HIGH or LOW crime area and regression algorithms are used to forecast future crime rate. Visualization of dataset is done to analyse the crimes which gives better understanding visually.</a:t>
            </a:r>
          </a:p>
          <a:p>
            <a:pPr algn="just"/>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3823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6200" y="303753"/>
            <a:ext cx="9328733" cy="1305486"/>
          </a:xfrm>
          <a:prstGeom prst="rect">
            <a:avLst/>
          </a:prstGeom>
        </p:spPr>
        <p:txBody>
          <a:bodyPr vert="horz" wrap="square" lIns="0" tIns="12700" rIns="0" bIns="0" rtlCol="0">
            <a:spAutoFit/>
          </a:bodyPr>
          <a:lstStyle/>
          <a:p>
            <a:pPr marL="12700">
              <a:spcBef>
                <a:spcPts val="100"/>
              </a:spcBef>
            </a:pPr>
            <a:r>
              <a:rPr lang="en-IN" spc="-10" dirty="0">
                <a:latin typeface="Times New Roman" panose="02020603050405020304" pitchFamily="18" charset="0"/>
                <a:cs typeface="Times New Roman" panose="02020603050405020304" pitchFamily="18" charset="0"/>
              </a:rPr>
              <a:t> FUTURE WORK</a:t>
            </a:r>
            <a:br>
              <a:rPr lang="en-IN" sz="4400" spc="-10" dirty="0">
                <a:latin typeface="Times New Roman" panose="02020603050405020304" pitchFamily="18" charset="0"/>
                <a:cs typeface="Times New Roman" panose="02020603050405020304" pitchFamily="18" charset="0"/>
              </a:rPr>
            </a:br>
            <a:endParaRPr sz="44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0933918" y="37365"/>
            <a:ext cx="1171179" cy="122448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srgbClr val="888888"/>
                </a:solidFill>
                <a:effectLst/>
                <a:uLnTx/>
                <a:uFillTx/>
                <a:latin typeface="Calibri"/>
                <a:ea typeface="+mn-ea"/>
                <a:cs typeface="Calibri"/>
              </a:rPr>
              <a:pPr marL="38100" marR="0" lvl="0" indent="0" algn="l" defTabSz="914400" rtl="0" eaLnBrk="1" fontAlgn="auto" latinLnBrk="0" hangingPunct="1">
                <a:lnSpc>
                  <a:spcPts val="1240"/>
                </a:lnSpc>
                <a:spcBef>
                  <a:spcPts val="0"/>
                </a:spcBef>
                <a:spcAft>
                  <a:spcPts val="0"/>
                </a:spcAft>
                <a:buClrTx/>
                <a:buSzTx/>
                <a:buFontTx/>
                <a:buNone/>
                <a:tabLst/>
                <a:defRPr/>
              </a:pPr>
              <a:t>23</a:t>
            </a:fld>
            <a:endParaRPr kumimoji="0" sz="1200" b="0" i="0" u="none" strike="noStrike" kern="1200" cap="none" spc="0" normalizeH="0" baseline="0" noProof="0" dirty="0">
              <a:ln>
                <a:noFill/>
              </a:ln>
              <a:solidFill>
                <a:srgbClr val="888888"/>
              </a:solidFill>
              <a:effectLst/>
              <a:uLnTx/>
              <a:uFillTx/>
              <a:latin typeface="Calibri"/>
              <a:ea typeface="+mn-ea"/>
              <a:cs typeface="Calibri"/>
            </a:endParaRPr>
          </a:p>
        </p:txBody>
      </p:sp>
      <p:sp>
        <p:nvSpPr>
          <p:cNvPr id="7" name="Footer Placeholder 6"/>
          <p:cNvSpPr>
            <a:spLocks noGrp="1"/>
          </p:cNvSpPr>
          <p:nvPr>
            <p:ph type="ftr" sz="quarter" idx="5"/>
          </p:nvPr>
        </p:nvSpPr>
        <p:spPr>
          <a:xfrm>
            <a:off x="3886200" y="6442501"/>
            <a:ext cx="4800600" cy="492443"/>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tint val="75000"/>
                  </a:prstClr>
                </a:solidFill>
                <a:effectLst/>
                <a:uLnTx/>
                <a:uFillTx/>
                <a:latin typeface="Calibri"/>
                <a:ea typeface="+mn-ea"/>
                <a:cs typeface="+mn-cs"/>
              </a:rPr>
              <a:t>Department of Computer Science and engineering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object 5">
            <a:extLst>
              <a:ext uri="{FF2B5EF4-FFF2-40B4-BE49-F238E27FC236}">
                <a16:creationId xmlns:a16="http://schemas.microsoft.com/office/drawing/2014/main" id="{E92B2643-9532-6ECB-27B5-7070110E47CD}"/>
              </a:ext>
            </a:extLst>
          </p:cNvPr>
          <p:cNvSpPr txBox="1">
            <a:spLocks noGrp="1"/>
          </p:cNvSpPr>
          <p:nvPr>
            <p:ph type="dt" sz="half" idx="6"/>
          </p:nvPr>
        </p:nvSpPr>
        <p:spPr>
          <a:xfrm>
            <a:off x="753175" y="6544797"/>
            <a:ext cx="760094" cy="309957"/>
          </a:xfrm>
          <a:prstGeom prst="rect">
            <a:avLst/>
          </a:prstGeom>
        </p:spPr>
        <p:txBody>
          <a:bodyPr vert="horz" wrap="square" lIns="0" tIns="0" rIns="0" bIns="0" rtlCol="0">
            <a:spAutoFit/>
          </a:bodyPr>
          <a:lstStyle/>
          <a:p>
            <a:pPr marL="12700">
              <a:lnSpc>
                <a:spcPts val="1240"/>
              </a:lnSpc>
              <a:defRPr/>
            </a:pPr>
            <a:r>
              <a:rPr lang="en-US" spc="-5" dirty="0"/>
              <a:t>16/03/2023</a:t>
            </a:r>
          </a:p>
          <a:p>
            <a:pPr marL="12700" marR="0" lvl="0" indent="0" algn="l" defTabSz="914400" rtl="0" eaLnBrk="1" fontAlgn="auto" latinLnBrk="0" hangingPunct="1">
              <a:lnSpc>
                <a:spcPts val="1240"/>
              </a:lnSpc>
              <a:spcBef>
                <a:spcPts val="0"/>
              </a:spcBef>
              <a:spcAft>
                <a:spcPts val="0"/>
              </a:spcAft>
              <a:buClrTx/>
              <a:buSzTx/>
              <a:buFontTx/>
              <a:buNone/>
              <a:tabLst/>
              <a:defRPr/>
            </a:pPr>
            <a:endParaRPr kumimoji="0" lang="en-US" sz="1200" b="0" i="0" u="none" strike="noStrike" kern="1200" cap="none" spc="-5" normalizeH="0" baseline="0" noProof="0" dirty="0">
              <a:ln>
                <a:noFill/>
              </a:ln>
              <a:solidFill>
                <a:srgbClr val="888888"/>
              </a:solidFill>
              <a:effectLst/>
              <a:uLnTx/>
              <a:uFillTx/>
              <a:latin typeface="Calibri"/>
              <a:ea typeface="+mn-ea"/>
              <a:cs typeface="Calibri"/>
            </a:endParaRPr>
          </a:p>
        </p:txBody>
      </p:sp>
      <p:sp>
        <p:nvSpPr>
          <p:cNvPr id="9" name="TextBox 8">
            <a:extLst>
              <a:ext uri="{FF2B5EF4-FFF2-40B4-BE49-F238E27FC236}">
                <a16:creationId xmlns:a16="http://schemas.microsoft.com/office/drawing/2014/main" id="{3DF0C817-81E7-2A44-16B9-C77708FAC78D}"/>
              </a:ext>
            </a:extLst>
          </p:cNvPr>
          <p:cNvSpPr txBox="1"/>
          <p:nvPr/>
        </p:nvSpPr>
        <p:spPr>
          <a:xfrm>
            <a:off x="458579" y="1790090"/>
            <a:ext cx="11060928" cy="3277820"/>
          </a:xfrm>
          <a:prstGeom prst="rect">
            <a:avLst/>
          </a:prstGeom>
          <a:noFill/>
        </p:spPr>
        <p:txBody>
          <a:bodyPr wrap="square">
            <a:spAutoFit/>
          </a:bodyPr>
          <a:lstStyle/>
          <a:p>
            <a:pPr marL="342900" indent="-342900" algn="just">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There is a lack of proper standards across the globe to record the crimes that happen. Even if the data is available, it is not easy to accommodate that data with another framework to achieve more concrete predictions. These are challenges for crime analysis to handle. These should be handled in future research.</a:t>
            </a:r>
          </a:p>
          <a:p>
            <a:pPr algn="just"/>
            <a:endParaRPr lang="en-IN" sz="23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As of now, the project will rely on manual input from a human (a police officer) in order to enter details in the database. If we can make this a centralised system and connect it to all the police stations countrywide and make FIR reporting digital, then it would be quite easier to predict crimes in that particular location and recognise patterns in them.</a:t>
            </a:r>
          </a:p>
        </p:txBody>
      </p:sp>
    </p:spTree>
    <p:extLst>
      <p:ext uri="{BB962C8B-B14F-4D97-AF65-F5344CB8AC3E}">
        <p14:creationId xmlns:p14="http://schemas.microsoft.com/office/powerpoint/2010/main" val="3213397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197654" y="313459"/>
            <a:ext cx="4038600" cy="628377"/>
          </a:xfrm>
          <a:prstGeom prst="rect">
            <a:avLst/>
          </a:prstGeom>
        </p:spPr>
        <p:txBody>
          <a:bodyPr vert="horz" wrap="square" lIns="0" tIns="12700" rIns="0" bIns="0" rtlCol="0">
            <a:spAutoFit/>
          </a:bodyPr>
          <a:lstStyle/>
          <a:p>
            <a:pPr marL="12700">
              <a:spcBef>
                <a:spcPts val="100"/>
              </a:spcBef>
            </a:pPr>
            <a:r>
              <a:rPr spc="-5" dirty="0">
                <a:latin typeface="Times New Roman" panose="02020603050405020304" pitchFamily="18" charset="0"/>
                <a:cs typeface="Times New Roman" panose="02020603050405020304" pitchFamily="18" charset="0"/>
              </a:rPr>
              <a:t>REFERENC</a:t>
            </a:r>
            <a:r>
              <a:rPr spc="-40" dirty="0">
                <a:latin typeface="Times New Roman" panose="02020603050405020304" pitchFamily="18" charset="0"/>
                <a:cs typeface="Times New Roman" panose="02020603050405020304" pitchFamily="18" charset="0"/>
              </a:rPr>
              <a:t>E</a:t>
            </a:r>
            <a:r>
              <a:rPr dirty="0">
                <a:latin typeface="Times New Roman" panose="02020603050405020304" pitchFamily="18" charset="0"/>
                <a:cs typeface="Times New Roman" panose="02020603050405020304" pitchFamily="18" charset="0"/>
              </a:rPr>
              <a:t>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srgbClr val="888888"/>
                </a:solidFill>
                <a:effectLst/>
                <a:uLnTx/>
                <a:uFillTx/>
                <a:latin typeface="Calibri"/>
                <a:ea typeface="+mn-ea"/>
                <a:cs typeface="Calibri"/>
              </a:rPr>
              <a:pPr marL="38100" marR="0" lvl="0" indent="0" algn="l" defTabSz="914400" rtl="0" eaLnBrk="1" fontAlgn="auto" latinLnBrk="0" hangingPunct="1">
                <a:lnSpc>
                  <a:spcPts val="1240"/>
                </a:lnSpc>
                <a:spcBef>
                  <a:spcPts val="0"/>
                </a:spcBef>
                <a:spcAft>
                  <a:spcPts val="0"/>
                </a:spcAft>
                <a:buClrTx/>
                <a:buSzTx/>
                <a:buFontTx/>
                <a:buNone/>
                <a:tabLst/>
                <a:defRPr/>
              </a:pPr>
              <a:t>24</a:t>
            </a:fld>
            <a:endParaRPr kumimoji="0" sz="1200" b="0" i="0" u="none" strike="noStrike" kern="1200" cap="none" spc="0" normalizeH="0" baseline="0" noProof="0" dirty="0">
              <a:ln>
                <a:noFill/>
              </a:ln>
              <a:solidFill>
                <a:srgbClr val="888888"/>
              </a:solidFill>
              <a:effectLst/>
              <a:uLnTx/>
              <a:uFillTx/>
              <a:latin typeface="Calibri"/>
              <a:ea typeface="+mn-ea"/>
              <a:cs typeface="Calibri"/>
            </a:endParaRPr>
          </a:p>
        </p:txBody>
      </p:sp>
      <p:sp>
        <p:nvSpPr>
          <p:cNvPr id="7" name="Footer Placeholder 6"/>
          <p:cNvSpPr>
            <a:spLocks noGrp="1"/>
          </p:cNvSpPr>
          <p:nvPr>
            <p:ph type="ftr" sz="quarter" idx="5"/>
          </p:nvPr>
        </p:nvSpPr>
        <p:spPr>
          <a:xfrm>
            <a:off x="4110496" y="6466763"/>
            <a:ext cx="4953000" cy="492443"/>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tint val="75000"/>
                  </a:prstClr>
                </a:solidFill>
                <a:effectLst/>
                <a:uLnTx/>
                <a:uFillTx/>
                <a:latin typeface="Calibri"/>
                <a:ea typeface="+mn-ea"/>
                <a:cs typeface="+mn-cs"/>
              </a:rPr>
              <a:t>Department of Computer Science and engineering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753DC518-C22E-57C6-16A6-EA764EBBFE7F}"/>
              </a:ext>
            </a:extLst>
          </p:cNvPr>
          <p:cNvPicPr>
            <a:picLocks noChangeAspect="1"/>
          </p:cNvPicPr>
          <p:nvPr/>
        </p:nvPicPr>
        <p:blipFill>
          <a:blip r:embed="rId2"/>
          <a:stretch>
            <a:fillRect/>
          </a:stretch>
        </p:blipFill>
        <p:spPr>
          <a:xfrm>
            <a:off x="10831961" y="0"/>
            <a:ext cx="1360039" cy="1316850"/>
          </a:xfrm>
          <a:prstGeom prst="rect">
            <a:avLst/>
          </a:prstGeom>
        </p:spPr>
      </p:pic>
      <p:sp>
        <p:nvSpPr>
          <p:cNvPr id="2" name="TextBox 1">
            <a:extLst>
              <a:ext uri="{FF2B5EF4-FFF2-40B4-BE49-F238E27FC236}">
                <a16:creationId xmlns:a16="http://schemas.microsoft.com/office/drawing/2014/main" id="{627B567E-A748-5D1A-0A70-6B87808B76B7}"/>
              </a:ext>
            </a:extLst>
          </p:cNvPr>
          <p:cNvSpPr txBox="1"/>
          <p:nvPr/>
        </p:nvSpPr>
        <p:spPr>
          <a:xfrm>
            <a:off x="555632" y="1636851"/>
            <a:ext cx="11080735" cy="506292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[1] Akanksha </a:t>
            </a:r>
            <a:r>
              <a:rPr kumimoji="0" lang="en-IN"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Gahalot,Uprant,Suraina</a:t>
            </a:r>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IN"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Dhiman,”Crime</a:t>
            </a:r>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Prediction and Analysis”,(IEEE) Conference Paper-February 2021</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[2] </a:t>
            </a:r>
            <a:r>
              <a:rPr kumimoji="0" lang="en-IN"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Akash,Aniket</a:t>
            </a:r>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IN"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verma,Nidi</a:t>
            </a:r>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IN"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Lal,Yash,“Crime</a:t>
            </a:r>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Prediction Using K-Nearest Neighbouring Algorithm”, </a:t>
            </a:r>
            <a:r>
              <a:rPr kumimoji="0" lang="en-IN"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International,conference</a:t>
            </a:r>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on emerging trends in information technology and engineering-2020</a:t>
            </a:r>
            <a:endParaRPr kumimoji="0" lang="en-IN"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[3] Ch. </a:t>
            </a:r>
            <a:r>
              <a:rPr kumimoji="0" lang="en-IN"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Mahendra,G</a:t>
            </a:r>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Nani </a:t>
            </a:r>
            <a:r>
              <a:rPr kumimoji="0" lang="en-IN"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Babu,G</a:t>
            </a:r>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IN"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Balu</a:t>
            </a:r>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Nitin </a:t>
            </a:r>
            <a:r>
              <a:rPr kumimoji="0" lang="en-IN"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Chandra,A</a:t>
            </a:r>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IN"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Avinash</a:t>
            </a:r>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,“CRIME RATE PREDICTION”,</a:t>
            </a:r>
            <a:r>
              <a:rPr kumimoji="0" lang="en-IN"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journel</a:t>
            </a:r>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of engineering stories(JES), Vol 11, Issue 5,May/2020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[4] </a:t>
            </a:r>
            <a:r>
              <a:rPr kumimoji="0" lang="en-IN"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Kirthika</a:t>
            </a:r>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V, </a:t>
            </a:r>
            <a:r>
              <a:rPr kumimoji="0" lang="en-IN"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Krithika</a:t>
            </a:r>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Padmanabhan A , </a:t>
            </a:r>
            <a:r>
              <a:rPr kumimoji="0" lang="en-IN"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Lavanya,”Prediction</a:t>
            </a:r>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of Crime Rate Analysis Using Supervised Classification Machine Learning Approach”, (IRJET) Volume: 06| Mar 2019</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[5] </a:t>
            </a:r>
            <a:r>
              <a:rPr kumimoji="0" lang="en-IN"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Suhong</a:t>
            </a:r>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Kim, Param Joshi, Parminder Singh </a:t>
            </a:r>
            <a:r>
              <a:rPr kumimoji="0" lang="en-IN"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Kalsi,”Crime</a:t>
            </a:r>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Analysis Through Machine Learning”, Fraser International College, Simon Fraser University Conference Paper-2018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7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object 5">
            <a:extLst>
              <a:ext uri="{FF2B5EF4-FFF2-40B4-BE49-F238E27FC236}">
                <a16:creationId xmlns:a16="http://schemas.microsoft.com/office/drawing/2014/main" id="{ABBBD259-6896-5C82-4103-FDDADB424BD4}"/>
              </a:ext>
            </a:extLst>
          </p:cNvPr>
          <p:cNvSpPr txBox="1">
            <a:spLocks/>
          </p:cNvSpPr>
          <p:nvPr/>
        </p:nvSpPr>
        <p:spPr>
          <a:xfrm>
            <a:off x="672492" y="6544797"/>
            <a:ext cx="760094" cy="309957"/>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dirty="0"/>
              <a:t>06/05/2023</a:t>
            </a:r>
          </a:p>
          <a:p>
            <a:pPr marL="12700">
              <a:lnSpc>
                <a:spcPts val="1240"/>
              </a:lnSpc>
            </a:pPr>
            <a:endParaRPr lang="en-US" spc="-5"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090147" y="313459"/>
            <a:ext cx="4011706" cy="628377"/>
          </a:xfrm>
          <a:prstGeom prst="rect">
            <a:avLst/>
          </a:prstGeom>
        </p:spPr>
        <p:txBody>
          <a:bodyPr vert="horz" wrap="square" lIns="0" tIns="12700" rIns="0" bIns="0" rtlCol="0">
            <a:spAutoFit/>
          </a:bodyPr>
          <a:lstStyle/>
          <a:p>
            <a:pPr marL="12700">
              <a:spcBef>
                <a:spcPts val="100"/>
              </a:spcBef>
            </a:pPr>
            <a:r>
              <a:rPr spc="-5" dirty="0">
                <a:latin typeface="Times New Roman" panose="02020603050405020304" pitchFamily="18" charset="0"/>
                <a:cs typeface="Times New Roman" panose="02020603050405020304" pitchFamily="18" charset="0"/>
              </a:rPr>
              <a:t>REFERENC</a:t>
            </a:r>
            <a:r>
              <a:rPr spc="-40" dirty="0">
                <a:latin typeface="Times New Roman" panose="02020603050405020304" pitchFamily="18" charset="0"/>
                <a:cs typeface="Times New Roman" panose="02020603050405020304" pitchFamily="18" charset="0"/>
              </a:rPr>
              <a:t>E</a:t>
            </a:r>
            <a:r>
              <a:rPr dirty="0">
                <a:latin typeface="Times New Roman" panose="02020603050405020304" pitchFamily="18" charset="0"/>
                <a:cs typeface="Times New Roman" panose="02020603050405020304" pitchFamily="18" charset="0"/>
              </a:rPr>
              <a:t>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srgbClr val="888888"/>
                </a:solidFill>
                <a:effectLst/>
                <a:uLnTx/>
                <a:uFillTx/>
                <a:latin typeface="Calibri"/>
                <a:ea typeface="+mn-ea"/>
                <a:cs typeface="Calibri"/>
              </a:rPr>
              <a:pPr marL="38100" marR="0" lvl="0" indent="0" algn="l" defTabSz="914400" rtl="0" eaLnBrk="1" fontAlgn="auto" latinLnBrk="0" hangingPunct="1">
                <a:lnSpc>
                  <a:spcPts val="1240"/>
                </a:lnSpc>
                <a:spcBef>
                  <a:spcPts val="0"/>
                </a:spcBef>
                <a:spcAft>
                  <a:spcPts val="0"/>
                </a:spcAft>
                <a:buClrTx/>
                <a:buSzTx/>
                <a:buFontTx/>
                <a:buNone/>
                <a:tabLst/>
                <a:defRPr/>
              </a:pPr>
              <a:t>25</a:t>
            </a:fld>
            <a:endParaRPr kumimoji="0" sz="1200" b="0" i="0" u="none" strike="noStrike" kern="1200" cap="none" spc="0" normalizeH="0" baseline="0" noProof="0" dirty="0">
              <a:ln>
                <a:noFill/>
              </a:ln>
              <a:solidFill>
                <a:srgbClr val="888888"/>
              </a:solidFill>
              <a:effectLst/>
              <a:uLnTx/>
              <a:uFillTx/>
              <a:latin typeface="Calibri"/>
              <a:ea typeface="+mn-ea"/>
              <a:cs typeface="Calibri"/>
            </a:endParaRPr>
          </a:p>
        </p:txBody>
      </p:sp>
      <p:sp>
        <p:nvSpPr>
          <p:cNvPr id="7" name="Footer Placeholder 6"/>
          <p:cNvSpPr>
            <a:spLocks noGrp="1"/>
          </p:cNvSpPr>
          <p:nvPr>
            <p:ph type="ftr" sz="quarter" idx="5"/>
          </p:nvPr>
        </p:nvSpPr>
        <p:spPr>
          <a:xfrm>
            <a:off x="4356847" y="6345831"/>
            <a:ext cx="4953000" cy="492443"/>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tint val="75000"/>
                  </a:prstClr>
                </a:solidFill>
                <a:effectLst/>
                <a:uLnTx/>
                <a:uFillTx/>
                <a:latin typeface="Calibri"/>
                <a:ea typeface="+mn-ea"/>
                <a:cs typeface="+mn-cs"/>
              </a:rPr>
              <a:t>Department of Computer Science and engineering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753DC518-C22E-57C6-16A6-EA764EBBFE7F}"/>
              </a:ext>
            </a:extLst>
          </p:cNvPr>
          <p:cNvPicPr>
            <a:picLocks noChangeAspect="1"/>
          </p:cNvPicPr>
          <p:nvPr/>
        </p:nvPicPr>
        <p:blipFill>
          <a:blip r:embed="rId2"/>
          <a:stretch>
            <a:fillRect/>
          </a:stretch>
        </p:blipFill>
        <p:spPr>
          <a:xfrm>
            <a:off x="10831961" y="0"/>
            <a:ext cx="1360039" cy="1316850"/>
          </a:xfrm>
          <a:prstGeom prst="rect">
            <a:avLst/>
          </a:prstGeom>
        </p:spPr>
      </p:pic>
      <p:sp>
        <p:nvSpPr>
          <p:cNvPr id="2" name="TextBox 1">
            <a:extLst>
              <a:ext uri="{FF2B5EF4-FFF2-40B4-BE49-F238E27FC236}">
                <a16:creationId xmlns:a16="http://schemas.microsoft.com/office/drawing/2014/main" id="{627B567E-A748-5D1A-0A70-6B87808B76B7}"/>
              </a:ext>
            </a:extLst>
          </p:cNvPr>
          <p:cNvSpPr txBox="1"/>
          <p:nvPr/>
        </p:nvSpPr>
        <p:spPr>
          <a:xfrm>
            <a:off x="672492" y="1776848"/>
            <a:ext cx="10813350" cy="344709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[6] </a:t>
            </a:r>
            <a:r>
              <a:rPr kumimoji="0" lang="en-IN"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Varshitha</a:t>
            </a:r>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D N, Aishwarya P, Sahana R, “Paper on Different Approaches for Crime Prediction system”, (IJERT), NCETEIT - 2017 Conference Proceedings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[7] </a:t>
            </a:r>
            <a:r>
              <a:rPr kumimoji="0" lang="en-IN"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Varshitha</a:t>
            </a:r>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D N, Aishwarya P, Sahana R, “Paper on Different Approaches for Crime Prediction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system”, (IJERT), NCETEIT - 2017 Conference Proceedings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[8] H. </a:t>
            </a:r>
            <a:r>
              <a:rPr kumimoji="0" lang="en-IN"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Berestycki</a:t>
            </a:r>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and J.-P. Nadal,” Self-organised critical hot spots of criminal activity” IEEE Access (Volume: 9), 03 February -2018</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[9]  A. </a:t>
            </a:r>
            <a:r>
              <a:rPr kumimoji="0" lang="en-IN"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Almehmadi</a:t>
            </a:r>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Z. </a:t>
            </a:r>
            <a:r>
              <a:rPr kumimoji="0" lang="en-IN"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Joudaki</a:t>
            </a:r>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and R. </a:t>
            </a:r>
            <a:r>
              <a:rPr kumimoji="0" lang="en-IN"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Jalali,”Language</a:t>
            </a:r>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usage on Twitter predicts crime rates”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8" name="object 5">
            <a:extLst>
              <a:ext uri="{FF2B5EF4-FFF2-40B4-BE49-F238E27FC236}">
                <a16:creationId xmlns:a16="http://schemas.microsoft.com/office/drawing/2014/main" id="{5012C23F-9535-36E3-B4D2-001EF624E6FD}"/>
              </a:ext>
            </a:extLst>
          </p:cNvPr>
          <p:cNvSpPr txBox="1">
            <a:spLocks/>
          </p:cNvSpPr>
          <p:nvPr/>
        </p:nvSpPr>
        <p:spPr>
          <a:xfrm>
            <a:off x="672492" y="6544797"/>
            <a:ext cx="760094" cy="309957"/>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dirty="0"/>
              <a:t>06/05/2023</a:t>
            </a:r>
          </a:p>
          <a:p>
            <a:pPr marL="12700">
              <a:lnSpc>
                <a:spcPts val="1240"/>
              </a:lnSpc>
            </a:pPr>
            <a:endParaRPr lang="en-US" spc="-5" dirty="0"/>
          </a:p>
        </p:txBody>
      </p:sp>
    </p:spTree>
    <p:extLst>
      <p:ext uri="{BB962C8B-B14F-4D97-AF65-F5344CB8AC3E}">
        <p14:creationId xmlns:p14="http://schemas.microsoft.com/office/powerpoint/2010/main" val="4002275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735F7-5575-C1E3-4029-9979EB9F8318}"/>
              </a:ext>
            </a:extLst>
          </p:cNvPr>
          <p:cNvSpPr>
            <a:spLocks noGrp="1"/>
          </p:cNvSpPr>
          <p:nvPr>
            <p:ph type="title"/>
          </p:nvPr>
        </p:nvSpPr>
        <p:spPr>
          <a:xfrm>
            <a:off x="2981383" y="2741095"/>
            <a:ext cx="7032193" cy="2462213"/>
          </a:xfrm>
        </p:spPr>
        <p:txBody>
          <a:bodyPr/>
          <a:lstStyle/>
          <a:p>
            <a:r>
              <a:rPr lang="en-IN" sz="8000" dirty="0">
                <a:latin typeface="Times New Roman" panose="02020603050405020304" pitchFamily="18" charset="0"/>
                <a:cs typeface="Times New Roman" panose="02020603050405020304" pitchFamily="18" charset="0"/>
              </a:rPr>
              <a:t>THANK YOU</a:t>
            </a:r>
          </a:p>
        </p:txBody>
      </p:sp>
      <p:sp>
        <p:nvSpPr>
          <p:cNvPr id="6" name="Slide Number Placeholder 5">
            <a:extLst>
              <a:ext uri="{FF2B5EF4-FFF2-40B4-BE49-F238E27FC236}">
                <a16:creationId xmlns:a16="http://schemas.microsoft.com/office/drawing/2014/main" id="{85422A74-6E2B-5660-C0CC-444AECA50F67}"/>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26</a:t>
            </a:fld>
            <a:endParaRPr lang="en-IN" dirty="0"/>
          </a:p>
        </p:txBody>
      </p:sp>
      <p:sp>
        <p:nvSpPr>
          <p:cNvPr id="7" name="object 5">
            <a:extLst>
              <a:ext uri="{FF2B5EF4-FFF2-40B4-BE49-F238E27FC236}">
                <a16:creationId xmlns:a16="http://schemas.microsoft.com/office/drawing/2014/main" id="{3D426A00-B2CB-BFE3-7C31-20AFF839F473}"/>
              </a:ext>
            </a:extLst>
          </p:cNvPr>
          <p:cNvSpPr txBox="1">
            <a:spLocks/>
          </p:cNvSpPr>
          <p:nvPr/>
        </p:nvSpPr>
        <p:spPr>
          <a:xfrm>
            <a:off x="672492" y="6544797"/>
            <a:ext cx="760094" cy="309957"/>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dirty="0"/>
              <a:t>06/05/2023</a:t>
            </a:r>
          </a:p>
          <a:p>
            <a:pPr marL="12700">
              <a:lnSpc>
                <a:spcPts val="1240"/>
              </a:lnSpc>
            </a:pPr>
            <a:endParaRPr lang="en-US" spc="-5" dirty="0"/>
          </a:p>
        </p:txBody>
      </p:sp>
    </p:spTree>
    <p:extLst>
      <p:ext uri="{BB962C8B-B14F-4D97-AF65-F5344CB8AC3E}">
        <p14:creationId xmlns:p14="http://schemas.microsoft.com/office/powerpoint/2010/main" val="2609296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4412" y="402426"/>
            <a:ext cx="3691254" cy="628377"/>
          </a:xfrm>
          <a:prstGeom prst="rect">
            <a:avLst/>
          </a:prstGeom>
        </p:spPr>
        <p:txBody>
          <a:bodyPr vert="horz" wrap="square" lIns="0" tIns="12700" rIns="0" bIns="0" rtlCol="0">
            <a:spAutoFit/>
          </a:bodyPr>
          <a:lstStyle/>
          <a:p>
            <a:pPr marL="12700">
              <a:spcBef>
                <a:spcPts val="100"/>
              </a:spcBef>
            </a:pPr>
            <a:r>
              <a:rPr lang="en-IN" spc="-10" dirty="0">
                <a:latin typeface="Times New Roman" panose="02020603050405020304" pitchFamily="18" charset="0"/>
                <a:cs typeface="Times New Roman" panose="02020603050405020304" pitchFamily="18" charset="0"/>
              </a:rPr>
              <a:t>ABSTRACT</a:t>
            </a:r>
            <a:endParaRPr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0933918" y="37365"/>
            <a:ext cx="1171179" cy="122448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srgbClr val="888888"/>
                </a:solidFill>
                <a:effectLst/>
                <a:uLnTx/>
                <a:uFillTx/>
                <a:latin typeface="Calibri"/>
                <a:ea typeface="+mn-ea"/>
                <a:cs typeface="Calibri"/>
              </a:rPr>
              <a:pPr marL="38100" marR="0" lvl="0" indent="0" algn="l" defTabSz="914400" rtl="0" eaLnBrk="1" fontAlgn="auto" latinLnBrk="0" hangingPunct="1">
                <a:lnSpc>
                  <a:spcPts val="1240"/>
                </a:lnSpc>
                <a:spcBef>
                  <a:spcPts val="0"/>
                </a:spcBef>
                <a:spcAft>
                  <a:spcPts val="0"/>
                </a:spcAft>
                <a:buClrTx/>
                <a:buSzTx/>
                <a:buFontTx/>
                <a:buNone/>
                <a:tabLst/>
                <a:defRPr/>
              </a:pPr>
              <a:t>3</a:t>
            </a:fld>
            <a:endParaRPr kumimoji="0" sz="1200" b="0" i="0" u="none" strike="noStrike" kern="1200" cap="none" spc="0" normalizeH="0" baseline="0" noProof="0" dirty="0">
              <a:ln>
                <a:noFill/>
              </a:ln>
              <a:solidFill>
                <a:srgbClr val="888888"/>
              </a:solidFill>
              <a:effectLst/>
              <a:uLnTx/>
              <a:uFillTx/>
              <a:latin typeface="Calibri"/>
              <a:ea typeface="+mn-ea"/>
              <a:cs typeface="Calibri"/>
            </a:endParaRPr>
          </a:p>
        </p:txBody>
      </p:sp>
      <p:sp>
        <p:nvSpPr>
          <p:cNvPr id="7" name="Footer Placeholder 6"/>
          <p:cNvSpPr>
            <a:spLocks noGrp="1"/>
          </p:cNvSpPr>
          <p:nvPr>
            <p:ph type="ftr" sz="quarter" idx="5"/>
          </p:nvPr>
        </p:nvSpPr>
        <p:spPr>
          <a:xfrm>
            <a:off x="3886200" y="6442501"/>
            <a:ext cx="4800600" cy="492443"/>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tint val="75000"/>
                  </a:prstClr>
                </a:solidFill>
                <a:effectLst/>
                <a:uLnTx/>
                <a:uFillTx/>
                <a:latin typeface="Times New Roman" panose="02020603050405020304" pitchFamily="18" charset="0"/>
                <a:cs typeface="Times New Roman" panose="02020603050405020304" pitchFamily="18" charset="0"/>
              </a:rPr>
              <a:t>Department of Computer Science and engineering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TextBox 7">
            <a:extLst>
              <a:ext uri="{FF2B5EF4-FFF2-40B4-BE49-F238E27FC236}">
                <a16:creationId xmlns:a16="http://schemas.microsoft.com/office/drawing/2014/main" id="{32619156-8DAD-9227-62C6-77D1D388188E}"/>
              </a:ext>
            </a:extLst>
          </p:cNvPr>
          <p:cNvSpPr txBox="1"/>
          <p:nvPr/>
        </p:nvSpPr>
        <p:spPr>
          <a:xfrm>
            <a:off x="834400" y="2071854"/>
            <a:ext cx="10531014" cy="1862048"/>
          </a:xfrm>
          <a:prstGeom prst="rect">
            <a:avLst/>
          </a:prstGeom>
          <a:noFill/>
        </p:spPr>
        <p:txBody>
          <a:bodyPr wrap="square">
            <a:spAutoFit/>
          </a:bodyPr>
          <a:lstStyle/>
          <a:p>
            <a:pPr algn="just"/>
            <a:r>
              <a:rPr lang="en-IN" sz="2300" dirty="0">
                <a:latin typeface="Times New Roman" panose="02020603050405020304" pitchFamily="18" charset="0"/>
                <a:cs typeface="Times New Roman" panose="02020603050405020304" pitchFamily="18" charset="0"/>
              </a:rPr>
              <a:t>Crime prediction is of great significance to the formulation of policing strategies and the implementation of crime prevention and control. We are considering data of public crime from past years from a section of India as research data to assess the predictive power of machine learning algorithm. Results based on the historical crime data suggest that the clustering &amp; regression performs well. </a:t>
            </a:r>
          </a:p>
        </p:txBody>
      </p:sp>
      <p:sp>
        <p:nvSpPr>
          <p:cNvPr id="5" name="object 5">
            <a:extLst>
              <a:ext uri="{FF2B5EF4-FFF2-40B4-BE49-F238E27FC236}">
                <a16:creationId xmlns:a16="http://schemas.microsoft.com/office/drawing/2014/main" id="{E5E72B83-8DF8-AFA9-1746-4B3D1B38B07C}"/>
              </a:ext>
            </a:extLst>
          </p:cNvPr>
          <p:cNvSpPr txBox="1">
            <a:spLocks/>
          </p:cNvSpPr>
          <p:nvPr/>
        </p:nvSpPr>
        <p:spPr>
          <a:xfrm>
            <a:off x="672492" y="6544797"/>
            <a:ext cx="760094" cy="309957"/>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dirty="0"/>
              <a:t>06/05/2023</a:t>
            </a:r>
          </a:p>
          <a:p>
            <a:pPr marL="12700">
              <a:lnSpc>
                <a:spcPts val="1240"/>
              </a:lnSpc>
            </a:pPr>
            <a:endParaRPr lang="en-US" spc="-5" dirty="0"/>
          </a:p>
        </p:txBody>
      </p:sp>
    </p:spTree>
    <p:extLst>
      <p:ext uri="{BB962C8B-B14F-4D97-AF65-F5344CB8AC3E}">
        <p14:creationId xmlns:p14="http://schemas.microsoft.com/office/powerpoint/2010/main" val="3839254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19817" y="415498"/>
            <a:ext cx="4733365" cy="628377"/>
          </a:xfrm>
          <a:prstGeom prst="rect">
            <a:avLst/>
          </a:prstGeom>
        </p:spPr>
        <p:txBody>
          <a:bodyPr vert="horz" wrap="square" lIns="0" tIns="12700" rIns="0" bIns="0" rtlCol="0">
            <a:spAutoFit/>
          </a:bodyPr>
          <a:lstStyle/>
          <a:p>
            <a:pPr marL="12700">
              <a:spcBef>
                <a:spcPts val="100"/>
              </a:spcBef>
            </a:pPr>
            <a:r>
              <a:rPr spc="-10"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0933918" y="37365"/>
            <a:ext cx="1171179" cy="122448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srgbClr val="888888"/>
                </a:solidFill>
                <a:effectLst/>
                <a:uLnTx/>
                <a:uFillTx/>
                <a:latin typeface="Calibri"/>
                <a:ea typeface="+mn-ea"/>
                <a:cs typeface="Calibri"/>
              </a:rPr>
              <a:pPr marL="38100" marR="0" lvl="0" indent="0" algn="l" defTabSz="914400" rtl="0" eaLnBrk="1" fontAlgn="auto" latinLnBrk="0" hangingPunct="1">
                <a:lnSpc>
                  <a:spcPts val="1240"/>
                </a:lnSpc>
                <a:spcBef>
                  <a:spcPts val="0"/>
                </a:spcBef>
                <a:spcAft>
                  <a:spcPts val="0"/>
                </a:spcAft>
                <a:buClrTx/>
                <a:buSzTx/>
                <a:buFontTx/>
                <a:buNone/>
                <a:tabLst/>
                <a:defRPr/>
              </a:pPr>
              <a:t>4</a:t>
            </a:fld>
            <a:endParaRPr kumimoji="0" sz="1200" b="0" i="0" u="none" strike="noStrike" kern="1200" cap="none" spc="0" normalizeH="0" baseline="0" noProof="0" dirty="0">
              <a:ln>
                <a:noFill/>
              </a:ln>
              <a:solidFill>
                <a:srgbClr val="888888"/>
              </a:solidFill>
              <a:effectLst/>
              <a:uLnTx/>
              <a:uFillTx/>
              <a:latin typeface="Calibri"/>
              <a:ea typeface="+mn-ea"/>
              <a:cs typeface="Calibri"/>
            </a:endParaRPr>
          </a:p>
        </p:txBody>
      </p:sp>
      <p:sp>
        <p:nvSpPr>
          <p:cNvPr id="7" name="Footer Placeholder 6"/>
          <p:cNvSpPr>
            <a:spLocks noGrp="1"/>
          </p:cNvSpPr>
          <p:nvPr>
            <p:ph type="ftr" sz="quarter" idx="5"/>
          </p:nvPr>
        </p:nvSpPr>
        <p:spPr>
          <a:xfrm>
            <a:off x="3886200" y="6442501"/>
            <a:ext cx="4800600" cy="492443"/>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tint val="75000"/>
                  </a:prstClr>
                </a:solidFill>
                <a:effectLst/>
                <a:uLnTx/>
                <a:uFillTx/>
                <a:latin typeface="Times New Roman" panose="02020603050405020304" pitchFamily="18" charset="0"/>
                <a:cs typeface="Times New Roman" panose="02020603050405020304" pitchFamily="18" charset="0"/>
              </a:rPr>
              <a:t>Department of Computer Science and engineering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TextBox 7">
            <a:extLst>
              <a:ext uri="{FF2B5EF4-FFF2-40B4-BE49-F238E27FC236}">
                <a16:creationId xmlns:a16="http://schemas.microsoft.com/office/drawing/2014/main" id="{1FE07DE7-3846-5CEF-9092-CD8F6FEBE479}"/>
              </a:ext>
            </a:extLst>
          </p:cNvPr>
          <p:cNvSpPr txBox="1"/>
          <p:nvPr/>
        </p:nvSpPr>
        <p:spPr>
          <a:xfrm>
            <a:off x="672492" y="1847588"/>
            <a:ext cx="10847016" cy="4401205"/>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3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Crimes are serious threats to human society, safety, and sustainable development and are thus meant to be controlled.</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2300" dirty="0">
              <a:solidFill>
                <a:prstClr val="black"/>
              </a:solidFill>
              <a:latin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3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But occurrence of any crime is naturally unpredictable and from previous searches it was found that various factors like poverty, employment affects the crime rate . It is neither uniform nor random. With rapid increase in crime number, analysis of crime is also required.</a:t>
            </a:r>
          </a:p>
          <a:p>
            <a:pPr marR="0" lvl="0" algn="just" defTabSz="914400" rtl="0" eaLnBrk="1" fontAlgn="auto" latinLnBrk="0" hangingPunct="1">
              <a:lnSpc>
                <a:spcPct val="100000"/>
              </a:lnSpc>
              <a:spcBef>
                <a:spcPts val="0"/>
              </a:spcBef>
              <a:spcAft>
                <a:spcPts val="0"/>
              </a:spcAft>
              <a:buClrTx/>
              <a:buSzTx/>
              <a:tabLst/>
              <a:defRPr/>
            </a:pPr>
            <a:endParaRPr kumimoji="0" lang="en-IN" sz="23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3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The increase in crime data recording coupled with data analytics resulted in the growth of research approaches aimed at extracting knowledge from crime records &amp; to ultimately prevent future crimes.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object 5">
            <a:extLst>
              <a:ext uri="{FF2B5EF4-FFF2-40B4-BE49-F238E27FC236}">
                <a16:creationId xmlns:a16="http://schemas.microsoft.com/office/drawing/2014/main" id="{B9A33133-5FE1-8EC0-CBCF-6EEC8B6B7B15}"/>
              </a:ext>
            </a:extLst>
          </p:cNvPr>
          <p:cNvSpPr txBox="1">
            <a:spLocks/>
          </p:cNvSpPr>
          <p:nvPr/>
        </p:nvSpPr>
        <p:spPr>
          <a:xfrm>
            <a:off x="672492" y="6544797"/>
            <a:ext cx="760094" cy="309957"/>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dirty="0"/>
              <a:t>06/05/2023</a:t>
            </a:r>
          </a:p>
          <a:p>
            <a:pPr marL="12700">
              <a:lnSpc>
                <a:spcPts val="1240"/>
              </a:lnSpc>
            </a:pPr>
            <a:endParaRPr lang="en-US" spc="-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00500" y="375968"/>
            <a:ext cx="4572000" cy="628377"/>
          </a:xfrm>
          <a:prstGeom prst="rect">
            <a:avLst/>
          </a:prstGeom>
        </p:spPr>
        <p:txBody>
          <a:bodyPr vert="horz" wrap="square" lIns="0" tIns="12700" rIns="0" bIns="0" rtlCol="0">
            <a:spAutoFit/>
          </a:bodyPr>
          <a:lstStyle/>
          <a:p>
            <a:pPr marL="12700">
              <a:spcBef>
                <a:spcPts val="100"/>
              </a:spcBef>
            </a:pPr>
            <a:r>
              <a:rPr spc="-10"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0933918" y="37365"/>
            <a:ext cx="1171179" cy="122448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srgbClr val="888888"/>
                </a:solidFill>
                <a:effectLst/>
                <a:uLnTx/>
                <a:uFillTx/>
                <a:latin typeface="Calibri"/>
                <a:ea typeface="+mn-ea"/>
                <a:cs typeface="Calibri"/>
              </a:rPr>
              <a:pPr marL="38100" marR="0" lvl="0" indent="0" algn="l" defTabSz="914400" rtl="0" eaLnBrk="1" fontAlgn="auto" latinLnBrk="0" hangingPunct="1">
                <a:lnSpc>
                  <a:spcPts val="1240"/>
                </a:lnSpc>
                <a:spcBef>
                  <a:spcPts val="0"/>
                </a:spcBef>
                <a:spcAft>
                  <a:spcPts val="0"/>
                </a:spcAft>
                <a:buClrTx/>
                <a:buSzTx/>
                <a:buFontTx/>
                <a:buNone/>
                <a:tabLst/>
                <a:defRPr/>
              </a:pPr>
              <a:t>5</a:t>
            </a:fld>
            <a:endParaRPr kumimoji="0" sz="1200" b="0" i="0" u="none" strike="noStrike" kern="1200" cap="none" spc="0" normalizeH="0" baseline="0" noProof="0" dirty="0">
              <a:ln>
                <a:noFill/>
              </a:ln>
              <a:solidFill>
                <a:srgbClr val="888888"/>
              </a:solidFill>
              <a:effectLst/>
              <a:uLnTx/>
              <a:uFillTx/>
              <a:latin typeface="Calibri"/>
              <a:ea typeface="+mn-ea"/>
              <a:cs typeface="Calibri"/>
            </a:endParaRPr>
          </a:p>
        </p:txBody>
      </p:sp>
      <p:sp>
        <p:nvSpPr>
          <p:cNvPr id="7" name="Footer Placeholder 6"/>
          <p:cNvSpPr>
            <a:spLocks noGrp="1"/>
          </p:cNvSpPr>
          <p:nvPr>
            <p:ph type="ftr" sz="quarter" idx="5"/>
          </p:nvPr>
        </p:nvSpPr>
        <p:spPr>
          <a:xfrm>
            <a:off x="3886200" y="6466763"/>
            <a:ext cx="4800600" cy="492443"/>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tint val="75000"/>
                  </a:prstClr>
                </a:solidFill>
                <a:effectLst/>
                <a:uLnTx/>
                <a:uFillTx/>
                <a:latin typeface="Times New Roman" panose="02020603050405020304" pitchFamily="18" charset="0"/>
                <a:cs typeface="Times New Roman" panose="02020603050405020304" pitchFamily="18" charset="0"/>
              </a:rPr>
              <a:t>Department of Computer Science and engineering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TextBox 7">
            <a:extLst>
              <a:ext uri="{FF2B5EF4-FFF2-40B4-BE49-F238E27FC236}">
                <a16:creationId xmlns:a16="http://schemas.microsoft.com/office/drawing/2014/main" id="{1FE07DE7-3846-5CEF-9092-CD8F6FEBE479}"/>
              </a:ext>
            </a:extLst>
          </p:cNvPr>
          <p:cNvSpPr txBox="1"/>
          <p:nvPr/>
        </p:nvSpPr>
        <p:spPr>
          <a:xfrm>
            <a:off x="1175100" y="1914543"/>
            <a:ext cx="10190314" cy="3293209"/>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3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By processing criminal data, law enforcement agencies can use models that may be important in the crime prevention process. </a:t>
            </a:r>
          </a:p>
          <a:p>
            <a:pPr marR="0" lvl="0" algn="just" defTabSz="914400" rtl="0" eaLnBrk="1" fontAlgn="auto" latinLnBrk="0" hangingPunct="1">
              <a:lnSpc>
                <a:spcPct val="100000"/>
              </a:lnSpc>
              <a:spcBef>
                <a:spcPts val="0"/>
              </a:spcBef>
              <a:spcAft>
                <a:spcPts val="0"/>
              </a:spcAft>
              <a:buClrTx/>
              <a:buSzTx/>
              <a:tabLst/>
              <a:defRPr/>
            </a:pPr>
            <a:endParaRPr kumimoji="0" lang="en-IN" sz="23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3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ability to predict the crime which can occur in future can help the law enforcement agencies in preventing before it occurs.</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23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3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So crime prediction and analysis are important to detect and understand future crimes.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object 5">
            <a:extLst>
              <a:ext uri="{FF2B5EF4-FFF2-40B4-BE49-F238E27FC236}">
                <a16:creationId xmlns:a16="http://schemas.microsoft.com/office/drawing/2014/main" id="{080FF408-2F4C-C680-C25F-F96430C95127}"/>
              </a:ext>
            </a:extLst>
          </p:cNvPr>
          <p:cNvSpPr txBox="1">
            <a:spLocks/>
          </p:cNvSpPr>
          <p:nvPr/>
        </p:nvSpPr>
        <p:spPr>
          <a:xfrm>
            <a:off x="672492" y="6544797"/>
            <a:ext cx="760094" cy="309957"/>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dirty="0"/>
              <a:t>06/05/2023</a:t>
            </a:r>
          </a:p>
          <a:p>
            <a:pPr marL="12700">
              <a:lnSpc>
                <a:spcPts val="1240"/>
              </a:lnSpc>
            </a:pPr>
            <a:endParaRPr lang="en-US" spc="-5" dirty="0"/>
          </a:p>
        </p:txBody>
      </p:sp>
    </p:spTree>
    <p:extLst>
      <p:ext uri="{BB962C8B-B14F-4D97-AF65-F5344CB8AC3E}">
        <p14:creationId xmlns:p14="http://schemas.microsoft.com/office/powerpoint/2010/main" val="3276242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6652" y="234485"/>
            <a:ext cx="6331796" cy="628377"/>
          </a:xfrm>
          <a:prstGeom prst="rect">
            <a:avLst/>
          </a:prstGeom>
        </p:spPr>
        <p:txBody>
          <a:bodyPr vert="horz" wrap="square" lIns="0" tIns="12700" rIns="0" bIns="0" rtlCol="0">
            <a:spAutoFit/>
          </a:bodyPr>
          <a:lstStyle/>
          <a:p>
            <a:pPr marL="12700">
              <a:spcBef>
                <a:spcPts val="100"/>
              </a:spcBef>
            </a:pPr>
            <a:r>
              <a:rPr lang="en-IN" spc="-20" dirty="0">
                <a:latin typeface="Times New Roman" panose="02020603050405020304" pitchFamily="18" charset="0"/>
                <a:cs typeface="Times New Roman" panose="02020603050405020304" pitchFamily="18" charset="0"/>
              </a:rPr>
              <a:t>LITERATURE SURVEY</a:t>
            </a:r>
            <a:endParaRPr spc="-25"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srgbClr val="888888"/>
                </a:solidFill>
                <a:effectLst/>
                <a:uLnTx/>
                <a:uFillTx/>
                <a:latin typeface="Calibri"/>
                <a:ea typeface="+mn-ea"/>
                <a:cs typeface="Calibri"/>
              </a:rPr>
              <a:pPr marL="38100" marR="0" lvl="0" indent="0" algn="l" defTabSz="914400" rtl="0" eaLnBrk="1" fontAlgn="auto" latinLnBrk="0" hangingPunct="1">
                <a:lnSpc>
                  <a:spcPts val="1240"/>
                </a:lnSpc>
                <a:spcBef>
                  <a:spcPts val="0"/>
                </a:spcBef>
                <a:spcAft>
                  <a:spcPts val="0"/>
                </a:spcAft>
                <a:buClrTx/>
                <a:buSzTx/>
                <a:buFontTx/>
                <a:buNone/>
                <a:tabLst/>
                <a:defRPr/>
              </a:pPr>
              <a:t>6</a:t>
            </a:fld>
            <a:endParaRPr kumimoji="0" sz="1200" b="0" i="0" u="none" strike="noStrike" kern="1200" cap="none" spc="0" normalizeH="0" baseline="0" noProof="0" dirty="0">
              <a:ln>
                <a:noFill/>
              </a:ln>
              <a:solidFill>
                <a:srgbClr val="888888"/>
              </a:solidFill>
              <a:effectLst/>
              <a:uLnTx/>
              <a:uFillTx/>
              <a:latin typeface="Calibri"/>
              <a:ea typeface="+mn-ea"/>
              <a:cs typeface="Calibri"/>
            </a:endParaRPr>
          </a:p>
        </p:txBody>
      </p:sp>
      <p:sp>
        <p:nvSpPr>
          <p:cNvPr id="6" name="Footer Placeholder 5"/>
          <p:cNvSpPr>
            <a:spLocks noGrp="1"/>
          </p:cNvSpPr>
          <p:nvPr>
            <p:ph type="ftr" sz="quarter" idx="5"/>
          </p:nvPr>
        </p:nvSpPr>
        <p:spPr>
          <a:xfrm>
            <a:off x="4041725" y="6466763"/>
            <a:ext cx="4800600" cy="492443"/>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tint val="75000"/>
                  </a:prstClr>
                </a:solidFill>
                <a:effectLst/>
                <a:uLnTx/>
                <a:uFillTx/>
                <a:latin typeface="Times New Roman" panose="02020603050405020304" pitchFamily="18" charset="0"/>
                <a:cs typeface="Times New Roman" panose="02020603050405020304" pitchFamily="18" charset="0"/>
              </a:rPr>
              <a:t>Department of Computer Science and engineering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graphicFrame>
        <p:nvGraphicFramePr>
          <p:cNvPr id="7" name="Table 6"/>
          <p:cNvGraphicFramePr>
            <a:graphicFrameLocks noGrp="1"/>
          </p:cNvGraphicFramePr>
          <p:nvPr>
            <p:extLst>
              <p:ext uri="{D42A27DB-BD31-4B8C-83A1-F6EECF244321}">
                <p14:modId xmlns:p14="http://schemas.microsoft.com/office/powerpoint/2010/main" val="3638802652"/>
              </p:ext>
            </p:extLst>
          </p:nvPr>
        </p:nvGraphicFramePr>
        <p:xfrm>
          <a:off x="310129" y="1667436"/>
          <a:ext cx="11571742" cy="4266147"/>
        </p:xfrm>
        <a:graphic>
          <a:graphicData uri="http://schemas.openxmlformats.org/drawingml/2006/table">
            <a:tbl>
              <a:tblPr firstRow="1" bandRow="1">
                <a:tableStyleId>{5940675A-B579-460E-94D1-54222C63F5DA}</a:tableStyleId>
              </a:tblPr>
              <a:tblGrid>
                <a:gridCol w="686262">
                  <a:extLst>
                    <a:ext uri="{9D8B030D-6E8A-4147-A177-3AD203B41FA5}">
                      <a16:colId xmlns:a16="http://schemas.microsoft.com/office/drawing/2014/main" val="20000"/>
                    </a:ext>
                  </a:extLst>
                </a:gridCol>
                <a:gridCol w="2834267">
                  <a:extLst>
                    <a:ext uri="{9D8B030D-6E8A-4147-A177-3AD203B41FA5}">
                      <a16:colId xmlns:a16="http://schemas.microsoft.com/office/drawing/2014/main" val="20001"/>
                    </a:ext>
                  </a:extLst>
                </a:gridCol>
                <a:gridCol w="4096322">
                  <a:extLst>
                    <a:ext uri="{9D8B030D-6E8A-4147-A177-3AD203B41FA5}">
                      <a16:colId xmlns:a16="http://schemas.microsoft.com/office/drawing/2014/main" val="20002"/>
                    </a:ext>
                  </a:extLst>
                </a:gridCol>
                <a:gridCol w="3954891">
                  <a:extLst>
                    <a:ext uri="{9D8B030D-6E8A-4147-A177-3AD203B41FA5}">
                      <a16:colId xmlns:a16="http://schemas.microsoft.com/office/drawing/2014/main" val="20003"/>
                    </a:ext>
                  </a:extLst>
                </a:gridCol>
              </a:tblGrid>
              <a:tr h="527036">
                <a:tc>
                  <a:txBody>
                    <a:bodyPr/>
                    <a:lstStyle/>
                    <a:p>
                      <a:pPr algn="ctr"/>
                      <a:r>
                        <a:rPr lang="en-IN" b="1" dirty="0">
                          <a:latin typeface="Times New Roman" panose="02020603050405020304" pitchFamily="18" charset="0"/>
                          <a:cs typeface="Times New Roman" panose="02020603050405020304" pitchFamily="18" charset="0"/>
                        </a:rPr>
                        <a:t>S.No</a:t>
                      </a:r>
                    </a:p>
                  </a:txBody>
                  <a:tcPr/>
                </a:tc>
                <a:tc>
                  <a:txBody>
                    <a:bodyPr/>
                    <a:lstStyle/>
                    <a:p>
                      <a:pPr algn="ctr"/>
                      <a:r>
                        <a:rPr lang="en-IN" b="1" dirty="0">
                          <a:latin typeface="Times New Roman" panose="02020603050405020304" pitchFamily="18" charset="0"/>
                          <a:cs typeface="Times New Roman" panose="02020603050405020304" pitchFamily="18" charset="0"/>
                        </a:rPr>
                        <a:t>Title</a:t>
                      </a:r>
                      <a:r>
                        <a:rPr lang="en-IN" b="1" baseline="0" dirty="0">
                          <a:latin typeface="Times New Roman" panose="02020603050405020304" pitchFamily="18" charset="0"/>
                          <a:cs typeface="Times New Roman" panose="02020603050405020304" pitchFamily="18" charset="0"/>
                        </a:rPr>
                        <a:t> of the paper</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IN" b="1" dirty="0">
                          <a:latin typeface="Times New Roman" panose="02020603050405020304" pitchFamily="18" charset="0"/>
                          <a:cs typeface="Times New Roman" panose="02020603050405020304" pitchFamily="18" charset="0"/>
                        </a:rPr>
                        <a:t>Author(s) &amp;</a:t>
                      </a:r>
                      <a:r>
                        <a:rPr lang="en-IN" b="1" baseline="0" dirty="0">
                          <a:latin typeface="Times New Roman" panose="02020603050405020304" pitchFamily="18" charset="0"/>
                          <a:cs typeface="Times New Roman" panose="02020603050405020304" pitchFamily="18" charset="0"/>
                        </a:rPr>
                        <a:t> Journal Details</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IN" b="1" dirty="0">
                          <a:latin typeface="Times New Roman" panose="02020603050405020304" pitchFamily="18" charset="0"/>
                          <a:cs typeface="Times New Roman" panose="02020603050405020304" pitchFamily="18" charset="0"/>
                        </a:rPr>
                        <a:t>Description/</a:t>
                      </a:r>
                    </a:p>
                    <a:p>
                      <a:pPr algn="ctr"/>
                      <a:r>
                        <a:rPr lang="en-IN" b="1" dirty="0">
                          <a:latin typeface="Times New Roman" panose="02020603050405020304" pitchFamily="18" charset="0"/>
                          <a:cs typeface="Times New Roman" panose="02020603050405020304" pitchFamily="18" charset="0"/>
                        </a:rPr>
                        <a:t>Interpretation</a:t>
                      </a:r>
                    </a:p>
                  </a:txBody>
                  <a:tcPr/>
                </a:tc>
                <a:extLst>
                  <a:ext uri="{0D108BD9-81ED-4DB2-BD59-A6C34878D82A}">
                    <a16:rowId xmlns:a16="http://schemas.microsoft.com/office/drawing/2014/main" val="10000"/>
                  </a:ext>
                </a:extLst>
              </a:tr>
              <a:tr h="1279944">
                <a:tc>
                  <a:txBody>
                    <a:bodyPr/>
                    <a:lstStyle/>
                    <a:p>
                      <a:r>
                        <a:rPr lang="en-IN" sz="1650" dirty="0">
                          <a:latin typeface="Times New Roman" panose="02020603050405020304" pitchFamily="18" charset="0"/>
                          <a:cs typeface="Times New Roman" panose="02020603050405020304" pitchFamily="18" charset="0"/>
                        </a:rPr>
                        <a:t>1.</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650" dirty="0">
                          <a:latin typeface="Times New Roman" panose="02020603050405020304" pitchFamily="18" charset="0"/>
                          <a:cs typeface="Times New Roman" panose="02020603050405020304" pitchFamily="18" charset="0"/>
                        </a:rPr>
                        <a:t>Crime Prediction and Analysis</a:t>
                      </a:r>
                    </a:p>
                    <a:p>
                      <a:endParaRPr lang="en-IN" sz="165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650" dirty="0" err="1">
                          <a:latin typeface="Times New Roman" panose="02020603050405020304" pitchFamily="18" charset="0"/>
                          <a:cs typeface="Times New Roman" panose="02020603050405020304" pitchFamily="18" charset="0"/>
                        </a:rPr>
                        <a:t>Akanksha,Gahalot,Uprant,Suraina</a:t>
                      </a:r>
                      <a:r>
                        <a:rPr lang="en-IN" sz="1650" dirty="0">
                          <a:latin typeface="Times New Roman" panose="02020603050405020304" pitchFamily="18" charset="0"/>
                          <a:cs typeface="Times New Roman" panose="02020603050405020304" pitchFamily="18" charset="0"/>
                        </a:rPr>
                        <a:t> </a:t>
                      </a:r>
                      <a:r>
                        <a:rPr lang="en-IN" sz="1650" dirty="0" err="1">
                          <a:latin typeface="Times New Roman" panose="02020603050405020304" pitchFamily="18" charset="0"/>
                          <a:cs typeface="Times New Roman" panose="02020603050405020304" pitchFamily="18" charset="0"/>
                        </a:rPr>
                        <a:t>Dhiman,Lokesh</a:t>
                      </a:r>
                      <a:r>
                        <a:rPr lang="en-IN" sz="1650" dirty="0">
                          <a:latin typeface="Times New Roman" panose="02020603050405020304" pitchFamily="18" charset="0"/>
                          <a:cs typeface="Times New Roman" panose="02020603050405020304" pitchFamily="18" charset="0"/>
                        </a:rPr>
                        <a:t> Chouhan, Journal of Quantitative Criminology,(IEEE) </a:t>
                      </a:r>
                    </a:p>
                    <a:p>
                      <a:endParaRPr lang="en-IN" sz="1650" dirty="0">
                        <a:latin typeface="Times New Roman" panose="02020603050405020304" pitchFamily="18" charset="0"/>
                        <a:cs typeface="Times New Roman" panose="02020603050405020304" pitchFamily="18" charset="0"/>
                      </a:endParaRPr>
                    </a:p>
                  </a:txBody>
                  <a:tcPr/>
                </a:tc>
                <a:tc>
                  <a:txBody>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50" dirty="0">
                          <a:latin typeface="Times New Roman" panose="02020603050405020304" pitchFamily="18" charset="0"/>
                          <a:cs typeface="Times New Roman" panose="02020603050405020304" pitchFamily="18" charset="0"/>
                        </a:rPr>
                        <a:t>Methodologies used in this study are Support Vector </a:t>
                      </a:r>
                      <a:r>
                        <a:rPr lang="en-IN" sz="1650" dirty="0" err="1">
                          <a:latin typeface="Times New Roman" panose="02020603050405020304" pitchFamily="18" charset="0"/>
                          <a:cs typeface="Times New Roman" panose="02020603050405020304" pitchFamily="18" charset="0"/>
                        </a:rPr>
                        <a:t>Machine</a:t>
                      </a:r>
                      <a:r>
                        <a:rPr lang="en-IN" sz="1650" b="0" i="0" dirty="0" err="1">
                          <a:solidFill>
                            <a:schemeClr val="tx1"/>
                          </a:solidFill>
                          <a:effectLst/>
                          <a:latin typeface="Times New Roman" panose="02020603050405020304" pitchFamily="18" charset="0"/>
                          <a:ea typeface="+mn-ea"/>
                          <a:cs typeface="Times New Roman" panose="02020603050405020304" pitchFamily="18" charset="0"/>
                        </a:rPr>
                        <a:t>,KNN</a:t>
                      </a:r>
                      <a:r>
                        <a:rPr lang="en-IN" sz="1650" b="0" i="0" dirty="0">
                          <a:solidFill>
                            <a:schemeClr val="tx1"/>
                          </a:solidFill>
                          <a:effectLst/>
                          <a:latin typeface="Times New Roman" panose="02020603050405020304" pitchFamily="18" charset="0"/>
                          <a:ea typeface="+mn-ea"/>
                          <a:cs typeface="Times New Roman" panose="02020603050405020304" pitchFamily="18" charset="0"/>
                        </a:rPr>
                        <a:t> </a:t>
                      </a:r>
                      <a:r>
                        <a:rPr lang="en-IN" sz="1650" b="0" i="0" dirty="0" err="1">
                          <a:solidFill>
                            <a:schemeClr val="tx1"/>
                          </a:solidFill>
                          <a:effectLst/>
                          <a:latin typeface="Times New Roman" panose="02020603050405020304" pitchFamily="18" charset="0"/>
                          <a:ea typeface="+mn-ea"/>
                          <a:cs typeface="Times New Roman" panose="02020603050405020304" pitchFamily="18" charset="0"/>
                        </a:rPr>
                        <a:t>MLPClassifier</a:t>
                      </a:r>
                      <a:r>
                        <a:rPr lang="en-IN" sz="1650" b="0" i="0" dirty="0">
                          <a:solidFill>
                            <a:schemeClr val="tx1"/>
                          </a:solidFill>
                          <a:effectLst/>
                          <a:latin typeface="Times New Roman" panose="02020603050405020304" pitchFamily="18" charset="0"/>
                          <a:ea typeface="+mn-ea"/>
                          <a:cs typeface="Times New Roman" panose="02020603050405020304" pitchFamily="18" charset="0"/>
                        </a:rPr>
                        <a:t>.</a:t>
                      </a:r>
                      <a:endParaRPr lang="en-IN" sz="165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50" dirty="0">
                          <a:latin typeface="Times New Roman" panose="02020603050405020304" pitchFamily="18" charset="0"/>
                          <a:cs typeface="Times New Roman" panose="02020603050405020304" pitchFamily="18" charset="0"/>
                        </a:rPr>
                        <a:t>results obtained shown that the training time of SVM is more &amp; MLP was with low accuracy.</a:t>
                      </a:r>
                    </a:p>
                  </a:txBody>
                  <a:tcPr/>
                </a:tc>
                <a:extLst>
                  <a:ext uri="{0D108BD9-81ED-4DB2-BD59-A6C34878D82A}">
                    <a16:rowId xmlns:a16="http://schemas.microsoft.com/office/drawing/2014/main" val="10001"/>
                  </a:ext>
                </a:extLst>
              </a:tr>
              <a:tr h="928587">
                <a:tc>
                  <a:txBody>
                    <a:bodyPr/>
                    <a:lstStyle/>
                    <a:p>
                      <a:r>
                        <a:rPr lang="en-IN" sz="1650" dirty="0">
                          <a:latin typeface="Times New Roman" panose="02020603050405020304" pitchFamily="18" charset="0"/>
                          <a:cs typeface="Times New Roman" panose="02020603050405020304" pitchFamily="18" charset="0"/>
                        </a:rPr>
                        <a:t>2.</a:t>
                      </a:r>
                    </a:p>
                  </a:txBody>
                  <a:tcPr/>
                </a:tc>
                <a:tc>
                  <a:txBody>
                    <a:bodyPr/>
                    <a:lstStyle/>
                    <a:p>
                      <a:r>
                        <a:rPr lang="en-IN" sz="1650" dirty="0">
                          <a:latin typeface="Times New Roman" panose="02020603050405020304" pitchFamily="18" charset="0"/>
                          <a:cs typeface="Times New Roman" panose="02020603050405020304" pitchFamily="18" charset="0"/>
                        </a:rPr>
                        <a:t>Paper on Different Approaches for Crime Prediction system</a:t>
                      </a:r>
                    </a:p>
                  </a:txBody>
                  <a:tcPr/>
                </a:tc>
                <a:tc>
                  <a:txBody>
                    <a:bodyPr/>
                    <a:lstStyle/>
                    <a:p>
                      <a:r>
                        <a:rPr lang="en-IN" sz="1650" dirty="0">
                          <a:latin typeface="Times New Roman" panose="02020603050405020304" pitchFamily="18" charset="0"/>
                          <a:cs typeface="Times New Roman" panose="02020603050405020304" pitchFamily="18" charset="0"/>
                        </a:rPr>
                        <a:t>Varshitha D N, </a:t>
                      </a:r>
                      <a:r>
                        <a:rPr lang="en-IN" sz="1650" dirty="0" err="1">
                          <a:latin typeface="Times New Roman" panose="02020603050405020304" pitchFamily="18" charset="0"/>
                          <a:cs typeface="Times New Roman" panose="02020603050405020304" pitchFamily="18" charset="0"/>
                        </a:rPr>
                        <a:t>Janya</a:t>
                      </a:r>
                      <a:r>
                        <a:rPr lang="en-IN" sz="1650" dirty="0">
                          <a:latin typeface="Times New Roman" panose="02020603050405020304" pitchFamily="18" charset="0"/>
                          <a:cs typeface="Times New Roman" panose="02020603050405020304" pitchFamily="18" charset="0"/>
                        </a:rPr>
                        <a:t> T, </a:t>
                      </a:r>
                      <a:r>
                        <a:rPr lang="en-IN" sz="1650" dirty="0" err="1">
                          <a:latin typeface="Times New Roman" panose="02020603050405020304" pitchFamily="18" charset="0"/>
                          <a:cs typeface="Times New Roman" panose="02020603050405020304" pitchFamily="18" charset="0"/>
                        </a:rPr>
                        <a:t>Krithika</a:t>
                      </a:r>
                      <a:r>
                        <a:rPr lang="en-IN" sz="1650" dirty="0">
                          <a:latin typeface="Times New Roman" panose="02020603050405020304" pitchFamily="18" charset="0"/>
                          <a:cs typeface="Times New Roman" panose="02020603050405020304" pitchFamily="18" charset="0"/>
                        </a:rPr>
                        <a:t> Padmanabhan , International Research Journal of Engineering and Technology (IRJET)</a:t>
                      </a:r>
                    </a:p>
                  </a:txBody>
                  <a:tcPr/>
                </a:tc>
                <a:tc>
                  <a:txBody>
                    <a:bodyPr/>
                    <a:lstStyle/>
                    <a:p>
                      <a:pPr marL="285750" indent="-285750">
                        <a:buFont typeface="Arial" panose="020B0604020202020204" pitchFamily="34" charset="0"/>
                        <a:buChar char="•"/>
                      </a:pPr>
                      <a:r>
                        <a:rPr lang="en-IN" sz="1650" dirty="0">
                          <a:latin typeface="Times New Roman" panose="02020603050405020304" pitchFamily="18" charset="0"/>
                          <a:cs typeface="Times New Roman" panose="02020603050405020304" pitchFamily="18" charset="0"/>
                        </a:rPr>
                        <a:t>Crime Cast techniques were used like Support Vector </a:t>
                      </a:r>
                      <a:r>
                        <a:rPr lang="en-IN" sz="1650" dirty="0" err="1">
                          <a:latin typeface="Times New Roman" panose="02020603050405020304" pitchFamily="18" charset="0"/>
                          <a:cs typeface="Times New Roman" panose="02020603050405020304" pitchFamily="18" charset="0"/>
                        </a:rPr>
                        <a:t>Machine,Bayesian</a:t>
                      </a:r>
                      <a:r>
                        <a:rPr lang="en-IN" sz="1650" dirty="0">
                          <a:latin typeface="Times New Roman" panose="02020603050405020304" pitchFamily="18" charset="0"/>
                          <a:cs typeface="Times New Roman" panose="02020603050405020304" pitchFamily="18" charset="0"/>
                        </a:rPr>
                        <a:t> Network, Fuzzy Time Series.</a:t>
                      </a:r>
                    </a:p>
                  </a:txBody>
                  <a:tcPr/>
                </a:tc>
                <a:extLst>
                  <a:ext uri="{0D108BD9-81ED-4DB2-BD59-A6C34878D82A}">
                    <a16:rowId xmlns:a16="http://schemas.microsoft.com/office/drawing/2014/main" val="10002"/>
                  </a:ext>
                </a:extLst>
              </a:tr>
              <a:tr h="992392">
                <a:tc>
                  <a:txBody>
                    <a:bodyPr/>
                    <a:lstStyle/>
                    <a:p>
                      <a:r>
                        <a:rPr lang="en-IN" sz="1650" dirty="0">
                          <a:latin typeface="Times New Roman" panose="02020603050405020304" pitchFamily="18" charset="0"/>
                          <a:cs typeface="Times New Roman" panose="02020603050405020304" pitchFamily="18" charset="0"/>
                        </a:rPr>
                        <a:t>3.</a:t>
                      </a:r>
                    </a:p>
                  </a:txBody>
                  <a:tcPr/>
                </a:tc>
                <a:tc>
                  <a:txBody>
                    <a:bodyPr/>
                    <a:lstStyle/>
                    <a:p>
                      <a:r>
                        <a:rPr lang="en-IN" sz="1650" dirty="0">
                          <a:latin typeface="Times New Roman" panose="02020603050405020304" pitchFamily="18" charset="0"/>
                          <a:cs typeface="Times New Roman" panose="02020603050405020304" pitchFamily="18" charset="0"/>
                        </a:rPr>
                        <a:t>Crime Analysis Through Machine Learning</a:t>
                      </a:r>
                    </a:p>
                  </a:txBody>
                  <a:tcPr/>
                </a:tc>
                <a:tc>
                  <a:txBody>
                    <a:bodyPr/>
                    <a:lstStyle/>
                    <a:p>
                      <a:r>
                        <a:rPr lang="en-IN" sz="1650" dirty="0" err="1">
                          <a:latin typeface="Times New Roman" panose="02020603050405020304" pitchFamily="18" charset="0"/>
                          <a:cs typeface="Times New Roman" panose="02020603050405020304" pitchFamily="18" charset="0"/>
                        </a:rPr>
                        <a:t>Suhong</a:t>
                      </a:r>
                      <a:r>
                        <a:rPr lang="en-IN" sz="1650" dirty="0">
                          <a:latin typeface="Times New Roman" panose="02020603050405020304" pitchFamily="18" charset="0"/>
                          <a:cs typeface="Times New Roman" panose="02020603050405020304" pitchFamily="18" charset="0"/>
                        </a:rPr>
                        <a:t> Kim, Param Joshi, Parminder Singh Kalsi,</a:t>
                      </a:r>
                    </a:p>
                  </a:txBody>
                  <a:tcPr/>
                </a:tc>
                <a:tc>
                  <a:txBody>
                    <a:bodyPr/>
                    <a:lstStyle/>
                    <a:p>
                      <a:pPr marL="285750" indent="-285750">
                        <a:buFont typeface="Arial" panose="020B0604020202020204" pitchFamily="34" charset="0"/>
                        <a:buChar char="•"/>
                      </a:pPr>
                      <a:r>
                        <a:rPr lang="en-IN" sz="1650" dirty="0">
                          <a:latin typeface="Times New Roman" panose="02020603050405020304" pitchFamily="18" charset="0"/>
                          <a:cs typeface="Times New Roman" panose="02020603050405020304" pitchFamily="18" charset="0"/>
                        </a:rPr>
                        <a:t>Machine Learning predictive models KNN and boosted decision tree were used on Vancouver crime data.</a:t>
                      </a:r>
                    </a:p>
                    <a:p>
                      <a:pPr marL="285750" indent="-285750">
                        <a:buFont typeface="Arial" panose="020B0604020202020204" pitchFamily="34" charset="0"/>
                        <a:buChar char="•"/>
                      </a:pPr>
                      <a:r>
                        <a:rPr lang="en-IN" sz="1650" dirty="0">
                          <a:latin typeface="Times New Roman" panose="02020603050405020304" pitchFamily="18" charset="0"/>
                          <a:cs typeface="Times New Roman" panose="02020603050405020304" pitchFamily="18" charset="0"/>
                        </a:rPr>
                        <a:t>Accuracy is low </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2308" y="264933"/>
            <a:ext cx="6233184" cy="628377"/>
          </a:xfrm>
          <a:prstGeom prst="rect">
            <a:avLst/>
          </a:prstGeom>
        </p:spPr>
        <p:txBody>
          <a:bodyPr vert="horz" wrap="square" lIns="0" tIns="12700" rIns="0" bIns="0" rtlCol="0">
            <a:spAutoFit/>
          </a:bodyPr>
          <a:lstStyle/>
          <a:p>
            <a:pPr marL="12700">
              <a:spcBef>
                <a:spcPts val="100"/>
              </a:spcBef>
            </a:pPr>
            <a:r>
              <a:rPr lang="en-IN" spc="-20" dirty="0">
                <a:latin typeface="Times New Roman" panose="02020603050405020304" pitchFamily="18" charset="0"/>
                <a:cs typeface="Times New Roman" panose="02020603050405020304" pitchFamily="18" charset="0"/>
              </a:rPr>
              <a:t>LITERATURE SURVEY</a:t>
            </a:r>
            <a:endParaRPr spc="-25"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7</a:t>
            </a:fld>
            <a:endParaRPr dirty="0"/>
          </a:p>
        </p:txBody>
      </p:sp>
      <p:sp>
        <p:nvSpPr>
          <p:cNvPr id="6" name="Footer Placeholder 5"/>
          <p:cNvSpPr>
            <a:spLocks noGrp="1"/>
          </p:cNvSpPr>
          <p:nvPr>
            <p:ph type="ftr" sz="quarter" idx="5"/>
          </p:nvPr>
        </p:nvSpPr>
        <p:spPr>
          <a:xfrm>
            <a:off x="4038600" y="6466763"/>
            <a:ext cx="4800600" cy="492443"/>
          </a:xfrm>
        </p:spPr>
        <p:txBody>
          <a:bodyPr/>
          <a:lstStyle/>
          <a:p>
            <a:r>
              <a:rPr lang="en-IN" sz="1400" dirty="0">
                <a:latin typeface="Times New Roman" panose="02020603050405020304" pitchFamily="18" charset="0"/>
                <a:cs typeface="Times New Roman" panose="02020603050405020304" pitchFamily="18" charset="0"/>
              </a:rPr>
              <a:t>Department of Computer Science and engineering</a:t>
            </a:r>
          </a:p>
          <a:p>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3489283137"/>
              </p:ext>
            </p:extLst>
          </p:nvPr>
        </p:nvGraphicFramePr>
        <p:xfrm>
          <a:off x="419100" y="1810870"/>
          <a:ext cx="11353800" cy="4229100"/>
        </p:xfrm>
        <a:graphic>
          <a:graphicData uri="http://schemas.openxmlformats.org/drawingml/2006/table">
            <a:tbl>
              <a:tblPr firstRow="1" bandRow="1">
                <a:tableStyleId>{5940675A-B579-460E-94D1-54222C63F5DA}</a:tableStyleId>
              </a:tblPr>
              <a:tblGrid>
                <a:gridCol w="659837">
                  <a:extLst>
                    <a:ext uri="{9D8B030D-6E8A-4147-A177-3AD203B41FA5}">
                      <a16:colId xmlns:a16="http://schemas.microsoft.com/office/drawing/2014/main" val="20000"/>
                    </a:ext>
                  </a:extLst>
                </a:gridCol>
                <a:gridCol w="2944714">
                  <a:extLst>
                    <a:ext uri="{9D8B030D-6E8A-4147-A177-3AD203B41FA5}">
                      <a16:colId xmlns:a16="http://schemas.microsoft.com/office/drawing/2014/main" val="20001"/>
                    </a:ext>
                  </a:extLst>
                </a:gridCol>
                <a:gridCol w="3734545">
                  <a:extLst>
                    <a:ext uri="{9D8B030D-6E8A-4147-A177-3AD203B41FA5}">
                      <a16:colId xmlns:a16="http://schemas.microsoft.com/office/drawing/2014/main" val="20002"/>
                    </a:ext>
                  </a:extLst>
                </a:gridCol>
                <a:gridCol w="4014704">
                  <a:extLst>
                    <a:ext uri="{9D8B030D-6E8A-4147-A177-3AD203B41FA5}">
                      <a16:colId xmlns:a16="http://schemas.microsoft.com/office/drawing/2014/main" val="20003"/>
                    </a:ext>
                  </a:extLst>
                </a:gridCol>
              </a:tblGrid>
              <a:tr h="685800">
                <a:tc>
                  <a:txBody>
                    <a:bodyPr/>
                    <a:lstStyle/>
                    <a:p>
                      <a:pPr algn="ctr"/>
                      <a:r>
                        <a:rPr lang="en-IN" b="1" dirty="0">
                          <a:latin typeface="Times New Roman" panose="02020603050405020304" pitchFamily="18" charset="0"/>
                          <a:cs typeface="Times New Roman" panose="02020603050405020304" pitchFamily="18" charset="0"/>
                        </a:rPr>
                        <a:t>S.No</a:t>
                      </a:r>
                    </a:p>
                  </a:txBody>
                  <a:tcPr/>
                </a:tc>
                <a:tc>
                  <a:txBody>
                    <a:bodyPr/>
                    <a:lstStyle/>
                    <a:p>
                      <a:pPr algn="ctr"/>
                      <a:r>
                        <a:rPr lang="en-IN" b="1" dirty="0">
                          <a:latin typeface="Times New Roman" panose="02020603050405020304" pitchFamily="18" charset="0"/>
                          <a:cs typeface="Times New Roman" panose="02020603050405020304" pitchFamily="18" charset="0"/>
                        </a:rPr>
                        <a:t>Title</a:t>
                      </a:r>
                      <a:r>
                        <a:rPr lang="en-IN" b="1" baseline="0" dirty="0">
                          <a:latin typeface="Times New Roman" panose="02020603050405020304" pitchFamily="18" charset="0"/>
                          <a:cs typeface="Times New Roman" panose="02020603050405020304" pitchFamily="18" charset="0"/>
                        </a:rPr>
                        <a:t> of the paper</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IN" b="1" dirty="0">
                          <a:latin typeface="Times New Roman" panose="02020603050405020304" pitchFamily="18" charset="0"/>
                          <a:cs typeface="Times New Roman" panose="02020603050405020304" pitchFamily="18" charset="0"/>
                        </a:rPr>
                        <a:t>Author(s) &amp;</a:t>
                      </a:r>
                      <a:r>
                        <a:rPr lang="en-IN" b="1" baseline="0" dirty="0">
                          <a:latin typeface="Times New Roman" panose="02020603050405020304" pitchFamily="18" charset="0"/>
                          <a:cs typeface="Times New Roman" panose="02020603050405020304" pitchFamily="18" charset="0"/>
                        </a:rPr>
                        <a:t> Journal Details</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IN" b="1" dirty="0">
                          <a:latin typeface="Times New Roman" panose="02020603050405020304" pitchFamily="18" charset="0"/>
                          <a:cs typeface="Times New Roman" panose="02020603050405020304" pitchFamily="18" charset="0"/>
                        </a:rPr>
                        <a:t>Description/</a:t>
                      </a:r>
                    </a:p>
                    <a:p>
                      <a:pPr algn="ctr"/>
                      <a:r>
                        <a:rPr lang="en-IN" b="1" dirty="0">
                          <a:latin typeface="Times New Roman" panose="02020603050405020304" pitchFamily="18" charset="0"/>
                          <a:cs typeface="Times New Roman" panose="02020603050405020304" pitchFamily="18" charset="0"/>
                        </a:rPr>
                        <a:t>Interpretation</a:t>
                      </a:r>
                    </a:p>
                  </a:txBody>
                  <a:tcPr/>
                </a:tc>
                <a:extLst>
                  <a:ext uri="{0D108BD9-81ED-4DB2-BD59-A6C34878D82A}">
                    <a16:rowId xmlns:a16="http://schemas.microsoft.com/office/drawing/2014/main" val="10000"/>
                  </a:ext>
                </a:extLst>
              </a:tr>
              <a:tr h="497795">
                <a:tc>
                  <a:txBody>
                    <a:bodyPr/>
                    <a:lstStyle/>
                    <a:p>
                      <a:r>
                        <a:rPr lang="en-IN" sz="1700" dirty="0">
                          <a:latin typeface="Times New Roman" panose="02020603050405020304" pitchFamily="18" charset="0"/>
                          <a:cs typeface="Times New Roman" panose="02020603050405020304" pitchFamily="18" charset="0"/>
                        </a:rPr>
                        <a:t>4.</a:t>
                      </a:r>
                    </a:p>
                  </a:txBody>
                  <a:tcPr/>
                </a:tc>
                <a:tc>
                  <a:txBody>
                    <a:bodyPr/>
                    <a:lstStyle/>
                    <a:p>
                      <a:r>
                        <a:rPr lang="en-IN" sz="1650" dirty="0">
                          <a:latin typeface="Times New Roman" panose="02020603050405020304" pitchFamily="18" charset="0"/>
                          <a:cs typeface="Times New Roman" panose="02020603050405020304" pitchFamily="18" charset="0"/>
                        </a:rPr>
                        <a:t>Crime Prediction Using K-Nearest Neighbouring Algorithm</a:t>
                      </a:r>
                      <a:endParaRPr lang="en-IN" sz="1650" b="1" dirty="0">
                        <a:latin typeface="Times New Roman" panose="02020603050405020304" pitchFamily="18" charset="0"/>
                        <a:cs typeface="Times New Roman" panose="02020603050405020304" pitchFamily="18" charset="0"/>
                      </a:endParaRPr>
                    </a:p>
                  </a:txBody>
                  <a:tcPr/>
                </a:tc>
                <a:tc>
                  <a:txBody>
                    <a:bodyPr/>
                    <a:lstStyle/>
                    <a:p>
                      <a:r>
                        <a:rPr lang="en-IN" sz="1650" dirty="0" err="1">
                          <a:latin typeface="Times New Roman" panose="02020603050405020304" pitchFamily="18" charset="0"/>
                          <a:cs typeface="Times New Roman" panose="02020603050405020304" pitchFamily="18" charset="0"/>
                        </a:rPr>
                        <a:t>Akash,Aniket</a:t>
                      </a:r>
                      <a:r>
                        <a:rPr lang="en-IN" sz="1650" dirty="0">
                          <a:latin typeface="Times New Roman" panose="02020603050405020304" pitchFamily="18" charset="0"/>
                          <a:cs typeface="Times New Roman" panose="02020603050405020304" pitchFamily="18" charset="0"/>
                        </a:rPr>
                        <a:t> </a:t>
                      </a:r>
                      <a:r>
                        <a:rPr lang="en-IN" sz="1650" dirty="0" err="1">
                          <a:latin typeface="Times New Roman" panose="02020603050405020304" pitchFamily="18" charset="0"/>
                          <a:cs typeface="Times New Roman" panose="02020603050405020304" pitchFamily="18" charset="0"/>
                        </a:rPr>
                        <a:t>verma,Nidi</a:t>
                      </a:r>
                      <a:r>
                        <a:rPr lang="en-IN" sz="1650" dirty="0">
                          <a:latin typeface="Times New Roman" panose="02020603050405020304" pitchFamily="18" charset="0"/>
                          <a:cs typeface="Times New Roman" panose="02020603050405020304" pitchFamily="18" charset="0"/>
                        </a:rPr>
                        <a:t> </a:t>
                      </a:r>
                      <a:r>
                        <a:rPr lang="en-IN" sz="1650" dirty="0" err="1">
                          <a:latin typeface="Times New Roman" panose="02020603050405020304" pitchFamily="18" charset="0"/>
                          <a:cs typeface="Times New Roman" panose="02020603050405020304" pitchFamily="18" charset="0"/>
                        </a:rPr>
                        <a:t>Lal,Yash</a:t>
                      </a:r>
                      <a:r>
                        <a:rPr lang="en-IN" sz="1650" dirty="0">
                          <a:latin typeface="Times New Roman" panose="02020603050405020304" pitchFamily="18" charset="0"/>
                          <a:cs typeface="Times New Roman" panose="02020603050405020304" pitchFamily="18" charset="0"/>
                        </a:rPr>
                        <a:t>, conference on emerging trends in information technology and engineering.</a:t>
                      </a:r>
                    </a:p>
                  </a:txBody>
                  <a:tcPr/>
                </a:tc>
                <a:tc>
                  <a:txBody>
                    <a:bodyPr/>
                    <a:lstStyle/>
                    <a:p>
                      <a:pPr marL="285750" indent="-285750">
                        <a:buFont typeface="Arial" panose="020B0604020202020204" pitchFamily="34" charset="0"/>
                        <a:buChar char="•"/>
                      </a:pPr>
                      <a:r>
                        <a:rPr lang="en-IN" sz="1650" dirty="0">
                          <a:latin typeface="Times New Roman" panose="02020603050405020304" pitchFamily="18" charset="0"/>
                          <a:cs typeface="Times New Roman" panose="02020603050405020304" pitchFamily="18" charset="0"/>
                        </a:rPr>
                        <a:t>Crime rates were observed based on KNN-algorithm</a:t>
                      </a:r>
                    </a:p>
                  </a:txBody>
                  <a:tcPr/>
                </a:tc>
                <a:extLst>
                  <a:ext uri="{0D108BD9-81ED-4DB2-BD59-A6C34878D82A}">
                    <a16:rowId xmlns:a16="http://schemas.microsoft.com/office/drawing/2014/main" val="227868572"/>
                  </a:ext>
                </a:extLst>
              </a:tr>
              <a:tr h="497795">
                <a:tc>
                  <a:txBody>
                    <a:bodyPr/>
                    <a:lstStyle/>
                    <a:p>
                      <a:r>
                        <a:rPr lang="en-IN" sz="1700" dirty="0">
                          <a:latin typeface="Times New Roman" panose="02020603050405020304" pitchFamily="18" charset="0"/>
                          <a:cs typeface="Times New Roman" panose="02020603050405020304" pitchFamily="18" charset="0"/>
                        </a:rPr>
                        <a:t>5.</a:t>
                      </a:r>
                    </a:p>
                  </a:txBody>
                  <a:tcPr/>
                </a:tc>
                <a:tc>
                  <a:txBody>
                    <a:bodyPr/>
                    <a:lstStyle/>
                    <a:p>
                      <a:r>
                        <a:rPr lang="en-IN" sz="1650" dirty="0">
                          <a:latin typeface="Times New Roman" panose="02020603050405020304" pitchFamily="18" charset="0"/>
                          <a:cs typeface="Times New Roman" panose="02020603050405020304" pitchFamily="18" charset="0"/>
                        </a:rPr>
                        <a:t>Crime Rate Prediction</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650" dirty="0">
                          <a:latin typeface="Times New Roman" panose="02020603050405020304" pitchFamily="18" charset="0"/>
                          <a:cs typeface="Times New Roman" panose="02020603050405020304" pitchFamily="18" charset="0"/>
                        </a:rPr>
                        <a:t>Ch. </a:t>
                      </a:r>
                      <a:r>
                        <a:rPr lang="en-IN" sz="1650" dirty="0" err="1">
                          <a:latin typeface="Times New Roman" panose="02020603050405020304" pitchFamily="18" charset="0"/>
                          <a:cs typeface="Times New Roman" panose="02020603050405020304" pitchFamily="18" charset="0"/>
                        </a:rPr>
                        <a:t>Mahendra,G</a:t>
                      </a:r>
                      <a:r>
                        <a:rPr lang="en-IN" sz="1650" dirty="0">
                          <a:latin typeface="Times New Roman" panose="02020603050405020304" pitchFamily="18" charset="0"/>
                          <a:cs typeface="Times New Roman" panose="02020603050405020304" pitchFamily="18" charset="0"/>
                        </a:rPr>
                        <a:t>. Nani </a:t>
                      </a:r>
                      <a:r>
                        <a:rPr lang="en-IN" sz="1650" dirty="0" err="1">
                          <a:latin typeface="Times New Roman" panose="02020603050405020304" pitchFamily="18" charset="0"/>
                          <a:cs typeface="Times New Roman" panose="02020603050405020304" pitchFamily="18" charset="0"/>
                        </a:rPr>
                        <a:t>Babu,G</a:t>
                      </a:r>
                      <a:r>
                        <a:rPr lang="en-IN" sz="1650" dirty="0">
                          <a:latin typeface="Times New Roman" panose="02020603050405020304" pitchFamily="18" charset="0"/>
                          <a:cs typeface="Times New Roman" panose="02020603050405020304" pitchFamily="18" charset="0"/>
                        </a:rPr>
                        <a:t>. </a:t>
                      </a:r>
                      <a:r>
                        <a:rPr lang="en-IN" sz="1650" dirty="0" err="1">
                          <a:latin typeface="Times New Roman" panose="02020603050405020304" pitchFamily="18" charset="0"/>
                          <a:cs typeface="Times New Roman" panose="02020603050405020304" pitchFamily="18" charset="0"/>
                        </a:rPr>
                        <a:t>Balu</a:t>
                      </a:r>
                      <a:r>
                        <a:rPr lang="en-IN" sz="1650" dirty="0">
                          <a:latin typeface="Times New Roman" panose="02020603050405020304" pitchFamily="18" charset="0"/>
                          <a:cs typeface="Times New Roman" panose="02020603050405020304" pitchFamily="18" charset="0"/>
                        </a:rPr>
                        <a:t> Nitin </a:t>
                      </a:r>
                      <a:r>
                        <a:rPr lang="en-IN" sz="1650" dirty="0" err="1">
                          <a:latin typeface="Times New Roman" panose="02020603050405020304" pitchFamily="18" charset="0"/>
                          <a:cs typeface="Times New Roman" panose="02020603050405020304" pitchFamily="18" charset="0"/>
                        </a:rPr>
                        <a:t>Chandra,A</a:t>
                      </a:r>
                      <a:r>
                        <a:rPr lang="en-IN" sz="1650" dirty="0">
                          <a:latin typeface="Times New Roman" panose="02020603050405020304" pitchFamily="18" charset="0"/>
                          <a:cs typeface="Times New Roman" panose="02020603050405020304" pitchFamily="18" charset="0"/>
                        </a:rPr>
                        <a:t>. </a:t>
                      </a:r>
                      <a:r>
                        <a:rPr lang="en-IN" sz="1650" dirty="0" err="1">
                          <a:latin typeface="Times New Roman" panose="02020603050405020304" pitchFamily="18" charset="0"/>
                          <a:cs typeface="Times New Roman" panose="02020603050405020304" pitchFamily="18" charset="0"/>
                        </a:rPr>
                        <a:t>Avinash</a:t>
                      </a:r>
                      <a:r>
                        <a:rPr lang="en-IN" sz="1650" dirty="0">
                          <a:latin typeface="Times New Roman" panose="02020603050405020304" pitchFamily="18" charset="0"/>
                          <a:cs typeface="Times New Roman" panose="02020603050405020304" pitchFamily="18" charset="0"/>
                        </a:rPr>
                        <a:t>, </a:t>
                      </a:r>
                      <a:r>
                        <a:rPr lang="en-IN" sz="1650" dirty="0" err="1">
                          <a:latin typeface="Times New Roman" panose="02020603050405020304" pitchFamily="18" charset="0"/>
                          <a:cs typeface="Times New Roman" panose="02020603050405020304" pitchFamily="18" charset="0"/>
                        </a:rPr>
                        <a:t>journel</a:t>
                      </a:r>
                      <a:r>
                        <a:rPr lang="en-IN" sz="1650" dirty="0">
                          <a:latin typeface="Times New Roman" panose="02020603050405020304" pitchFamily="18" charset="0"/>
                          <a:cs typeface="Times New Roman" panose="02020603050405020304" pitchFamily="18" charset="0"/>
                        </a:rPr>
                        <a:t> of engineering stories(JES), </a:t>
                      </a:r>
                    </a:p>
                    <a:p>
                      <a:endParaRPr lang="en-IN" sz="1650" dirty="0">
                        <a:latin typeface="Times New Roman" panose="02020603050405020304" pitchFamily="18" charset="0"/>
                        <a:cs typeface="Times New Roman" panose="02020603050405020304" pitchFamily="18" charset="0"/>
                      </a:endParaRPr>
                    </a:p>
                  </a:txBody>
                  <a:tcPr/>
                </a:tc>
                <a:tc>
                  <a:txBody>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50" dirty="0">
                          <a:latin typeface="Times New Roman" panose="02020603050405020304" pitchFamily="18" charset="0"/>
                          <a:cs typeface="Times New Roman" panose="02020603050405020304" pitchFamily="18" charset="0"/>
                        </a:rPr>
                        <a:t>In this paper the crime rate is based on the robbery. Linear regression algorithm was used.</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50" dirty="0">
                          <a:latin typeface="Times New Roman" panose="02020603050405020304" pitchFamily="18" charset="0"/>
                          <a:cs typeface="Times New Roman" panose="02020603050405020304" pitchFamily="18" charset="0"/>
                        </a:rPr>
                        <a:t>As a future work different algorithms to be used for better accuracy.</a:t>
                      </a:r>
                      <a:endParaRPr lang="en-IN" sz="16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647639">
                <a:tc>
                  <a:txBody>
                    <a:bodyPr/>
                    <a:lstStyle/>
                    <a:p>
                      <a:r>
                        <a:rPr lang="en-IN" sz="1700" dirty="0">
                          <a:latin typeface="Times New Roman" panose="02020603050405020304" pitchFamily="18" charset="0"/>
                          <a:cs typeface="Times New Roman" panose="02020603050405020304" pitchFamily="18" charset="0"/>
                        </a:rPr>
                        <a:t>6.</a:t>
                      </a:r>
                    </a:p>
                  </a:txBody>
                  <a:tcPr/>
                </a:tc>
                <a:tc>
                  <a:txBody>
                    <a:bodyPr/>
                    <a:lstStyle/>
                    <a:p>
                      <a:r>
                        <a:rPr lang="en-IN" sz="1650" dirty="0">
                          <a:latin typeface="Times New Roman" panose="02020603050405020304" pitchFamily="18" charset="0"/>
                          <a:cs typeface="Times New Roman" panose="02020603050405020304" pitchFamily="18" charset="0"/>
                        </a:rPr>
                        <a:t>Comparison of Machine Learning Algorithms for Predicting Crime Hotspots</a:t>
                      </a:r>
                    </a:p>
                    <a:p>
                      <a:endParaRPr lang="en-IN" sz="1650" dirty="0">
                        <a:latin typeface="Times New Roman" panose="02020603050405020304" pitchFamily="18" charset="0"/>
                        <a:cs typeface="Times New Roman" panose="02020603050405020304" pitchFamily="18" charset="0"/>
                      </a:endParaRPr>
                    </a:p>
                  </a:txBody>
                  <a:tcPr/>
                </a:tc>
                <a:tc>
                  <a:txBody>
                    <a:bodyPr/>
                    <a:lstStyle/>
                    <a:p>
                      <a:r>
                        <a:rPr lang="en-IN" sz="1650" dirty="0">
                          <a:latin typeface="Times New Roman" panose="02020603050405020304" pitchFamily="18" charset="0"/>
                          <a:cs typeface="Times New Roman" panose="02020603050405020304" pitchFamily="18" charset="0"/>
                        </a:rPr>
                        <a:t>XU ZHANG , LIN LIU, LUZI XIAO,JIAKAI JI,</a:t>
                      </a:r>
                    </a:p>
                    <a:p>
                      <a:r>
                        <a:rPr lang="en-IN" sz="1650" dirty="0">
                          <a:latin typeface="Times New Roman" panose="02020603050405020304" pitchFamily="18" charset="0"/>
                          <a:cs typeface="Times New Roman" panose="02020603050405020304" pitchFamily="18" charset="0"/>
                        </a:rPr>
                        <a:t>IEEE ACCESS.2020</a:t>
                      </a:r>
                    </a:p>
                  </a:txBody>
                  <a:tcPr/>
                </a:tc>
                <a:tc>
                  <a:txBody>
                    <a:bodyPr/>
                    <a:lstStyle/>
                    <a:p>
                      <a:pPr marL="285750" indent="-285750">
                        <a:buFont typeface="Arial" panose="020B0604020202020204" pitchFamily="34" charset="0"/>
                        <a:buChar char="•"/>
                      </a:pPr>
                      <a:r>
                        <a:rPr lang="en-IN" sz="1650" dirty="0">
                          <a:latin typeface="Times New Roman" panose="02020603050405020304" pitchFamily="18" charset="0"/>
                          <a:cs typeface="Times New Roman" panose="02020603050405020304" pitchFamily="18" charset="0"/>
                        </a:rPr>
                        <a:t>This study predicted the occurrence of crime hotspots.</a:t>
                      </a:r>
                    </a:p>
                    <a:p>
                      <a:pPr marL="285750" indent="-285750">
                        <a:buFont typeface="Arial" panose="020B0604020202020204" pitchFamily="34" charset="0"/>
                        <a:buChar char="•"/>
                      </a:pPr>
                      <a:r>
                        <a:rPr lang="en-IN" sz="1650" dirty="0">
                          <a:latin typeface="Times New Roman" panose="02020603050405020304" pitchFamily="18" charset="0"/>
                          <a:cs typeface="Times New Roman" panose="02020603050405020304" pitchFamily="18" charset="0"/>
                        </a:rPr>
                        <a:t>Resulted that The prediction accuracies of LSTM model are better than other models.</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24169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63035" y="335416"/>
            <a:ext cx="3691254" cy="628377"/>
          </a:xfrm>
          <a:prstGeom prst="rect">
            <a:avLst/>
          </a:prstGeom>
        </p:spPr>
        <p:txBody>
          <a:bodyPr vert="horz" wrap="square" lIns="0" tIns="12700" rIns="0" bIns="0" rtlCol="0">
            <a:spAutoFit/>
          </a:bodyPr>
          <a:lstStyle/>
          <a:p>
            <a:pPr marL="12700">
              <a:spcBef>
                <a:spcPts val="100"/>
              </a:spcBef>
            </a:pPr>
            <a:r>
              <a:rPr lang="en-IN" spc="-10" dirty="0">
                <a:latin typeface="Times New Roman" panose="02020603050405020304" pitchFamily="18" charset="0"/>
                <a:cs typeface="Times New Roman" panose="02020603050405020304" pitchFamily="18" charset="0"/>
              </a:rPr>
              <a:t>OBJECTIVE</a:t>
            </a:r>
            <a:endParaRPr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0933918" y="37365"/>
            <a:ext cx="1171179" cy="122448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srgbClr val="888888"/>
                </a:solidFill>
                <a:effectLst/>
                <a:uLnTx/>
                <a:uFillTx/>
                <a:latin typeface="Calibri"/>
                <a:ea typeface="+mn-ea"/>
                <a:cs typeface="Calibri"/>
              </a:rPr>
              <a:pPr marL="38100" marR="0" lvl="0" indent="0" algn="l" defTabSz="914400" rtl="0" eaLnBrk="1" fontAlgn="auto" latinLnBrk="0" hangingPunct="1">
                <a:lnSpc>
                  <a:spcPts val="1240"/>
                </a:lnSpc>
                <a:spcBef>
                  <a:spcPts val="0"/>
                </a:spcBef>
                <a:spcAft>
                  <a:spcPts val="0"/>
                </a:spcAft>
                <a:buClrTx/>
                <a:buSzTx/>
                <a:buFontTx/>
                <a:buNone/>
                <a:tabLst/>
                <a:defRPr/>
              </a:pPr>
              <a:t>8</a:t>
            </a:fld>
            <a:endParaRPr kumimoji="0" sz="1200" b="0" i="0" u="none" strike="noStrike" kern="1200" cap="none" spc="0" normalizeH="0" baseline="0" noProof="0" dirty="0">
              <a:ln>
                <a:noFill/>
              </a:ln>
              <a:solidFill>
                <a:srgbClr val="888888"/>
              </a:solidFill>
              <a:effectLst/>
              <a:uLnTx/>
              <a:uFillTx/>
              <a:latin typeface="Calibri"/>
              <a:ea typeface="+mn-ea"/>
              <a:cs typeface="Calibri"/>
            </a:endParaRPr>
          </a:p>
        </p:txBody>
      </p:sp>
      <p:sp>
        <p:nvSpPr>
          <p:cNvPr id="7" name="Footer Placeholder 6"/>
          <p:cNvSpPr>
            <a:spLocks noGrp="1"/>
          </p:cNvSpPr>
          <p:nvPr>
            <p:ph type="ftr" sz="quarter" idx="5"/>
          </p:nvPr>
        </p:nvSpPr>
        <p:spPr>
          <a:xfrm>
            <a:off x="3886200" y="6442501"/>
            <a:ext cx="4800600" cy="492443"/>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tint val="75000"/>
                  </a:prstClr>
                </a:solidFill>
                <a:effectLst/>
                <a:uLnTx/>
                <a:uFillTx/>
                <a:latin typeface="Times New Roman" panose="02020603050405020304" pitchFamily="18" charset="0"/>
                <a:cs typeface="Times New Roman" panose="02020603050405020304" pitchFamily="18" charset="0"/>
              </a:rPr>
              <a:t>Department of Computer Science and engineering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TextBox 7">
            <a:extLst>
              <a:ext uri="{FF2B5EF4-FFF2-40B4-BE49-F238E27FC236}">
                <a16:creationId xmlns:a16="http://schemas.microsoft.com/office/drawing/2014/main" id="{1FE07DE7-3846-5CEF-9092-CD8F6FEBE479}"/>
              </a:ext>
            </a:extLst>
          </p:cNvPr>
          <p:cNvSpPr txBox="1"/>
          <p:nvPr/>
        </p:nvSpPr>
        <p:spPr>
          <a:xfrm>
            <a:off x="634178" y="1886379"/>
            <a:ext cx="10885329" cy="2215991"/>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3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algn="just">
              <a:defRPr/>
            </a:pPr>
            <a:r>
              <a:rPr kumimoji="0" lang="en-IN" sz="23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objective would be to </a:t>
            </a:r>
            <a:r>
              <a:rPr lang="en-IN" sz="2300" dirty="0">
                <a:solidFill>
                  <a:prstClr val="black"/>
                </a:solidFill>
                <a:latin typeface="Times New Roman" panose="02020603050405020304" pitchFamily="18" charset="0"/>
                <a:cs typeface="Times New Roman" panose="02020603050405020304" pitchFamily="18" charset="0"/>
              </a:rPr>
              <a:t>develop a system which could perform analysis as well as prediction.</a:t>
            </a:r>
            <a:r>
              <a:rPr kumimoji="0" lang="en-IN" sz="23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main aim is to build the Crime Prediction System which will be a systematic approach for finding the future crime rate. </a:t>
            </a:r>
            <a:r>
              <a:rPr lang="en-IN" sz="2300" dirty="0">
                <a:solidFill>
                  <a:prstClr val="black"/>
                </a:solidFill>
                <a:latin typeface="Times New Roman" panose="02020603050405020304" pitchFamily="18" charset="0"/>
                <a:cs typeface="Times New Roman" panose="02020603050405020304" pitchFamily="18" charset="0"/>
              </a:rPr>
              <a:t>P</a:t>
            </a:r>
            <a:r>
              <a:rPr kumimoji="0" lang="en-IN" sz="2300"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rediction</a:t>
            </a:r>
            <a:r>
              <a:rPr kumimoji="0" lang="en-IN" sz="23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lang="en-IN" sz="2300" dirty="0">
                <a:solidFill>
                  <a:prstClr val="black"/>
                </a:solidFill>
                <a:latin typeface="Times New Roman" panose="02020603050405020304" pitchFamily="18" charset="0"/>
                <a:cs typeface="Times New Roman" panose="02020603050405020304" pitchFamily="18" charset="0"/>
              </a:rPr>
              <a:t>and</a:t>
            </a:r>
            <a:r>
              <a:rPr kumimoji="0" lang="en-IN" sz="23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analysis are important to detect &amp; understand future crimes.</a:t>
            </a:r>
            <a:r>
              <a:rPr kumimoji="0" lang="en-IN" sz="2300" b="0" i="0" u="none" strike="noStrike" kern="1200" cap="none" spc="0" normalizeH="0" baseline="0" noProof="0" dirty="0">
                <a:ln>
                  <a:noFill/>
                </a:ln>
                <a:solidFill>
                  <a:schemeClr val="accent2">
                    <a:lumMod val="75000"/>
                  </a:schemeClr>
                </a:solidFill>
                <a:effectLst/>
                <a:uLnTx/>
                <a:uFillTx/>
                <a:latin typeface="Times New Roman" panose="02020603050405020304" pitchFamily="18" charset="0"/>
                <a:cs typeface="Times New Roman" panose="02020603050405020304" pitchFamily="18" charset="0"/>
              </a:rPr>
              <a:t> </a:t>
            </a:r>
            <a:endParaRPr kumimoji="0" lang="en-IN" sz="23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3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12FCE1E4-C8B5-0D0B-267C-467AF9D65223}"/>
              </a:ext>
            </a:extLst>
          </p:cNvPr>
          <p:cNvSpPr txBox="1">
            <a:spLocks/>
          </p:cNvSpPr>
          <p:nvPr/>
        </p:nvSpPr>
        <p:spPr>
          <a:xfrm>
            <a:off x="672492" y="6544797"/>
            <a:ext cx="760094" cy="309957"/>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dirty="0"/>
              <a:t>06/05/2023</a:t>
            </a:r>
          </a:p>
          <a:p>
            <a:pPr marL="12700">
              <a:lnSpc>
                <a:spcPts val="1240"/>
              </a:lnSpc>
            </a:pPr>
            <a:endParaRPr lang="en-US" spc="-5" dirty="0"/>
          </a:p>
        </p:txBody>
      </p:sp>
    </p:spTree>
    <p:extLst>
      <p:ext uri="{BB962C8B-B14F-4D97-AF65-F5344CB8AC3E}">
        <p14:creationId xmlns:p14="http://schemas.microsoft.com/office/powerpoint/2010/main" val="3647204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47246" y="366139"/>
            <a:ext cx="5262283" cy="628377"/>
          </a:xfrm>
          <a:prstGeom prst="rect">
            <a:avLst/>
          </a:prstGeom>
        </p:spPr>
        <p:txBody>
          <a:bodyPr vert="horz" wrap="square" lIns="0" tIns="12700" rIns="0" bIns="0" rtlCol="0">
            <a:spAutoFit/>
          </a:bodyPr>
          <a:lstStyle/>
          <a:p>
            <a:pPr marL="12700">
              <a:spcBef>
                <a:spcPts val="100"/>
              </a:spcBef>
            </a:pPr>
            <a:r>
              <a:rPr lang="en-IN" spc="-10" dirty="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0933918" y="37365"/>
            <a:ext cx="1171179" cy="122448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srgbClr val="888888"/>
                </a:solidFill>
                <a:effectLst/>
                <a:uLnTx/>
                <a:uFillTx/>
                <a:latin typeface="Calibri"/>
                <a:ea typeface="+mn-ea"/>
                <a:cs typeface="Calibri"/>
              </a:rPr>
              <a:pPr marL="38100" marR="0" lvl="0" indent="0" algn="l" defTabSz="914400" rtl="0" eaLnBrk="1" fontAlgn="auto" latinLnBrk="0" hangingPunct="1">
                <a:lnSpc>
                  <a:spcPts val="1240"/>
                </a:lnSpc>
                <a:spcBef>
                  <a:spcPts val="0"/>
                </a:spcBef>
                <a:spcAft>
                  <a:spcPts val="0"/>
                </a:spcAft>
                <a:buClrTx/>
                <a:buSzTx/>
                <a:buFontTx/>
                <a:buNone/>
                <a:tabLst/>
                <a:defRPr/>
              </a:pPr>
              <a:t>9</a:t>
            </a:fld>
            <a:endParaRPr kumimoji="0" sz="1200" b="0" i="0" u="none" strike="noStrike" kern="1200" cap="none" spc="0" normalizeH="0" baseline="0" noProof="0" dirty="0">
              <a:ln>
                <a:noFill/>
              </a:ln>
              <a:solidFill>
                <a:srgbClr val="888888"/>
              </a:solidFill>
              <a:effectLst/>
              <a:uLnTx/>
              <a:uFillTx/>
              <a:latin typeface="Calibri"/>
              <a:ea typeface="+mn-ea"/>
              <a:cs typeface="Calibri"/>
            </a:endParaRPr>
          </a:p>
        </p:txBody>
      </p:sp>
      <p:sp>
        <p:nvSpPr>
          <p:cNvPr id="7" name="Footer Placeholder 6"/>
          <p:cNvSpPr>
            <a:spLocks noGrp="1"/>
          </p:cNvSpPr>
          <p:nvPr>
            <p:ph type="ftr" sz="quarter" idx="5"/>
          </p:nvPr>
        </p:nvSpPr>
        <p:spPr>
          <a:xfrm>
            <a:off x="3886200" y="6442501"/>
            <a:ext cx="4800600" cy="492443"/>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tint val="75000"/>
                  </a:prstClr>
                </a:solidFill>
                <a:effectLst/>
                <a:uLnTx/>
                <a:uFillTx/>
                <a:latin typeface="Times New Roman" panose="02020603050405020304" pitchFamily="18" charset="0"/>
                <a:cs typeface="Times New Roman" panose="02020603050405020304" pitchFamily="18" charset="0"/>
              </a:rPr>
              <a:t>Department of Computer Science and engineering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TextBox 7">
            <a:extLst>
              <a:ext uri="{FF2B5EF4-FFF2-40B4-BE49-F238E27FC236}">
                <a16:creationId xmlns:a16="http://schemas.microsoft.com/office/drawing/2014/main" id="{1A697375-B760-86E5-5D6E-F4617B6132CA}"/>
              </a:ext>
            </a:extLst>
          </p:cNvPr>
          <p:cNvSpPr txBox="1"/>
          <p:nvPr/>
        </p:nvSpPr>
        <p:spPr>
          <a:xfrm>
            <a:off x="672492" y="1764120"/>
            <a:ext cx="10927837" cy="1862048"/>
          </a:xfrm>
          <a:prstGeom prst="rect">
            <a:avLst/>
          </a:prstGeom>
          <a:noFill/>
        </p:spPr>
        <p:txBody>
          <a:bodyPr wrap="square">
            <a:spAutoFit/>
          </a:bodyPr>
          <a:lstStyle/>
          <a:p>
            <a:pPr algn="just"/>
            <a:endParaRPr lang="en-IN" sz="2300" dirty="0">
              <a:latin typeface="Times New Roman" panose="02020603050405020304" pitchFamily="18" charset="0"/>
              <a:cs typeface="Times New Roman" panose="02020603050405020304" pitchFamily="18" charset="0"/>
            </a:endParaRPr>
          </a:p>
          <a:p>
            <a:pPr algn="just"/>
            <a:r>
              <a:rPr lang="en-IN" sz="2300" dirty="0">
                <a:latin typeface="Times New Roman" panose="02020603050405020304" pitchFamily="18" charset="0"/>
                <a:cs typeface="Times New Roman" panose="02020603050405020304" pitchFamily="18" charset="0"/>
              </a:rPr>
              <a:t>Crime data for the past years is analysed using two different data-processing approaches. Machine-Learning predictive models, K-nearest-neighbour and boosted decision tree, are implemented and a crime prediction accuracy between 39% to 44% is obtained when predicting crime in Vancouver.</a:t>
            </a:r>
          </a:p>
        </p:txBody>
      </p:sp>
      <p:sp>
        <p:nvSpPr>
          <p:cNvPr id="5" name="object 5">
            <a:extLst>
              <a:ext uri="{FF2B5EF4-FFF2-40B4-BE49-F238E27FC236}">
                <a16:creationId xmlns:a16="http://schemas.microsoft.com/office/drawing/2014/main" id="{E92C66F0-F9CF-3B9E-E99D-A9C353CAF43C}"/>
              </a:ext>
            </a:extLst>
          </p:cNvPr>
          <p:cNvSpPr txBox="1">
            <a:spLocks/>
          </p:cNvSpPr>
          <p:nvPr/>
        </p:nvSpPr>
        <p:spPr>
          <a:xfrm>
            <a:off x="672492" y="6544797"/>
            <a:ext cx="760094" cy="309957"/>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dirty="0"/>
              <a:t>06/05/2023</a:t>
            </a:r>
          </a:p>
          <a:p>
            <a:pPr marL="12700">
              <a:lnSpc>
                <a:spcPts val="1240"/>
              </a:lnSpc>
            </a:pPr>
            <a:endParaRPr lang="en-US" spc="-5" dirty="0"/>
          </a:p>
        </p:txBody>
      </p:sp>
    </p:spTree>
    <p:extLst>
      <p:ext uri="{BB962C8B-B14F-4D97-AF65-F5344CB8AC3E}">
        <p14:creationId xmlns:p14="http://schemas.microsoft.com/office/powerpoint/2010/main" val="342160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1080</TotalTime>
  <Words>1747</Words>
  <Application>Microsoft Office PowerPoint</Application>
  <PresentationFormat>Widescreen</PresentationFormat>
  <Paragraphs>238</Paragraphs>
  <Slides>26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vt:lpstr>
      <vt:lpstr>Arial MT</vt:lpstr>
      <vt:lpstr>Calibri</vt:lpstr>
      <vt:lpstr>Calibri Light</vt:lpstr>
      <vt:lpstr>Times New Roman</vt:lpstr>
      <vt:lpstr>Office Theme</vt:lpstr>
      <vt:lpstr>1_Office Theme</vt:lpstr>
      <vt:lpstr>       BVRIT HYDERABAD  College of Engineering for Women  Department of Computer Science and Engineering</vt:lpstr>
      <vt:lpstr>AGENDA</vt:lpstr>
      <vt:lpstr>ABSTRACT</vt:lpstr>
      <vt:lpstr>INTRODUCTION</vt:lpstr>
      <vt:lpstr>INTRODUCTION</vt:lpstr>
      <vt:lpstr>LITERATURE SURVEY</vt:lpstr>
      <vt:lpstr>LITERATURE SURVEY</vt:lpstr>
      <vt:lpstr>OBJECTIVE</vt:lpstr>
      <vt:lpstr>EXISTING SYSTEM</vt:lpstr>
      <vt:lpstr>EXISTING SYSTEM - DRAWBACKS </vt:lpstr>
      <vt:lpstr>PROPOSED SYSTEM</vt:lpstr>
      <vt:lpstr>ADVANTAGES</vt:lpstr>
      <vt:lpstr>ARCHITECTURE</vt:lpstr>
      <vt:lpstr>METHODOLOGY</vt:lpstr>
      <vt:lpstr>METHODOLOGY</vt:lpstr>
      <vt:lpstr>METHODOLOGY</vt:lpstr>
      <vt:lpstr>DATA SET</vt:lpstr>
      <vt:lpstr>RESULTS</vt:lpstr>
      <vt:lpstr>RESULTS</vt:lpstr>
      <vt:lpstr>RESULTS</vt:lpstr>
      <vt:lpstr>SOCIETAL IMPACT</vt:lpstr>
      <vt:lpstr>CONCLUSION </vt:lpstr>
      <vt:lpstr> FUTURE WORK </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pranavi kankati</dc:creator>
  <cp:lastModifiedBy>pranavi kankati</cp:lastModifiedBy>
  <cp:revision>151</cp:revision>
  <dcterms:created xsi:type="dcterms:W3CDTF">2022-12-20T13:29:49Z</dcterms:created>
  <dcterms:modified xsi:type="dcterms:W3CDTF">2023-06-08T07:07:02Z</dcterms:modified>
</cp:coreProperties>
</file>