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9" r:id="rId4"/>
    <p:sldId id="299" r:id="rId5"/>
    <p:sldId id="300" r:id="rId6"/>
    <p:sldId id="301" r:id="rId7"/>
    <p:sldId id="268" r:id="rId8"/>
    <p:sldId id="266" r:id="rId9"/>
    <p:sldId id="270" r:id="rId10"/>
    <p:sldId id="271" r:id="rId11"/>
    <p:sldId id="27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90" autoAdjust="0"/>
  </p:normalViewPr>
  <p:slideViewPr>
    <p:cSldViewPr snapToGrid="0">
      <p:cViewPr varScale="1">
        <p:scale>
          <a:sx n="81" d="100"/>
          <a:sy n="81" d="100"/>
        </p:scale>
        <p:origin x="744" y="53"/>
      </p:cViewPr>
      <p:guideLst/>
    </p:cSldViewPr>
  </p:slideViewPr>
  <p:outlineViewPr>
    <p:cViewPr>
      <p:scale>
        <a:sx n="33" d="100"/>
        <a:sy n="33" d="100"/>
      </p:scale>
      <p:origin x="0" y="-67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CB450-C0FC-451C-8532-26D180133940}" type="datetimeFigureOut">
              <a:rPr lang="en-IN" smtClean="0"/>
              <a:t>26-03-2023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166FA-6CAB-4CD6-B4FC-66E8A4B530F0}"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8497CA-B2BD-461A-9745-905C9CFCD02D}" type="datetime1">
              <a:rPr lang="en-IN" smtClean="0"/>
              <a:t>26-03-2023</a:t>
            </a:fld>
            <a:endParaRPr lang="en-IN" dirty="0"/>
          </a:p>
        </p:txBody>
      </p:sp>
      <p:sp>
        <p:nvSpPr>
          <p:cNvPr id="5" name="Footer Placeholder 4"/>
          <p:cNvSpPr>
            <a:spLocks noGrp="1"/>
          </p:cNvSpPr>
          <p:nvPr>
            <p:ph type="ftr" sz="quarter" idx="11"/>
          </p:nvPr>
        </p:nvSpPr>
        <p:spPr/>
        <p:txBody>
          <a:bodyPr/>
          <a:lstStyle/>
          <a:p>
            <a:r>
              <a:rPr lang="en-US" dirty="0"/>
              <a:t>Department of Information Technology, BVRIT HYDERABAD                              </a:t>
            </a:r>
            <a:endParaRPr lang="en-IN" dirty="0"/>
          </a:p>
        </p:txBody>
      </p:sp>
      <p:sp>
        <p:nvSpPr>
          <p:cNvPr id="6" name="Slide Number Placeholder 5"/>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80D064D-F0BE-4B0A-87F4-2C01BBA2CE37}" type="datetime1">
              <a:rPr lang="en-IN" smtClean="0"/>
              <a:t>26-03-2023</a:t>
            </a:fld>
            <a:endParaRPr lang="en-IN" dirty="0"/>
          </a:p>
        </p:txBody>
      </p:sp>
      <p:sp>
        <p:nvSpPr>
          <p:cNvPr id="5" name="Footer Placeholder 4"/>
          <p:cNvSpPr>
            <a:spLocks noGrp="1"/>
          </p:cNvSpPr>
          <p:nvPr>
            <p:ph type="ftr" sz="quarter" idx="11"/>
          </p:nvPr>
        </p:nvSpPr>
        <p:spPr/>
        <p:txBody>
          <a:bodyPr/>
          <a:lstStyle/>
          <a:p>
            <a:r>
              <a:rPr lang="en-US" dirty="0"/>
              <a:t>Department of Information Technology, BVRIT HYDERABAD                              </a:t>
            </a:r>
            <a:endParaRPr lang="en-IN" dirty="0"/>
          </a:p>
        </p:txBody>
      </p:sp>
      <p:sp>
        <p:nvSpPr>
          <p:cNvPr id="6" name="Slide Number Placeholder 5"/>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D1ADB6-E00D-4AC0-928D-99CFAEEB9123}" type="datetime1">
              <a:rPr lang="en-IN" smtClean="0"/>
              <a:t>26-03-2023</a:t>
            </a:fld>
            <a:endParaRPr lang="en-IN" dirty="0"/>
          </a:p>
        </p:txBody>
      </p:sp>
      <p:sp>
        <p:nvSpPr>
          <p:cNvPr id="5" name="Footer Placeholder 4"/>
          <p:cNvSpPr>
            <a:spLocks noGrp="1"/>
          </p:cNvSpPr>
          <p:nvPr>
            <p:ph type="ftr" sz="quarter" idx="11"/>
          </p:nvPr>
        </p:nvSpPr>
        <p:spPr/>
        <p:txBody>
          <a:bodyPr/>
          <a:lstStyle/>
          <a:p>
            <a:r>
              <a:rPr lang="en-US" dirty="0"/>
              <a:t>Department of Information Technology, BVRIT HYDERABAD                              </a:t>
            </a:r>
            <a:endParaRPr lang="en-IN" dirty="0"/>
          </a:p>
        </p:txBody>
      </p:sp>
      <p:sp>
        <p:nvSpPr>
          <p:cNvPr id="6" name="Slide Number Placeholder 5"/>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BB5BA8-A260-40AE-99CA-949EFA007C2E}" type="datetime1">
              <a:rPr lang="en-IN" smtClean="0"/>
              <a:t>26-03-2023</a:t>
            </a:fld>
            <a:endParaRPr lang="en-IN" dirty="0"/>
          </a:p>
        </p:txBody>
      </p:sp>
      <p:sp>
        <p:nvSpPr>
          <p:cNvPr id="5" name="Footer Placeholder 4"/>
          <p:cNvSpPr>
            <a:spLocks noGrp="1"/>
          </p:cNvSpPr>
          <p:nvPr>
            <p:ph type="ftr" sz="quarter" idx="11"/>
          </p:nvPr>
        </p:nvSpPr>
        <p:spPr/>
        <p:txBody>
          <a:bodyPr/>
          <a:lstStyle/>
          <a:p>
            <a:r>
              <a:rPr lang="en-US" dirty="0"/>
              <a:t>Department of Information Technology, BVRIT HYDERABAD                              </a:t>
            </a:r>
            <a:endParaRPr lang="en-IN" dirty="0"/>
          </a:p>
        </p:txBody>
      </p:sp>
      <p:sp>
        <p:nvSpPr>
          <p:cNvPr id="6" name="Slide Number Placeholder 5"/>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34C00-2B6F-45D3-8641-938785FA88A4}" type="datetime1">
              <a:rPr lang="en-IN" smtClean="0"/>
              <a:t>26-03-2023</a:t>
            </a:fld>
            <a:endParaRPr lang="en-IN" dirty="0"/>
          </a:p>
        </p:txBody>
      </p:sp>
      <p:sp>
        <p:nvSpPr>
          <p:cNvPr id="5" name="Footer Placeholder 4"/>
          <p:cNvSpPr>
            <a:spLocks noGrp="1"/>
          </p:cNvSpPr>
          <p:nvPr>
            <p:ph type="ftr" sz="quarter" idx="11"/>
          </p:nvPr>
        </p:nvSpPr>
        <p:spPr/>
        <p:txBody>
          <a:bodyPr/>
          <a:lstStyle/>
          <a:p>
            <a:r>
              <a:rPr lang="en-US" dirty="0"/>
              <a:t>Department of Information Technology, BVRIT HYDERABAD                              </a:t>
            </a:r>
            <a:endParaRPr lang="en-IN" dirty="0"/>
          </a:p>
        </p:txBody>
      </p:sp>
      <p:sp>
        <p:nvSpPr>
          <p:cNvPr id="6" name="Slide Number Placeholder 5"/>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19A5C58-2731-4F61-9EC8-E7E9A9221A17}" type="datetime1">
              <a:rPr lang="en-IN" smtClean="0"/>
              <a:t>26-03-2023</a:t>
            </a:fld>
            <a:endParaRPr lang="en-IN" dirty="0"/>
          </a:p>
        </p:txBody>
      </p:sp>
      <p:sp>
        <p:nvSpPr>
          <p:cNvPr id="6" name="Footer Placeholder 5"/>
          <p:cNvSpPr>
            <a:spLocks noGrp="1"/>
          </p:cNvSpPr>
          <p:nvPr>
            <p:ph type="ftr" sz="quarter" idx="11"/>
          </p:nvPr>
        </p:nvSpPr>
        <p:spPr/>
        <p:txBody>
          <a:bodyPr/>
          <a:lstStyle/>
          <a:p>
            <a:r>
              <a:rPr lang="en-US" dirty="0"/>
              <a:t>Department of Information Technology, BVRIT HYDERABAD                              </a:t>
            </a:r>
            <a:endParaRPr lang="en-IN" dirty="0"/>
          </a:p>
        </p:txBody>
      </p:sp>
      <p:sp>
        <p:nvSpPr>
          <p:cNvPr id="7" name="Slide Number Placeholder 6"/>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3332C07-8590-42A0-BEFF-314B07559700}" type="datetime1">
              <a:rPr lang="en-IN" smtClean="0"/>
              <a:t>26-03-2023</a:t>
            </a:fld>
            <a:endParaRPr lang="en-IN" dirty="0"/>
          </a:p>
        </p:txBody>
      </p:sp>
      <p:sp>
        <p:nvSpPr>
          <p:cNvPr id="8" name="Footer Placeholder 7"/>
          <p:cNvSpPr>
            <a:spLocks noGrp="1"/>
          </p:cNvSpPr>
          <p:nvPr>
            <p:ph type="ftr" sz="quarter" idx="11"/>
          </p:nvPr>
        </p:nvSpPr>
        <p:spPr/>
        <p:txBody>
          <a:bodyPr/>
          <a:lstStyle/>
          <a:p>
            <a:r>
              <a:rPr lang="en-US" dirty="0"/>
              <a:t>Department of Information Technology, BVRIT HYDERABAD                              </a:t>
            </a:r>
            <a:endParaRPr lang="en-IN" dirty="0"/>
          </a:p>
        </p:txBody>
      </p:sp>
      <p:sp>
        <p:nvSpPr>
          <p:cNvPr id="9" name="Slide Number Placeholder 8"/>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E87413-CC25-460A-AF67-82B4C242F349}" type="datetime1">
              <a:rPr lang="en-IN" smtClean="0"/>
              <a:t>26-03-2023</a:t>
            </a:fld>
            <a:endParaRPr lang="en-IN" dirty="0"/>
          </a:p>
        </p:txBody>
      </p:sp>
      <p:sp>
        <p:nvSpPr>
          <p:cNvPr id="4" name="Footer Placeholder 3"/>
          <p:cNvSpPr>
            <a:spLocks noGrp="1"/>
          </p:cNvSpPr>
          <p:nvPr>
            <p:ph type="ftr" sz="quarter" idx="11"/>
          </p:nvPr>
        </p:nvSpPr>
        <p:spPr/>
        <p:txBody>
          <a:bodyPr/>
          <a:lstStyle/>
          <a:p>
            <a:r>
              <a:rPr lang="en-US" dirty="0"/>
              <a:t>Department of Information Technology, BVRIT HYDERABAD                              </a:t>
            </a:r>
            <a:endParaRPr lang="en-IN" dirty="0"/>
          </a:p>
        </p:txBody>
      </p:sp>
      <p:sp>
        <p:nvSpPr>
          <p:cNvPr id="5" name="Slide Number Placeholder 4"/>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68457-9A11-434D-BE0D-D8498592D5B3}" type="datetime1">
              <a:rPr lang="en-IN" smtClean="0"/>
              <a:t>26-03-2023</a:t>
            </a:fld>
            <a:endParaRPr lang="en-IN" dirty="0"/>
          </a:p>
        </p:txBody>
      </p:sp>
      <p:sp>
        <p:nvSpPr>
          <p:cNvPr id="3" name="Footer Placeholder 2"/>
          <p:cNvSpPr>
            <a:spLocks noGrp="1"/>
          </p:cNvSpPr>
          <p:nvPr>
            <p:ph type="ftr" sz="quarter" idx="11"/>
          </p:nvPr>
        </p:nvSpPr>
        <p:spPr/>
        <p:txBody>
          <a:bodyPr/>
          <a:lstStyle/>
          <a:p>
            <a:r>
              <a:rPr lang="en-US" dirty="0"/>
              <a:t>Department of Information Technology, BVRIT HYDERABAD                              </a:t>
            </a:r>
            <a:endParaRPr lang="en-IN" dirty="0"/>
          </a:p>
        </p:txBody>
      </p:sp>
      <p:sp>
        <p:nvSpPr>
          <p:cNvPr id="4" name="Slide Number Placeholder 3"/>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01446-D216-4AC4-BBB8-B4FB49D44401}" type="datetime1">
              <a:rPr lang="en-IN" smtClean="0"/>
              <a:t>26-03-2023</a:t>
            </a:fld>
            <a:endParaRPr lang="en-IN" dirty="0"/>
          </a:p>
        </p:txBody>
      </p:sp>
      <p:sp>
        <p:nvSpPr>
          <p:cNvPr id="6" name="Footer Placeholder 5"/>
          <p:cNvSpPr>
            <a:spLocks noGrp="1"/>
          </p:cNvSpPr>
          <p:nvPr>
            <p:ph type="ftr" sz="quarter" idx="11"/>
          </p:nvPr>
        </p:nvSpPr>
        <p:spPr/>
        <p:txBody>
          <a:bodyPr/>
          <a:lstStyle/>
          <a:p>
            <a:r>
              <a:rPr lang="en-US" dirty="0"/>
              <a:t>Department of Information Technology, BVRIT HYDERABAD                              </a:t>
            </a:r>
            <a:endParaRPr lang="en-IN" dirty="0"/>
          </a:p>
        </p:txBody>
      </p:sp>
      <p:sp>
        <p:nvSpPr>
          <p:cNvPr id="7" name="Slide Number Placeholder 6"/>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0FB75E-2B04-4E9D-B427-21E6B286B79B}" type="datetime1">
              <a:rPr lang="en-IN" smtClean="0"/>
              <a:t>26-03-2023</a:t>
            </a:fld>
            <a:endParaRPr lang="en-IN" dirty="0"/>
          </a:p>
        </p:txBody>
      </p:sp>
      <p:sp>
        <p:nvSpPr>
          <p:cNvPr id="6" name="Footer Placeholder 5"/>
          <p:cNvSpPr>
            <a:spLocks noGrp="1"/>
          </p:cNvSpPr>
          <p:nvPr>
            <p:ph type="ftr" sz="quarter" idx="11"/>
          </p:nvPr>
        </p:nvSpPr>
        <p:spPr/>
        <p:txBody>
          <a:bodyPr/>
          <a:lstStyle/>
          <a:p>
            <a:r>
              <a:rPr lang="en-US" dirty="0"/>
              <a:t>Department of Information Technology, BVRIT HYDERABAD                              </a:t>
            </a:r>
            <a:endParaRPr lang="en-IN" dirty="0"/>
          </a:p>
        </p:txBody>
      </p:sp>
      <p:sp>
        <p:nvSpPr>
          <p:cNvPr id="7" name="Slide Number Placeholder 6"/>
          <p:cNvSpPr>
            <a:spLocks noGrp="1"/>
          </p:cNvSpPr>
          <p:nvPr>
            <p:ph type="sldNum" sz="quarter" idx="12"/>
          </p:nvPr>
        </p:nvSpPr>
        <p:spPr/>
        <p:txBody>
          <a:bodyPr/>
          <a:lstStyle/>
          <a:p>
            <a:fld id="{905C4BEE-33D1-44E5-8775-3D71FDE5F846}"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D19CA-E6EA-4335-AF93-2BDAE9760899}" type="datetime1">
              <a:rPr lang="en-IN" smtClean="0"/>
              <a:t>26-03-2023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Information Technology, BVRIT HYDERABAD                              </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C4BEE-33D1-44E5-8775-3D71FDE5F84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704805"/>
            <a:ext cx="11420856" cy="989716"/>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     </a:t>
            </a:r>
            <a:r>
              <a:rPr lang="en-US" sz="4900" b="1" dirty="0">
                <a:latin typeface="+mn-lt"/>
              </a:rPr>
              <a:t>SMART SHOE for HEALTH FITNESS USING IoT</a:t>
            </a:r>
            <a:r>
              <a:rPr lang="en-IN" sz="4900" b="1" dirty="0">
                <a:latin typeface="+mn-lt"/>
                <a:cs typeface="Times New Roman" panose="02020603050405020304" pitchFamily="18" charset="0"/>
              </a:rPr>
              <a:t> </a:t>
            </a:r>
            <a:r>
              <a:rPr lang="en-IN" sz="4900" b="1" dirty="0">
                <a:solidFill>
                  <a:srgbClr val="FF0000"/>
                </a:solidFill>
                <a:latin typeface="+mn-lt"/>
                <a:cs typeface="Times New Roman" panose="02020603050405020304" pitchFamily="18" charset="0"/>
              </a:rPr>
              <a:t>                        </a:t>
            </a:r>
          </a:p>
        </p:txBody>
      </p:sp>
      <p:sp>
        <p:nvSpPr>
          <p:cNvPr id="3" name="Subtitle 2"/>
          <p:cNvSpPr>
            <a:spLocks noGrp="1"/>
          </p:cNvSpPr>
          <p:nvPr>
            <p:ph sz="half" idx="1"/>
          </p:nvPr>
        </p:nvSpPr>
        <p:spPr>
          <a:xfrm>
            <a:off x="728231" y="3429000"/>
            <a:ext cx="5181600" cy="2432736"/>
          </a:xfrm>
        </p:spPr>
        <p:txBody>
          <a:bodyPr>
            <a:normAutofit/>
          </a:bodyPr>
          <a:lstStyle/>
          <a:p>
            <a:pPr marL="0" indent="0">
              <a:lnSpc>
                <a:spcPct val="107000"/>
              </a:lnSpc>
              <a:spcAft>
                <a:spcPts val="1620"/>
              </a:spcAft>
              <a:buNone/>
            </a:pPr>
            <a:r>
              <a:rPr lang="en-IN" sz="2400" dirty="0">
                <a:effectLst/>
                <a:latin typeface="Arial" panose="020B0604020202020204" pitchFamily="34" charset="0"/>
                <a:ea typeface="Arial" panose="020B0604020202020204" pitchFamily="34" charset="0"/>
              </a:rPr>
              <a:t>Under the Guidance of</a:t>
            </a:r>
            <a:endParaRPr lang="en-IN" sz="2400" dirty="0">
              <a:effectLst/>
              <a:latin typeface="Calibri" panose="020F0502020204030204" pitchFamily="34" charset="0"/>
              <a:ea typeface="Calibri" panose="020F0502020204030204" pitchFamily="34" charset="0"/>
            </a:endParaRPr>
          </a:p>
          <a:p>
            <a:pPr marL="0" indent="0">
              <a:lnSpc>
                <a:spcPct val="107000"/>
              </a:lnSpc>
              <a:spcAft>
                <a:spcPts val="2100"/>
              </a:spcAft>
              <a:buNone/>
            </a:pPr>
            <a:r>
              <a:rPr lang="en-IN" sz="2400" dirty="0">
                <a:effectLst/>
                <a:latin typeface="Arial" panose="020B0604020202020204" pitchFamily="34" charset="0"/>
                <a:ea typeface="Arial" panose="020B0604020202020204" pitchFamily="34" charset="0"/>
              </a:rPr>
              <a:t>Guide Name</a:t>
            </a:r>
            <a:r>
              <a:rPr lang="en-IN" sz="1800" dirty="0">
                <a:effectLst/>
                <a:latin typeface="Arial" panose="020B0604020202020204" pitchFamily="34" charset="0"/>
                <a:ea typeface="Arial" panose="020B0604020202020204" pitchFamily="34" charset="0"/>
              </a:rPr>
              <a:t>:</a:t>
            </a:r>
            <a:r>
              <a:rPr lang="en-IN" sz="1800" dirty="0">
                <a:latin typeface="Arial" panose="020B0604020202020204" pitchFamily="34" charset="0"/>
                <a:ea typeface="Arial" panose="020B0604020202020204" pitchFamily="34" charset="0"/>
              </a:rPr>
              <a:t> </a:t>
            </a:r>
            <a:r>
              <a:rPr lang="en-IN" sz="2200" dirty="0">
                <a:latin typeface="Arial" panose="020B0604020202020204" pitchFamily="34" charset="0"/>
                <a:ea typeface="Arial" panose="020B0604020202020204" pitchFamily="34" charset="0"/>
              </a:rPr>
              <a:t>Ms. K.S.Niraja</a:t>
            </a:r>
            <a:endParaRPr lang="en-IN" sz="2200" dirty="0">
              <a:effectLst/>
              <a:latin typeface="Calibri" panose="020F0502020204030204" pitchFamily="34" charset="0"/>
              <a:ea typeface="Calibri" panose="020F0502020204030204" pitchFamily="34" charset="0"/>
            </a:endParaRPr>
          </a:p>
          <a:p>
            <a:pPr marL="0" indent="0">
              <a:buNone/>
            </a:pPr>
            <a:r>
              <a:rPr lang="en-IN" sz="2200" dirty="0">
                <a:latin typeface="Arial" panose="020B0604020202020204" pitchFamily="34" charset="0"/>
                <a:ea typeface="Arial" panose="020B0604020202020204" pitchFamily="34" charset="0"/>
              </a:rPr>
              <a:t>Assistant Professor</a:t>
            </a:r>
            <a:r>
              <a:rPr lang="en-IN" sz="2200" dirty="0"/>
              <a:t>   </a:t>
            </a:r>
          </a:p>
        </p:txBody>
      </p:sp>
      <p:sp>
        <p:nvSpPr>
          <p:cNvPr id="8" name="Content Placeholder 7"/>
          <p:cNvSpPr>
            <a:spLocks noGrp="1"/>
          </p:cNvSpPr>
          <p:nvPr>
            <p:ph sz="half" idx="2"/>
          </p:nvPr>
        </p:nvSpPr>
        <p:spPr>
          <a:xfrm>
            <a:off x="7103444" y="3255795"/>
            <a:ext cx="3570973" cy="2432736"/>
          </a:xfrm>
        </p:spPr>
        <p:txBody>
          <a:bodyPr>
            <a:noAutofit/>
          </a:bodyPr>
          <a:lstStyle/>
          <a:p>
            <a:pPr marL="0" indent="0">
              <a:lnSpc>
                <a:spcPct val="107000"/>
              </a:lnSpc>
              <a:spcAft>
                <a:spcPts val="730"/>
              </a:spcAft>
              <a:buNone/>
            </a:pPr>
            <a:r>
              <a:rPr lang="en-IN" sz="2400" dirty="0">
                <a:effectLst/>
                <a:latin typeface="Times New Roman" panose="02020603050405020304" pitchFamily="18" charset="0"/>
                <a:ea typeface="Times New Roman" panose="02020603050405020304" pitchFamily="18" charset="0"/>
              </a:rPr>
              <a:t>Team- 8</a:t>
            </a:r>
          </a:p>
          <a:p>
            <a:pPr marL="0" indent="0">
              <a:lnSpc>
                <a:spcPct val="107000"/>
              </a:lnSpc>
              <a:spcAft>
                <a:spcPts val="730"/>
              </a:spcAft>
              <a:buNone/>
            </a:pPr>
            <a:r>
              <a:rPr lang="en-IN" sz="2200" dirty="0">
                <a:latin typeface="Times New Roman" panose="02020603050405020304" pitchFamily="18" charset="0"/>
                <a:ea typeface="Times New Roman" panose="02020603050405020304" pitchFamily="18" charset="0"/>
              </a:rPr>
              <a:t>C. Neha Reddy</a:t>
            </a:r>
            <a:r>
              <a:rPr lang="en-IN" sz="2200" dirty="0">
                <a:effectLst/>
                <a:latin typeface="Times New Roman" panose="02020603050405020304" pitchFamily="18" charset="0"/>
                <a:ea typeface="Times New Roman" panose="02020603050405020304" pitchFamily="18" charset="0"/>
              </a:rPr>
              <a:t>(1262)</a:t>
            </a:r>
            <a:endParaRPr lang="en-IN" sz="2200" dirty="0">
              <a:latin typeface="Times New Roman" panose="02020603050405020304" pitchFamily="18" charset="0"/>
            </a:endParaRPr>
          </a:p>
          <a:p>
            <a:pPr marL="0" indent="0">
              <a:lnSpc>
                <a:spcPct val="107000"/>
              </a:lnSpc>
              <a:spcAft>
                <a:spcPts val="730"/>
              </a:spcAft>
              <a:buNone/>
            </a:pPr>
            <a:r>
              <a:rPr lang="en-IN" sz="2200" dirty="0">
                <a:latin typeface="Times New Roman" panose="02020603050405020304" pitchFamily="18" charset="0"/>
                <a:ea typeface="Times New Roman" panose="02020603050405020304" pitchFamily="18" charset="0"/>
              </a:rPr>
              <a:t>K. Deekshita</a:t>
            </a:r>
            <a:r>
              <a:rPr lang="en-IN" sz="2200" dirty="0">
                <a:effectLst/>
                <a:latin typeface="Times New Roman" panose="02020603050405020304" pitchFamily="18" charset="0"/>
                <a:ea typeface="Times New Roman" panose="02020603050405020304" pitchFamily="18" charset="0"/>
              </a:rPr>
              <a:t>(1273)</a:t>
            </a:r>
            <a:endParaRPr lang="en-IN" sz="2200" dirty="0">
              <a:latin typeface="Calibri" panose="020F0502020204030204" pitchFamily="34" charset="0"/>
              <a:ea typeface="Times New Roman" panose="02020603050405020304" pitchFamily="18" charset="0"/>
            </a:endParaRPr>
          </a:p>
          <a:p>
            <a:pPr marL="0" indent="0">
              <a:lnSpc>
                <a:spcPct val="107000"/>
              </a:lnSpc>
              <a:spcAft>
                <a:spcPts val="730"/>
              </a:spcAft>
              <a:buNone/>
            </a:pPr>
            <a:r>
              <a:rPr lang="en-IN" sz="2200" dirty="0">
                <a:latin typeface="Times New Roman" panose="02020603050405020304" pitchFamily="18" charset="0"/>
                <a:ea typeface="Times New Roman" panose="02020603050405020304" pitchFamily="18" charset="0"/>
              </a:rPr>
              <a:t>S. Sravani</a:t>
            </a:r>
            <a:r>
              <a:rPr lang="en-IN" sz="2200" dirty="0">
                <a:effectLst/>
                <a:latin typeface="Times New Roman" panose="02020603050405020304" pitchFamily="18" charset="0"/>
                <a:ea typeface="Times New Roman" panose="02020603050405020304" pitchFamily="18" charset="0"/>
              </a:rPr>
              <a:t>(1280)</a:t>
            </a:r>
          </a:p>
          <a:p>
            <a:pPr marL="0" indent="0">
              <a:lnSpc>
                <a:spcPct val="107000"/>
              </a:lnSpc>
              <a:spcAft>
                <a:spcPts val="730"/>
              </a:spcAft>
              <a:buNone/>
            </a:pPr>
            <a:r>
              <a:rPr lang="en-IN" sz="2200" dirty="0">
                <a:latin typeface="Times New Roman" panose="02020603050405020304" pitchFamily="18" charset="0"/>
              </a:rPr>
              <a:t>B.</a:t>
            </a:r>
            <a:r>
              <a:rPr lang="en-IN" sz="2200" dirty="0">
                <a:effectLst/>
                <a:latin typeface="Times New Roman" panose="02020603050405020304" pitchFamily="18" charset="0"/>
                <a:ea typeface="Times New Roman" panose="02020603050405020304" pitchFamily="18" charset="0"/>
              </a:rPr>
              <a:t> Sai likhitha(1298)</a:t>
            </a:r>
          </a:p>
          <a:p>
            <a:pPr marL="0" indent="0">
              <a:lnSpc>
                <a:spcPct val="107000"/>
              </a:lnSpc>
              <a:spcAft>
                <a:spcPts val="730"/>
              </a:spcAft>
              <a:buNone/>
            </a:pPr>
            <a:endParaRPr lang="en-IN" sz="2400" dirty="0">
              <a:solidFill>
                <a:srgbClr val="FF0000"/>
              </a:solidFill>
              <a:latin typeface="Times New Roman" panose="02020603050405020304" pitchFamily="18" charset="0"/>
              <a:ea typeface="Calibri" panose="020F0502020204030204" pitchFamily="34" charset="0"/>
            </a:endParaRPr>
          </a:p>
          <a:p>
            <a:pPr marL="0" indent="0">
              <a:lnSpc>
                <a:spcPct val="107000"/>
              </a:lnSpc>
              <a:spcAft>
                <a:spcPts val="730"/>
              </a:spcAft>
              <a:buNone/>
            </a:pPr>
            <a:endParaRPr lang="en-IN" sz="2400" dirty="0">
              <a:solidFill>
                <a:srgbClr val="FF0000"/>
              </a:solidFill>
              <a:effectLst/>
              <a:latin typeface="Times New Roman" panose="02020603050405020304" pitchFamily="18" charset="0"/>
              <a:ea typeface="Calibri" panose="020F0502020204030204" pitchFamily="34" charset="0"/>
            </a:endParaRPr>
          </a:p>
          <a:p>
            <a:pPr marL="0" indent="0">
              <a:lnSpc>
                <a:spcPct val="107000"/>
              </a:lnSpc>
              <a:spcAft>
                <a:spcPts val="730"/>
              </a:spcAft>
              <a:buNone/>
            </a:pPr>
            <a:endParaRPr lang="en-IN" sz="2400" dirty="0">
              <a:solidFill>
                <a:srgbClr val="FF0000"/>
              </a:solidFill>
              <a:latin typeface="Times New Roman" panose="02020603050405020304" pitchFamily="18" charset="0"/>
              <a:ea typeface="Calibri" panose="020F0502020204030204" pitchFamily="34" charset="0"/>
            </a:endParaRPr>
          </a:p>
          <a:p>
            <a:pPr marL="0" indent="0">
              <a:lnSpc>
                <a:spcPct val="107000"/>
              </a:lnSpc>
              <a:spcAft>
                <a:spcPts val="730"/>
              </a:spcAft>
              <a:buNone/>
            </a:pPr>
            <a:endParaRPr lang="en-IN" sz="2400" dirty="0">
              <a:solidFill>
                <a:srgbClr val="FF0000"/>
              </a:solidFill>
              <a:effectLst/>
              <a:latin typeface="Times New Roman" panose="02020603050405020304" pitchFamily="18" charset="0"/>
              <a:ea typeface="Calibri" panose="020F0502020204030204" pitchFamily="34" charset="0"/>
            </a:endParaRPr>
          </a:p>
          <a:p>
            <a:pPr marL="0" indent="0">
              <a:lnSpc>
                <a:spcPct val="107000"/>
              </a:lnSpc>
              <a:spcAft>
                <a:spcPts val="730"/>
              </a:spcAft>
              <a:buNone/>
            </a:pPr>
            <a:endParaRPr lang="en-IN" sz="2400" dirty="0">
              <a:solidFill>
                <a:srgbClr val="FF0000"/>
              </a:solidFill>
              <a:latin typeface="Times New Roman" panose="02020603050405020304" pitchFamily="18" charset="0"/>
              <a:ea typeface="Calibri" panose="020F0502020204030204" pitchFamily="34" charset="0"/>
            </a:endParaRPr>
          </a:p>
          <a:p>
            <a:pPr marL="0" indent="0">
              <a:lnSpc>
                <a:spcPct val="107000"/>
              </a:lnSpc>
              <a:spcAft>
                <a:spcPts val="730"/>
              </a:spcAft>
              <a:buNone/>
            </a:pPr>
            <a:endParaRPr lang="en-IN" sz="2400" dirty="0">
              <a:solidFill>
                <a:srgbClr val="000000"/>
              </a:solidFill>
              <a:effectLst/>
              <a:latin typeface="Calibri" panose="020F0502020204030204" pitchFamily="34" charset="0"/>
              <a:ea typeface="Calibri" panose="020F0502020204030204" pitchFamily="34" charset="0"/>
            </a:endParaRPr>
          </a:p>
        </p:txBody>
      </p:sp>
      <p:sp>
        <p:nvSpPr>
          <p:cNvPr id="7" name="Footer Placeholder 6"/>
          <p:cNvSpPr>
            <a:spLocks noGrp="1"/>
          </p:cNvSpPr>
          <p:nvPr>
            <p:ph type="ftr" sz="quarter" idx="11"/>
          </p:nvPr>
        </p:nvSpPr>
        <p:spPr>
          <a:xfrm>
            <a:off x="1183907" y="6278128"/>
            <a:ext cx="7199697" cy="844567"/>
          </a:xfrm>
        </p:spPr>
        <p:txBody>
          <a:bodyPr/>
          <a:lstStyle/>
          <a:p>
            <a:r>
              <a:rPr lang="en-US" sz="1400" dirty="0">
                <a:solidFill>
                  <a:srgbClr val="000000"/>
                </a:solidFill>
                <a:effectLst/>
                <a:latin typeface="Times New Roman" panose="02020603050405020304" pitchFamily="18" charset="0"/>
                <a:ea typeface="Times New Roman" panose="02020603050405020304" pitchFamily="18" charset="0"/>
              </a:rPr>
              <a:t>                                                     Department of Information Technology, BVRIT HYDERABAD                              </a:t>
            </a:r>
            <a:endParaRPr lang="en-IN" sz="1400" dirty="0"/>
          </a:p>
        </p:txBody>
      </p:sp>
      <p:pic>
        <p:nvPicPr>
          <p:cNvPr id="4" name="Picture 3"/>
          <p:cNvPicPr/>
          <p:nvPr/>
        </p:nvPicPr>
        <p:blipFill>
          <a:blip r:embed="rId2"/>
          <a:stretch>
            <a:fillRect/>
          </a:stretch>
        </p:blipFill>
        <p:spPr>
          <a:xfrm>
            <a:off x="10828421" y="176808"/>
            <a:ext cx="1269092" cy="1200329"/>
          </a:xfrm>
          <a:prstGeom prst="rect">
            <a:avLst/>
          </a:prstGeom>
        </p:spPr>
      </p:pic>
      <p:pic>
        <p:nvPicPr>
          <p:cNvPr id="5" name="Picture 4"/>
          <p:cNvPicPr/>
          <p:nvPr/>
        </p:nvPicPr>
        <p:blipFill>
          <a:blip r:embed="rId3"/>
          <a:stretch>
            <a:fillRect/>
          </a:stretch>
        </p:blipFill>
        <p:spPr>
          <a:xfrm>
            <a:off x="163629" y="0"/>
            <a:ext cx="1491436" cy="1316736"/>
          </a:xfrm>
          <a:prstGeom prst="rect">
            <a:avLst/>
          </a:prstGeom>
        </p:spPr>
      </p:pic>
      <p:sp>
        <p:nvSpPr>
          <p:cNvPr id="6" name="Rectangle 2"/>
          <p:cNvSpPr>
            <a:spLocks noChangeArrowheads="1"/>
          </p:cNvSpPr>
          <p:nvPr/>
        </p:nvSpPr>
        <p:spPr bwMode="auto">
          <a:xfrm>
            <a:off x="2367814" y="2615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dirty="0"/>
          </a:p>
        </p:txBody>
      </p:sp>
      <p:sp>
        <p:nvSpPr>
          <p:cNvPr id="9" name="TextBox 8"/>
          <p:cNvSpPr txBox="1"/>
          <p:nvPr/>
        </p:nvSpPr>
        <p:spPr>
          <a:xfrm>
            <a:off x="1524000" y="216733"/>
            <a:ext cx="8726905"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BVRIT HYDERABAD College of Engineering for Women</a:t>
            </a: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kern="1200" cap="none" spc="0" normalizeH="0" baseline="0" noProof="0" dirty="0">
                <a:ln>
                  <a:noFill/>
                </a:ln>
                <a:solidFill>
                  <a:srgbClr val="0070C0"/>
                </a:solidFill>
                <a:effectLst/>
                <a:uLnTx/>
                <a:uFillTx/>
                <a:ea typeface="Calibri" panose="020F0502020204030204" pitchFamily="34" charset="0"/>
                <a:cs typeface="Times New Roman" panose="02020603050405020304" pitchFamily="18" charset="0"/>
              </a:rPr>
              <a:t>Department of Information Technology</a:t>
            </a:r>
            <a:endParaRPr kumimoji="0" lang="en-US" altLang="en-US" sz="2400" b="0" i="0" u="none" strike="noStrike" kern="1200" cap="none" spc="0" normalizeH="0" baseline="0" noProof="0" dirty="0">
              <a:ln>
                <a:noFill/>
              </a:ln>
              <a:solidFill>
                <a:srgbClr val="0070C0"/>
              </a:solidFill>
              <a:effectLst/>
              <a:uLnTx/>
              <a:uFillTx/>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Department of Information Technology, BVRIT HYDERABAD                              </a:t>
            </a:r>
            <a:endParaRPr lang="en-IN" dirty="0"/>
          </a:p>
        </p:txBody>
      </p:sp>
      <p:pic>
        <p:nvPicPr>
          <p:cNvPr id="3" name="Content Placeholder 5"/>
          <p:cNvPicPr/>
          <p:nvPr/>
        </p:nvPicPr>
        <p:blipFill>
          <a:blip r:embed="rId2"/>
          <a:stretch>
            <a:fillRect/>
          </a:stretch>
        </p:blipFill>
        <p:spPr>
          <a:xfrm>
            <a:off x="106831" y="97423"/>
            <a:ext cx="1575665" cy="1082844"/>
          </a:xfrm>
          <a:prstGeom prst="rect">
            <a:avLst/>
          </a:prstGeom>
        </p:spPr>
      </p:pic>
      <p:pic>
        <p:nvPicPr>
          <p:cNvPr id="4" name="Picture 3"/>
          <p:cNvPicPr/>
          <p:nvPr/>
        </p:nvPicPr>
        <p:blipFill>
          <a:blip r:embed="rId3"/>
          <a:stretch>
            <a:fillRect/>
          </a:stretch>
        </p:blipFill>
        <p:spPr>
          <a:xfrm>
            <a:off x="10828421" y="106532"/>
            <a:ext cx="1256748" cy="1188721"/>
          </a:xfrm>
          <a:prstGeom prst="rect">
            <a:avLst/>
          </a:prstGeom>
        </p:spPr>
      </p:pic>
      <p:sp>
        <p:nvSpPr>
          <p:cNvPr id="6" name="Text Box 5"/>
          <p:cNvSpPr txBox="1"/>
          <p:nvPr/>
        </p:nvSpPr>
        <p:spPr>
          <a:xfrm>
            <a:off x="4992792" y="254670"/>
            <a:ext cx="3782695" cy="768350"/>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  GPS</a:t>
            </a:r>
          </a:p>
        </p:txBody>
      </p:sp>
      <p:pic>
        <p:nvPicPr>
          <p:cNvPr id="7" name="Picture 6">
            <a:extLst>
              <a:ext uri="{FF2B5EF4-FFF2-40B4-BE49-F238E27FC236}">
                <a16:creationId xmlns:a16="http://schemas.microsoft.com/office/drawing/2014/main" id="{F0035D9F-D5A9-9015-F7B6-BF9D00195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554" y="1295253"/>
            <a:ext cx="4578006" cy="4303060"/>
          </a:xfrm>
          <a:prstGeom prst="rect">
            <a:avLst/>
          </a:prstGeom>
        </p:spPr>
      </p:pic>
      <p:pic>
        <p:nvPicPr>
          <p:cNvPr id="8" name="Picture 7">
            <a:extLst>
              <a:ext uri="{FF2B5EF4-FFF2-40B4-BE49-F238E27FC236}">
                <a16:creationId xmlns:a16="http://schemas.microsoft.com/office/drawing/2014/main" id="{E358B348-48C9-0F20-3818-8E61ED9E1B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9235" y="1023020"/>
            <a:ext cx="4139030" cy="54154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Department of Information Technology, BVRIT HYDERABAD                              </a:t>
            </a:r>
            <a:endParaRPr lang="en-IN" dirty="0"/>
          </a:p>
        </p:txBody>
      </p:sp>
      <p:pic>
        <p:nvPicPr>
          <p:cNvPr id="3" name="Content Placeholder 5"/>
          <p:cNvPicPr/>
          <p:nvPr/>
        </p:nvPicPr>
        <p:blipFill>
          <a:blip r:embed="rId2"/>
          <a:stretch>
            <a:fillRect/>
          </a:stretch>
        </p:blipFill>
        <p:spPr>
          <a:xfrm>
            <a:off x="106831" y="79899"/>
            <a:ext cx="1575665" cy="1082844"/>
          </a:xfrm>
          <a:prstGeom prst="rect">
            <a:avLst/>
          </a:prstGeom>
        </p:spPr>
      </p:pic>
      <p:pic>
        <p:nvPicPr>
          <p:cNvPr id="4" name="Picture 3"/>
          <p:cNvPicPr/>
          <p:nvPr/>
        </p:nvPicPr>
        <p:blipFill>
          <a:blip r:embed="rId3"/>
          <a:stretch>
            <a:fillRect/>
          </a:stretch>
        </p:blipFill>
        <p:spPr>
          <a:xfrm>
            <a:off x="10828421" y="79899"/>
            <a:ext cx="1256748" cy="1188721"/>
          </a:xfrm>
          <a:prstGeom prst="rect">
            <a:avLst/>
          </a:prstGeom>
        </p:spPr>
      </p:pic>
      <p:sp>
        <p:nvSpPr>
          <p:cNvPr id="5" name="Text Box 4"/>
          <p:cNvSpPr txBox="1"/>
          <p:nvPr/>
        </p:nvSpPr>
        <p:spPr>
          <a:xfrm>
            <a:off x="4039235" y="617220"/>
            <a:ext cx="4624705" cy="768350"/>
          </a:xfrm>
          <a:prstGeom prst="rect">
            <a:avLst/>
          </a:prstGeom>
          <a:noFill/>
        </p:spPr>
        <p:txBody>
          <a:bodyPr wrap="square" rtlCol="0">
            <a:spAutoFit/>
          </a:bodyPr>
          <a:lstStyle/>
          <a:p>
            <a:pPr algn="ctr"/>
            <a:r>
              <a:rPr lang="en-US" sz="4400" b="1">
                <a:latin typeface="Calibri" panose="020F0502020204030204" pitchFamily="34" charset="0"/>
                <a:cs typeface="Calibri" panose="020F0502020204030204" pitchFamily="34" charset="0"/>
              </a:rPr>
              <a:t>Conclusion</a:t>
            </a:r>
          </a:p>
        </p:txBody>
      </p:sp>
      <p:sp>
        <p:nvSpPr>
          <p:cNvPr id="7" name="Text Box 6"/>
          <p:cNvSpPr txBox="1"/>
          <p:nvPr/>
        </p:nvSpPr>
        <p:spPr>
          <a:xfrm>
            <a:off x="1143000" y="2228671"/>
            <a:ext cx="9906000" cy="1200329"/>
          </a:xfrm>
          <a:prstGeom prst="rect">
            <a:avLst/>
          </a:prstGeom>
          <a:noFill/>
        </p:spPr>
        <p:txBody>
          <a:bodyPr wrap="square" rtlCol="0">
            <a:spAutoFit/>
          </a:bodyPr>
          <a:lstStyle/>
          <a:p>
            <a:pPr algn="just"/>
            <a:r>
              <a:rPr lang="en-US" sz="2400" dirty="0"/>
              <a:t>Calculating number of steps taken, calculating time for water remainder and to print warm up message, preventing over exercise based on step count and buzzer for every message has been done. And working on GPS.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75734" y="2278888"/>
            <a:ext cx="6094520" cy="1938992"/>
          </a:xfrm>
          <a:prstGeom prst="rect">
            <a:avLst/>
          </a:prstGeom>
          <a:noFill/>
        </p:spPr>
        <p:txBody>
          <a:bodyPr wrap="square">
            <a:spAutoFit/>
          </a:bodyPr>
          <a:lstStyle/>
          <a:p>
            <a:r>
              <a:rPr lang="en-US" sz="12000" b="1" dirty="0">
                <a:latin typeface="Brush Script MT" panose="03060802040406070304" pitchFamily="66" charset="0"/>
              </a:rPr>
              <a:t>Thank You</a:t>
            </a:r>
            <a:endParaRPr lang="en-IN" sz="12000" dirty="0">
              <a:latin typeface="Brush Script MT" panose="03060802040406070304" pitchFamily="66" charset="0"/>
            </a:endParaRPr>
          </a:p>
        </p:txBody>
      </p:sp>
      <p:sp>
        <p:nvSpPr>
          <p:cNvPr id="2" name="Footer Placeholder 1"/>
          <p:cNvSpPr>
            <a:spLocks noGrp="1"/>
          </p:cNvSpPr>
          <p:nvPr>
            <p:ph type="ftr" sz="quarter" idx="11"/>
          </p:nvPr>
        </p:nvSpPr>
        <p:spPr/>
        <p:txBody>
          <a:bodyPr/>
          <a:lstStyle/>
          <a:p>
            <a:r>
              <a:rPr lang="en-US" dirty="0"/>
              <a:t>Department of Information Technology, BVRIT HYDERABAD                              </a:t>
            </a:r>
            <a:endParaRPr lang="en-IN" dirty="0"/>
          </a:p>
        </p:txBody>
      </p:sp>
      <p:pic>
        <p:nvPicPr>
          <p:cNvPr id="4" name="Content Placeholder 5"/>
          <p:cNvPicPr/>
          <p:nvPr/>
        </p:nvPicPr>
        <p:blipFill>
          <a:blip r:embed="rId2"/>
          <a:stretch>
            <a:fillRect/>
          </a:stretch>
        </p:blipFill>
        <p:spPr>
          <a:xfrm>
            <a:off x="106831" y="40839"/>
            <a:ext cx="1575665" cy="1082844"/>
          </a:xfrm>
          <a:prstGeom prst="rect">
            <a:avLst/>
          </a:prstGeom>
        </p:spPr>
      </p:pic>
      <p:pic>
        <p:nvPicPr>
          <p:cNvPr id="5" name="Picture 4"/>
          <p:cNvPicPr/>
          <p:nvPr/>
        </p:nvPicPr>
        <p:blipFill>
          <a:blip r:embed="rId3"/>
          <a:stretch>
            <a:fillRect/>
          </a:stretch>
        </p:blipFill>
        <p:spPr>
          <a:xfrm>
            <a:off x="10828421" y="-26633"/>
            <a:ext cx="1256748" cy="11887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644" y="313548"/>
            <a:ext cx="10515600" cy="1325563"/>
          </a:xfrm>
        </p:spPr>
        <p:txBody>
          <a:bodyPr/>
          <a:lstStyle/>
          <a:p>
            <a:r>
              <a:rPr lang="en-IN" dirty="0">
                <a:latin typeface="+mn-lt"/>
              </a:rPr>
              <a:t>                                </a:t>
            </a:r>
            <a:r>
              <a:rPr lang="en-IN" b="1" dirty="0">
                <a:latin typeface="+mn-lt"/>
              </a:rPr>
              <a:t>Contents</a:t>
            </a:r>
          </a:p>
        </p:txBody>
      </p:sp>
      <p:sp>
        <p:nvSpPr>
          <p:cNvPr id="4" name="Content Placeholder 3"/>
          <p:cNvSpPr>
            <a:spLocks noGrp="1"/>
          </p:cNvSpPr>
          <p:nvPr>
            <p:ph sz="half" idx="2"/>
          </p:nvPr>
        </p:nvSpPr>
        <p:spPr>
          <a:xfrm>
            <a:off x="932305" y="1903006"/>
            <a:ext cx="11056540" cy="3882972"/>
          </a:xfrm>
        </p:spPr>
        <p:txBody>
          <a:bodyPr>
            <a:normAutofit/>
          </a:bodyPr>
          <a:lstStyle/>
          <a:p>
            <a:pPr marL="222250" indent="0">
              <a:lnSpc>
                <a:spcPct val="110000"/>
              </a:lnSpc>
              <a:spcAft>
                <a:spcPts val="130"/>
              </a:spcAft>
              <a:buNone/>
            </a:pPr>
            <a:endParaRPr lang="en-IN" sz="2400" dirty="0"/>
          </a:p>
          <a:p>
            <a:pPr marL="222250" indent="0">
              <a:lnSpc>
                <a:spcPct val="110000"/>
              </a:lnSpc>
              <a:spcAft>
                <a:spcPts val="130"/>
              </a:spcAft>
              <a:buNone/>
            </a:pPr>
            <a:endParaRPr lang="en-IN" sz="2400" dirty="0"/>
          </a:p>
          <a:p>
            <a:pPr marL="222250" indent="0">
              <a:lnSpc>
                <a:spcPct val="110000"/>
              </a:lnSpc>
              <a:spcAft>
                <a:spcPts val="130"/>
              </a:spcAft>
              <a:buNone/>
            </a:pPr>
            <a:endParaRPr lang="en-IN" sz="2400" dirty="0"/>
          </a:p>
          <a:p>
            <a:pPr marL="222250" indent="0">
              <a:lnSpc>
                <a:spcPct val="110000"/>
              </a:lnSpc>
              <a:spcAft>
                <a:spcPts val="130"/>
              </a:spcAft>
              <a:buNone/>
            </a:pPr>
            <a:endParaRPr lang="en-IN" sz="2400" dirty="0"/>
          </a:p>
          <a:p>
            <a:pPr marL="222250" indent="0">
              <a:lnSpc>
                <a:spcPct val="110000"/>
              </a:lnSpc>
              <a:spcAft>
                <a:spcPts val="130"/>
              </a:spcAft>
              <a:buNone/>
            </a:pPr>
            <a:endParaRPr lang="en-IN" sz="2400" dirty="0"/>
          </a:p>
        </p:txBody>
      </p:sp>
      <p:pic>
        <p:nvPicPr>
          <p:cNvPr id="5" name="Picture 4"/>
          <p:cNvPicPr/>
          <p:nvPr/>
        </p:nvPicPr>
        <p:blipFill>
          <a:blip r:embed="rId2"/>
          <a:stretch>
            <a:fillRect/>
          </a:stretch>
        </p:blipFill>
        <p:spPr>
          <a:xfrm>
            <a:off x="10828420" y="0"/>
            <a:ext cx="1363579" cy="1328286"/>
          </a:xfrm>
          <a:prstGeom prst="rect">
            <a:avLst/>
          </a:prstGeom>
        </p:spPr>
      </p:pic>
      <p:pic>
        <p:nvPicPr>
          <p:cNvPr id="6" name="Content Placeholder 5"/>
          <p:cNvPicPr>
            <a:picLocks noGrp="1"/>
          </p:cNvPicPr>
          <p:nvPr>
            <p:ph sz="half" idx="1"/>
          </p:nvPr>
        </p:nvPicPr>
        <p:blipFill>
          <a:blip r:embed="rId3"/>
          <a:stretch>
            <a:fillRect/>
          </a:stretch>
        </p:blipFill>
        <p:spPr>
          <a:xfrm>
            <a:off x="106831" y="79244"/>
            <a:ext cx="1650948" cy="1210728"/>
          </a:xfrm>
          <a:prstGeom prst="rect">
            <a:avLst/>
          </a:prstGeom>
        </p:spPr>
      </p:pic>
      <p:sp>
        <p:nvSpPr>
          <p:cNvPr id="14" name="TextBox 13"/>
          <p:cNvSpPr txBox="1"/>
          <p:nvPr/>
        </p:nvSpPr>
        <p:spPr>
          <a:xfrm>
            <a:off x="1412442" y="2209483"/>
            <a:ext cx="6094476" cy="2349361"/>
          </a:xfrm>
          <a:prstGeom prst="rect">
            <a:avLst/>
          </a:prstGeom>
          <a:noFill/>
        </p:spPr>
        <p:txBody>
          <a:bodyPr wrap="square">
            <a:spAutoFit/>
          </a:bodyPr>
          <a:lstStyle/>
          <a:p>
            <a:pPr marL="342900" lvl="0" indent="-342900">
              <a:spcAft>
                <a:spcPts val="800"/>
              </a:spcAft>
              <a:buFont typeface="Arial" panose="020B0604020202020204" pitchFamily="34" charset="0"/>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US" altLang="en-IN" sz="2400" dirty="0">
                <a:effectLst/>
                <a:latin typeface="Calibri" panose="020F0502020204030204" pitchFamily="34" charset="0"/>
                <a:ea typeface="Calibri" panose="020F0502020204030204" pitchFamily="34" charset="0"/>
                <a:cs typeface="Times New Roman" panose="02020603050405020304" pitchFamily="18" charset="0"/>
              </a:rPr>
              <a:t>Summary </a:t>
            </a:r>
          </a:p>
          <a:p>
            <a:pPr marL="342900" lvl="0" indent="-342900">
              <a:spcAft>
                <a:spcPts val="800"/>
              </a:spcAft>
              <a:buFont typeface="Arial" panose="020B0604020202020204" pitchFamily="34" charset="0"/>
              <a:buChar char="•"/>
              <a:tabLst>
                <a:tab pos="457200" algn="l"/>
              </a:tabLst>
            </a:pPr>
            <a:r>
              <a:rPr lang="en-US" altLang="en-IN" sz="2400" dirty="0">
                <a:effectLst/>
                <a:latin typeface="Calibri" panose="020F0502020204030204" pitchFamily="34" charset="0"/>
                <a:ea typeface="Calibri" panose="020F0502020204030204" pitchFamily="34" charset="0"/>
                <a:cs typeface="Times New Roman" panose="02020603050405020304" pitchFamily="18" charset="0"/>
              </a:rPr>
              <a:t>Architecture</a:t>
            </a:r>
          </a:p>
          <a:p>
            <a:pPr marL="342900" lvl="0" indent="-342900">
              <a:spcAft>
                <a:spcPts val="800"/>
              </a:spcAft>
              <a:buFont typeface="Arial" panose="020B0604020202020204" pitchFamily="34" charset="0"/>
              <a:buChar char="•"/>
              <a:tabLst>
                <a:tab pos="457200" algn="l"/>
              </a:tabLst>
            </a:pPr>
            <a:r>
              <a:rPr lang="en-US" altLang="en-IN" sz="2400" dirty="0">
                <a:latin typeface="Calibri" panose="020F0502020204030204" pitchFamily="34" charset="0"/>
                <a:ea typeface="Calibri" panose="020F0502020204030204" pitchFamily="34" charset="0"/>
                <a:cs typeface="Times New Roman" panose="02020603050405020304" pitchFamily="18" charset="0"/>
              </a:rPr>
              <a:t>Modules</a:t>
            </a:r>
          </a:p>
          <a:p>
            <a:pPr marL="342900" lvl="0" indent="-342900">
              <a:spcAft>
                <a:spcPts val="800"/>
              </a:spcAft>
              <a:buFont typeface="Arial" panose="020B0604020202020204" pitchFamily="34" charset="0"/>
              <a:buChar char="•"/>
              <a:tabLst>
                <a:tab pos="457200" algn="l"/>
              </a:tabLst>
            </a:pPr>
            <a:r>
              <a:rPr lang="en-US" altLang="en-IN" sz="2400" dirty="0">
                <a:effectLst/>
                <a:latin typeface="Calibri" panose="020F0502020204030204" pitchFamily="34" charset="0"/>
                <a:ea typeface="Calibri" panose="020F0502020204030204" pitchFamily="34" charset="0"/>
                <a:cs typeface="Times New Roman" panose="02020603050405020304" pitchFamily="18" charset="0"/>
              </a:rPr>
              <a:t>Implementation of Modules</a:t>
            </a:r>
          </a:p>
          <a:p>
            <a:pPr marL="342900" lvl="0" indent="-342900">
              <a:spcAft>
                <a:spcPts val="800"/>
              </a:spcAft>
              <a:buFont typeface="Arial" panose="020B0604020202020204" pitchFamily="34" charset="0"/>
              <a:buChar char="•"/>
              <a:tabLst>
                <a:tab pos="457200" algn="l"/>
              </a:tabLst>
            </a:pPr>
            <a:r>
              <a:rPr lang="en-US" altLang="en-IN" sz="2400" dirty="0">
                <a:effectLst/>
                <a:latin typeface="Calibri" panose="020F0502020204030204" pitchFamily="34" charset="0"/>
                <a:ea typeface="Calibri" panose="020F0502020204030204" pitchFamily="34" charset="0"/>
                <a:cs typeface="Times New Roman" panose="02020603050405020304" pitchFamily="18" charset="0"/>
              </a:rPr>
              <a:t>Conclusion</a:t>
            </a:r>
          </a:p>
        </p:txBody>
      </p:sp>
      <p:sp>
        <p:nvSpPr>
          <p:cNvPr id="3" name="Footer Placeholder 2"/>
          <p:cNvSpPr>
            <a:spLocks noGrp="1"/>
          </p:cNvSpPr>
          <p:nvPr>
            <p:ph type="ftr" sz="quarter" idx="11"/>
          </p:nvPr>
        </p:nvSpPr>
        <p:spPr/>
        <p:txBody>
          <a:bodyPr/>
          <a:lstStyle/>
          <a:p>
            <a:r>
              <a:rPr lang="en-US" dirty="0"/>
              <a:t>Department of Information Technology, BVRIT HYDERABAD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195" y="414784"/>
            <a:ext cx="10515600" cy="929473"/>
          </a:xfrm>
        </p:spPr>
        <p:txBody>
          <a:bodyPr>
            <a:normAutofit/>
          </a:bodyPr>
          <a:lstStyle/>
          <a:p>
            <a:r>
              <a:rPr lang="en-US" sz="4000" dirty="0"/>
              <a:t>Nb                          </a:t>
            </a:r>
            <a:r>
              <a:rPr lang="en-US" sz="4000" b="1" dirty="0">
                <a:latin typeface="Calibri" panose="020F0502020204030204" pitchFamily="34" charset="0"/>
                <a:cs typeface="Calibri" panose="020F0502020204030204" pitchFamily="34" charset="0"/>
              </a:rPr>
              <a:t>Summary                </a:t>
            </a:r>
          </a:p>
        </p:txBody>
      </p:sp>
      <p:pic>
        <p:nvPicPr>
          <p:cNvPr id="4" name="Content Placeholder 5"/>
          <p:cNvPicPr/>
          <p:nvPr/>
        </p:nvPicPr>
        <p:blipFill>
          <a:blip r:embed="rId2"/>
          <a:stretch>
            <a:fillRect/>
          </a:stretch>
        </p:blipFill>
        <p:spPr>
          <a:xfrm>
            <a:off x="106831" y="60157"/>
            <a:ext cx="1575665" cy="1082844"/>
          </a:xfrm>
          <a:prstGeom prst="rect">
            <a:avLst/>
          </a:prstGeom>
        </p:spPr>
      </p:pic>
      <p:pic>
        <p:nvPicPr>
          <p:cNvPr id="5" name="Picture 4"/>
          <p:cNvPicPr/>
          <p:nvPr/>
        </p:nvPicPr>
        <p:blipFill>
          <a:blip r:embed="rId3"/>
          <a:stretch>
            <a:fillRect/>
          </a:stretch>
        </p:blipFill>
        <p:spPr>
          <a:xfrm>
            <a:off x="10828421" y="60157"/>
            <a:ext cx="1256748" cy="1188721"/>
          </a:xfrm>
          <a:prstGeom prst="rect">
            <a:avLst/>
          </a:prstGeom>
        </p:spPr>
      </p:pic>
      <p:sp>
        <p:nvSpPr>
          <p:cNvPr id="14" name="TextBox 13"/>
          <p:cNvSpPr txBox="1"/>
          <p:nvPr/>
        </p:nvSpPr>
        <p:spPr>
          <a:xfrm>
            <a:off x="838200" y="1920328"/>
            <a:ext cx="9468775" cy="3416320"/>
          </a:xfrm>
          <a:prstGeom prst="rect">
            <a:avLst/>
          </a:prstGeom>
          <a:noFill/>
        </p:spPr>
        <p:txBody>
          <a:bodyPr wrap="square">
            <a:spAutoFit/>
          </a:bodyPr>
          <a:lstStyle/>
          <a:p>
            <a:pPr marL="285750" indent="-285750">
              <a:buFont typeface="Wingdings" panose="05000000000000000000" pitchFamily="2" charset="2"/>
              <a:buChar char="§"/>
            </a:pPr>
            <a:r>
              <a:rPr lang="en-US" sz="1800" b="0" i="0" dirty="0">
                <a:solidFill>
                  <a:schemeClr val="bg1"/>
                </a:solidFill>
                <a:effectLst/>
                <a:latin typeface="Lato" panose="020F0502020204030203" pitchFamily="34" charset="0"/>
              </a:rPr>
              <a:t>Cancer is a group of diseases characterized by the uncontrolled growth and spread of abnormal cells. If the spread is not controlled, it can result in death. Lung cancer was the most common cancer in worldwide, contributing 2,093,876 of the total number of new cases diagnosed in 2018.</a:t>
            </a:r>
          </a:p>
          <a:p>
            <a:pPr marL="285750" indent="-285750">
              <a:buFont typeface="Wingdings" panose="05000000000000000000" pitchFamily="2" charset="2"/>
              <a:buChar char="§"/>
            </a:pPr>
            <a:endParaRPr lang="en-US" sz="1800" b="0" i="0" dirty="0">
              <a:solidFill>
                <a:schemeClr val="bg1"/>
              </a:solidFill>
              <a:effectLst/>
              <a:latin typeface="Lato" panose="020F0502020204030203" pitchFamily="34" charset="0"/>
            </a:endParaRPr>
          </a:p>
          <a:p>
            <a:pPr marL="285750" indent="-285750">
              <a:buFont typeface="Wingdings" panose="05000000000000000000" pitchFamily="2" charset="2"/>
              <a:buChar char="§"/>
            </a:pPr>
            <a:r>
              <a:rPr lang="en-US" sz="1800" b="0" i="0" dirty="0">
                <a:solidFill>
                  <a:schemeClr val="bg1"/>
                </a:solidFill>
                <a:effectLst/>
                <a:latin typeface="Lato" panose="020F0502020204030203" pitchFamily="34" charset="0"/>
              </a:rPr>
              <a:t>The incidence rate has been declining since the mid- 1980s in men, but only since the mid-2000s in women, because of gender differences in historical patterns of smoking uptake and cessation.</a:t>
            </a:r>
          </a:p>
          <a:p>
            <a:pPr marL="285750" indent="-285750">
              <a:buFont typeface="Wingdings" panose="05000000000000000000" pitchFamily="2" charset="2"/>
              <a:buChar char="§"/>
            </a:pPr>
            <a:endParaRPr lang="en-US" sz="1800" b="0" i="0" dirty="0">
              <a:solidFill>
                <a:schemeClr val="bg1"/>
              </a:solidFill>
              <a:effectLst/>
              <a:latin typeface="Lato" panose="020F0502020204030203" pitchFamily="34" charset="0"/>
            </a:endParaRPr>
          </a:p>
          <a:p>
            <a:pPr marL="285750" indent="-285750">
              <a:buFont typeface="Wingdings" panose="05000000000000000000" pitchFamily="2" charset="2"/>
              <a:buChar char="§"/>
            </a:pPr>
            <a:r>
              <a:rPr lang="en-US" sz="1800" b="0" i="0" dirty="0">
                <a:solidFill>
                  <a:schemeClr val="bg1"/>
                </a:solidFill>
                <a:effectLst/>
                <a:latin typeface="Lato" panose="020F0502020204030203" pitchFamily="34" charset="0"/>
              </a:rPr>
              <a:t>Cigarette smoking is by far the most important risk factor for lung cancer; 80% of lung cancer deaths in the US are still caused by smoking.</a:t>
            </a:r>
          </a:p>
          <a:p>
            <a:pPr marL="0" indent="0">
              <a:buNone/>
            </a:pPr>
            <a:r>
              <a:rPr lang="en-US" sz="1800" dirty="0">
                <a:solidFill>
                  <a:srgbClr val="000000"/>
                </a:solidFill>
                <a:latin typeface="Lato" panose="020F0502020204030203" pitchFamily="34" charset="0"/>
              </a:rPr>
              <a:t> </a:t>
            </a:r>
            <a:endParaRPr lang="en-IN" dirty="0"/>
          </a:p>
        </p:txBody>
      </p:sp>
      <p:sp>
        <p:nvSpPr>
          <p:cNvPr id="6" name="Content Placeholder 5"/>
          <p:cNvSpPr>
            <a:spLocks noGrp="1"/>
          </p:cNvSpPr>
          <p:nvPr>
            <p:ph idx="1"/>
          </p:nvPr>
        </p:nvSpPr>
        <p:spPr>
          <a:xfrm>
            <a:off x="1022927" y="2108782"/>
            <a:ext cx="10515600" cy="2069552"/>
          </a:xfrm>
        </p:spPr>
        <p:txBody>
          <a:bodyPr>
            <a:noAutofit/>
          </a:bodyPr>
          <a:lstStyle/>
          <a:p>
            <a:pPr marL="0" lvl="0" indent="0" algn="just">
              <a:lnSpc>
                <a:spcPct val="100000"/>
              </a:lnSpc>
              <a:spcAft>
                <a:spcPts val="800"/>
              </a:spcAft>
              <a:buNone/>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The </a:t>
            </a:r>
            <a:r>
              <a:rPr lang="en-IN" sz="2400" dirty="0">
                <a:solidFill>
                  <a:srgbClr val="000000"/>
                </a:solidFill>
                <a:latin typeface="Times New Roman" panose="02020603050405020304" pitchFamily="18" charset="0"/>
                <a:ea typeface="Times New Roman" panose="02020603050405020304" pitchFamily="18" charset="0"/>
              </a:rPr>
              <a:t>project</a:t>
            </a:r>
            <a:r>
              <a:rPr lang="en-IN" sz="2400" dirty="0">
                <a:solidFill>
                  <a:srgbClr val="000000"/>
                </a:solidFill>
                <a:effectLst/>
                <a:latin typeface="Times New Roman" panose="02020603050405020304" pitchFamily="18" charset="0"/>
                <a:ea typeface="Times New Roman" panose="02020603050405020304" pitchFamily="18" charset="0"/>
              </a:rPr>
              <a:t> had designed in such a way that anyone who do running or walking by wearing these uniquely designed shoe they will get to know how many steps they have walked and if the person sits ideal for sometime then he’ll get a warm up </a:t>
            </a:r>
            <a:r>
              <a:rPr lang="en-IN" sz="2400" dirty="0">
                <a:solidFill>
                  <a:srgbClr val="000000"/>
                </a:solidFill>
                <a:latin typeface="Times New Roman" panose="02020603050405020304" pitchFamily="18" charset="0"/>
                <a:ea typeface="Times New Roman" panose="02020603050405020304" pitchFamily="18" charset="0"/>
              </a:rPr>
              <a:t>message</a:t>
            </a:r>
            <a:r>
              <a:rPr lang="en-IN" sz="2400" dirty="0">
                <a:solidFill>
                  <a:srgbClr val="000000"/>
                </a:solidFill>
                <a:effectLst/>
                <a:latin typeface="Times New Roman" panose="02020603050405020304" pitchFamily="18" charset="0"/>
                <a:ea typeface="Times New Roman" panose="02020603050405020304" pitchFamily="18" charset="0"/>
              </a:rPr>
              <a:t> and if he do over exercise(walking or running) then he will get a rest for a while notification. And there will be also a water remainder to help the user to avoid dehydration. </a:t>
            </a:r>
            <a:endParaRPr lang="en-US" altLang="en-IN" sz="2400" dirty="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dirty="0"/>
              <a:t>Department of Information Technology, BVRIT HYDERABAD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494824"/>
            <a:ext cx="10515600" cy="1325563"/>
          </a:xfrm>
        </p:spPr>
        <p:txBody>
          <a:bodyPr>
            <a:normAutofit fontScale="90000"/>
          </a:bodyPr>
          <a:lstStyle/>
          <a:p>
            <a:pPr algn="ctr"/>
            <a:r>
              <a:rPr lang="en-US" sz="4000" b="1" dirty="0">
                <a:latin typeface="Calibri" panose="020F0502020204030204" pitchFamily="34" charset="0"/>
                <a:cs typeface="Calibri" panose="020F0502020204030204" pitchFamily="34" charset="0"/>
              </a:rPr>
              <a:t>Implementation</a:t>
            </a: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r>
              <a:rPr lang="en-US" sz="3200" b="1" dirty="0">
                <a:latin typeface="Calibri" panose="020F0502020204030204" pitchFamily="34" charset="0"/>
                <a:cs typeface="Calibri" panose="020F0502020204030204" pitchFamily="34" charset="0"/>
              </a:rPr>
              <a:t>System Architecture</a:t>
            </a:r>
          </a:p>
        </p:txBody>
      </p:sp>
      <p:sp>
        <p:nvSpPr>
          <p:cNvPr id="5" name="Footer Placeholder 4"/>
          <p:cNvSpPr>
            <a:spLocks noGrp="1"/>
          </p:cNvSpPr>
          <p:nvPr>
            <p:ph type="ftr" sz="quarter" idx="11"/>
          </p:nvPr>
        </p:nvSpPr>
        <p:spPr/>
        <p:txBody>
          <a:bodyPr/>
          <a:lstStyle/>
          <a:p>
            <a:r>
              <a:rPr lang="en-US" dirty="0"/>
              <a:t>Department of Information Technology, BVRIT HYDERABAD                              </a:t>
            </a:r>
            <a:endParaRPr lang="en-IN" dirty="0"/>
          </a:p>
        </p:txBody>
      </p:sp>
      <p:pic>
        <p:nvPicPr>
          <p:cNvPr id="6" name="Content Placeholder 5"/>
          <p:cNvPicPr>
            <a:picLocks noGrp="1" noChangeAspect="1"/>
          </p:cNvPicPr>
          <p:nvPr>
            <p:ph sz="half" idx="1"/>
          </p:nvPr>
        </p:nvPicPr>
        <p:blipFill>
          <a:blip r:embed="rId2"/>
          <a:stretch>
            <a:fillRect/>
          </a:stretch>
        </p:blipFill>
        <p:spPr>
          <a:xfrm>
            <a:off x="234315" y="211455"/>
            <a:ext cx="1586230" cy="1479550"/>
          </a:xfrm>
          <a:prstGeom prst="rect">
            <a:avLst/>
          </a:prstGeom>
        </p:spPr>
      </p:pic>
      <p:pic>
        <p:nvPicPr>
          <p:cNvPr id="8" name="Content Placeholder 7"/>
          <p:cNvPicPr>
            <a:picLocks noGrp="1" noChangeAspect="1"/>
          </p:cNvPicPr>
          <p:nvPr>
            <p:ph sz="half" idx="2"/>
          </p:nvPr>
        </p:nvPicPr>
        <p:blipFill>
          <a:blip r:embed="rId3"/>
          <a:stretch>
            <a:fillRect/>
          </a:stretch>
        </p:blipFill>
        <p:spPr>
          <a:xfrm>
            <a:off x="10450195" y="107950"/>
            <a:ext cx="1541780" cy="1478915"/>
          </a:xfrm>
          <a:prstGeom prst="rect">
            <a:avLst/>
          </a:prstGeom>
        </p:spPr>
      </p:pic>
      <p:pic>
        <p:nvPicPr>
          <p:cNvPr id="10" name="Picture 9" descr="WhatsApp Image 2023-03-23 at 7.00.34 PM"/>
          <p:cNvPicPr>
            <a:picLocks noChangeAspect="1"/>
          </p:cNvPicPr>
          <p:nvPr/>
        </p:nvPicPr>
        <p:blipFill>
          <a:blip r:embed="rId4"/>
          <a:stretch>
            <a:fillRect/>
          </a:stretch>
        </p:blipFill>
        <p:spPr>
          <a:xfrm>
            <a:off x="2919581" y="2207261"/>
            <a:ext cx="7231380" cy="38252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sz="4000" b="1" dirty="0">
                <a:latin typeface="Calibri" panose="020F0502020204030204" pitchFamily="34" charset="0"/>
                <a:cs typeface="Calibri" panose="020F0502020204030204" pitchFamily="34" charset="0"/>
              </a:rPr>
              <a:t>Modules</a:t>
            </a:r>
          </a:p>
        </p:txBody>
      </p:sp>
      <p:sp>
        <p:nvSpPr>
          <p:cNvPr id="5" name="Footer Placeholder 4"/>
          <p:cNvSpPr>
            <a:spLocks noGrp="1"/>
          </p:cNvSpPr>
          <p:nvPr>
            <p:ph type="ftr" sz="quarter" idx="11"/>
          </p:nvPr>
        </p:nvSpPr>
        <p:spPr/>
        <p:txBody>
          <a:bodyPr/>
          <a:lstStyle/>
          <a:p>
            <a:r>
              <a:rPr lang="en-US" dirty="0"/>
              <a:t>Department of Information Technology, BVRIT HYDERABAD                              </a:t>
            </a:r>
            <a:endParaRPr lang="en-IN" dirty="0"/>
          </a:p>
        </p:txBody>
      </p:sp>
      <p:pic>
        <p:nvPicPr>
          <p:cNvPr id="6" name="Content Placeholder 5"/>
          <p:cNvPicPr>
            <a:picLocks noGrp="1" noChangeAspect="1"/>
          </p:cNvPicPr>
          <p:nvPr>
            <p:ph sz="half" idx="1"/>
          </p:nvPr>
        </p:nvPicPr>
        <p:blipFill>
          <a:blip r:embed="rId2"/>
          <a:stretch>
            <a:fillRect/>
          </a:stretch>
        </p:blipFill>
        <p:spPr>
          <a:xfrm>
            <a:off x="234315" y="211455"/>
            <a:ext cx="1586230" cy="1479550"/>
          </a:xfrm>
          <a:prstGeom prst="rect">
            <a:avLst/>
          </a:prstGeom>
        </p:spPr>
      </p:pic>
      <p:pic>
        <p:nvPicPr>
          <p:cNvPr id="8" name="Content Placeholder 7"/>
          <p:cNvPicPr>
            <a:picLocks noGrp="1" noChangeAspect="1"/>
          </p:cNvPicPr>
          <p:nvPr>
            <p:ph sz="half" idx="2"/>
          </p:nvPr>
        </p:nvPicPr>
        <p:blipFill>
          <a:blip r:embed="rId3"/>
          <a:stretch>
            <a:fillRect/>
          </a:stretch>
        </p:blipFill>
        <p:spPr>
          <a:xfrm>
            <a:off x="10450195" y="107950"/>
            <a:ext cx="1541780" cy="1478915"/>
          </a:xfrm>
          <a:prstGeom prst="rect">
            <a:avLst/>
          </a:prstGeom>
        </p:spPr>
      </p:pic>
      <p:sp>
        <p:nvSpPr>
          <p:cNvPr id="2" name="TextBox 1">
            <a:extLst>
              <a:ext uri="{FF2B5EF4-FFF2-40B4-BE49-F238E27FC236}">
                <a16:creationId xmlns:a16="http://schemas.microsoft.com/office/drawing/2014/main" id="{3FBEBB7C-6A46-BBDD-0929-5D8347596D21}"/>
              </a:ext>
            </a:extLst>
          </p:cNvPr>
          <p:cNvSpPr txBox="1"/>
          <p:nvPr/>
        </p:nvSpPr>
        <p:spPr>
          <a:xfrm>
            <a:off x="1383088" y="1996043"/>
            <a:ext cx="10972801" cy="2865913"/>
          </a:xfrm>
          <a:prstGeom prst="rect">
            <a:avLst/>
          </a:prstGeom>
          <a:noFill/>
        </p:spPr>
        <p:txBody>
          <a:bodyPr wrap="square">
            <a:spAutoFit/>
          </a:bodyPr>
          <a:lstStyle/>
          <a:p>
            <a:pPr marL="342900" lvl="0" indent="-342900" algn="just">
              <a:lnSpc>
                <a:spcPct val="150000"/>
              </a:lnSpc>
              <a:spcAft>
                <a:spcPts val="1000"/>
              </a:spcAft>
              <a:buFont typeface="Arial" panose="020B0604020202020204" pitchFamily="34" charset="0"/>
              <a:buChar char="•"/>
              <a:tabLst>
                <a:tab pos="502920" algn="l"/>
              </a:tabLst>
            </a:pPr>
            <a:r>
              <a:rPr lang="en-US" sz="2000" dirty="0">
                <a:latin typeface="Calibri" panose="020F0502020204030204" pitchFamily="34" charset="0"/>
                <a:ea typeface="Calibri" panose="020F0502020204030204" pitchFamily="34" charset="0"/>
                <a:cs typeface="Calibri" panose="020F0502020204030204" pitchFamily="34" charset="0"/>
                <a:sym typeface="+mn-ea"/>
              </a:rPr>
              <a:t>Movement Detection</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spcAft>
                <a:spcPts val="1000"/>
              </a:spcAft>
              <a:buFont typeface="Arial" panose="020B0604020202020204" pitchFamily="34" charset="0"/>
              <a:buChar char="•"/>
              <a:tabLst>
                <a:tab pos="502920" algn="l"/>
              </a:tabLst>
            </a:pPr>
            <a:r>
              <a:rPr lang="en-US" sz="2000" dirty="0">
                <a:latin typeface="Calibri" panose="020F0502020204030204" pitchFamily="34" charset="0"/>
                <a:ea typeface="Calibri" panose="020F0502020204030204" pitchFamily="34" charset="0"/>
                <a:cs typeface="Calibri" panose="020F0502020204030204" pitchFamily="34" charset="0"/>
                <a:sym typeface="+mn-ea"/>
              </a:rPr>
              <a:t>Calculating Step Count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spcAft>
                <a:spcPts val="1000"/>
              </a:spcAft>
              <a:buFont typeface="Arial" panose="020B0604020202020204" pitchFamily="34" charset="0"/>
              <a:buChar char="•"/>
              <a:tabLst>
                <a:tab pos="502920" algn="l"/>
              </a:tabLst>
            </a:pPr>
            <a:r>
              <a:rPr lang="en-US" sz="2000" dirty="0">
                <a:effectLst/>
                <a:latin typeface="Calibri" panose="020F0502020204030204" pitchFamily="34" charset="0"/>
                <a:ea typeface="Calibri" panose="020F0502020204030204" pitchFamily="34" charset="0"/>
                <a:cs typeface="Calibri" panose="020F0502020204030204" pitchFamily="34" charset="0"/>
                <a:sym typeface="+mn-ea"/>
              </a:rPr>
              <a:t>Calculating Time</a:t>
            </a:r>
          </a:p>
          <a:p>
            <a:pPr marL="342900" lvl="0" indent="-342900" algn="just">
              <a:lnSpc>
                <a:spcPct val="150000"/>
              </a:lnSpc>
              <a:spcAft>
                <a:spcPts val="1000"/>
              </a:spcAft>
              <a:buFont typeface="Arial" panose="020B0604020202020204" pitchFamily="34" charset="0"/>
              <a:buChar char="•"/>
              <a:tabLst>
                <a:tab pos="502920" algn="l"/>
              </a:tabLst>
            </a:pPr>
            <a:r>
              <a:rPr lang="en-US" sz="2000" dirty="0">
                <a:latin typeface="Calibri" panose="020F0502020204030204" pitchFamily="34" charset="0"/>
                <a:ea typeface="Calibri" panose="020F0502020204030204" pitchFamily="34" charset="0"/>
                <a:cs typeface="Calibri" panose="020F0502020204030204" pitchFamily="34" charset="0"/>
                <a:sym typeface="+mn-ea"/>
              </a:rPr>
              <a:t>Buzzer</a:t>
            </a:r>
          </a:p>
          <a:p>
            <a:pPr marL="342900" lvl="0" indent="-342900" algn="just">
              <a:lnSpc>
                <a:spcPct val="150000"/>
              </a:lnSpc>
              <a:spcAft>
                <a:spcPts val="1000"/>
              </a:spcAft>
              <a:buFont typeface="Arial" panose="020B0604020202020204" pitchFamily="34" charset="0"/>
              <a:buChar char="•"/>
              <a:tabLst>
                <a:tab pos="502920" algn="l"/>
              </a:tabLst>
            </a:pPr>
            <a:r>
              <a:rPr lang="en-US" sz="2000" dirty="0">
                <a:effectLst/>
                <a:latin typeface="Calibri" panose="020F0502020204030204" pitchFamily="34" charset="0"/>
                <a:ea typeface="Calibri" panose="020F0502020204030204" pitchFamily="34" charset="0"/>
                <a:cs typeface="Calibri" panose="020F0502020204030204" pitchFamily="34" charset="0"/>
                <a:sym typeface="+mn-ea"/>
              </a:rPr>
              <a:t>GPS</a:t>
            </a:r>
          </a:p>
        </p:txBody>
      </p:sp>
    </p:spTree>
    <p:extLst>
      <p:ext uri="{BB962C8B-B14F-4D97-AF65-F5344CB8AC3E}">
        <p14:creationId xmlns:p14="http://schemas.microsoft.com/office/powerpoint/2010/main" val="384011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Department of Information Technology, BVRIT HYDERABAD                              </a:t>
            </a:r>
            <a:endParaRPr lang="en-IN" dirty="0"/>
          </a:p>
        </p:txBody>
      </p:sp>
      <p:pic>
        <p:nvPicPr>
          <p:cNvPr id="6" name="Content Placeholder 5"/>
          <p:cNvPicPr>
            <a:picLocks noGrp="1" noChangeAspect="1"/>
          </p:cNvPicPr>
          <p:nvPr>
            <p:ph sz="half" idx="1"/>
          </p:nvPr>
        </p:nvPicPr>
        <p:blipFill>
          <a:blip r:embed="rId2"/>
          <a:stretch>
            <a:fillRect/>
          </a:stretch>
        </p:blipFill>
        <p:spPr>
          <a:xfrm>
            <a:off x="234315" y="211455"/>
            <a:ext cx="1586230" cy="1479550"/>
          </a:xfrm>
          <a:prstGeom prst="rect">
            <a:avLst/>
          </a:prstGeom>
        </p:spPr>
      </p:pic>
      <p:pic>
        <p:nvPicPr>
          <p:cNvPr id="8" name="Content Placeholder 7"/>
          <p:cNvPicPr>
            <a:picLocks noGrp="1" noChangeAspect="1"/>
          </p:cNvPicPr>
          <p:nvPr>
            <p:ph sz="half" idx="2"/>
          </p:nvPr>
        </p:nvPicPr>
        <p:blipFill>
          <a:blip r:embed="rId3"/>
          <a:stretch>
            <a:fillRect/>
          </a:stretch>
        </p:blipFill>
        <p:spPr>
          <a:xfrm>
            <a:off x="10450195" y="107950"/>
            <a:ext cx="1541780" cy="1478915"/>
          </a:xfrm>
          <a:prstGeom prst="rect">
            <a:avLst/>
          </a:prstGeom>
        </p:spPr>
      </p:pic>
      <p:sp>
        <p:nvSpPr>
          <p:cNvPr id="10" name="TextBox 9">
            <a:extLst>
              <a:ext uri="{FF2B5EF4-FFF2-40B4-BE49-F238E27FC236}">
                <a16:creationId xmlns:a16="http://schemas.microsoft.com/office/drawing/2014/main" id="{BE315512-7050-6E00-5A58-29F530D5CF69}"/>
              </a:ext>
            </a:extLst>
          </p:cNvPr>
          <p:cNvSpPr txBox="1"/>
          <p:nvPr/>
        </p:nvSpPr>
        <p:spPr>
          <a:xfrm>
            <a:off x="3584543" y="-638666"/>
            <a:ext cx="6094428" cy="2002023"/>
          </a:xfrm>
          <a:prstGeom prst="rect">
            <a:avLst/>
          </a:prstGeom>
          <a:noFill/>
        </p:spPr>
        <p:txBody>
          <a:bodyPr wrap="square">
            <a:spAutoFit/>
          </a:bodyPr>
          <a:lstStyle/>
          <a:p>
            <a:pPr lvl="0" algn="just">
              <a:lnSpc>
                <a:spcPct val="150000"/>
              </a:lnSpc>
              <a:spcAft>
                <a:spcPts val="1000"/>
              </a:spcAft>
              <a:tabLst>
                <a:tab pos="502920" algn="l"/>
              </a:tabLst>
            </a:pPr>
            <a:r>
              <a:rPr lang="en-US" sz="4400" dirty="0">
                <a:latin typeface="Times New Roman" panose="02020603050405020304" pitchFamily="18" charset="0"/>
                <a:ea typeface="Calibri" panose="020F0502020204030204" pitchFamily="34" charset="0"/>
                <a:cs typeface="Times New Roman" panose="02020603050405020304" pitchFamily="18" charset="0"/>
                <a:sym typeface="+mn-ea"/>
              </a:rPr>
              <a:t>                                    Movement Detection</a:t>
            </a:r>
            <a:endParaRPr lang="en-US" sz="4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639823DB-16AF-CC30-54DB-D45F93B87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710" y="1414062"/>
            <a:ext cx="4114800" cy="4942288"/>
          </a:xfrm>
          <a:prstGeom prst="rect">
            <a:avLst/>
          </a:prstGeom>
        </p:spPr>
      </p:pic>
      <p:pic>
        <p:nvPicPr>
          <p:cNvPr id="13" name="Picture 12" descr="WhatsApp Image 2023-03-23 at 6.59.23 PM">
            <a:extLst>
              <a:ext uri="{FF2B5EF4-FFF2-40B4-BE49-F238E27FC236}">
                <a16:creationId xmlns:a16="http://schemas.microsoft.com/office/drawing/2014/main" id="{8D5B60B0-D994-F543-693D-BF4877CED9CB}"/>
              </a:ext>
            </a:extLst>
          </p:cNvPr>
          <p:cNvPicPr>
            <a:picLocks noChangeAspect="1"/>
          </p:cNvPicPr>
          <p:nvPr/>
        </p:nvPicPr>
        <p:blipFill>
          <a:blip r:embed="rId5"/>
          <a:stretch>
            <a:fillRect/>
          </a:stretch>
        </p:blipFill>
        <p:spPr>
          <a:xfrm>
            <a:off x="6441122" y="2462643"/>
            <a:ext cx="4779963" cy="1640883"/>
          </a:xfrm>
          <a:prstGeom prst="rect">
            <a:avLst/>
          </a:prstGeom>
        </p:spPr>
      </p:pic>
    </p:spTree>
    <p:extLst>
      <p:ext uri="{BB962C8B-B14F-4D97-AF65-F5344CB8AC3E}">
        <p14:creationId xmlns:p14="http://schemas.microsoft.com/office/powerpoint/2010/main" val="402667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Department of Information Technology, BVRIT HYDERABAD                              </a:t>
            </a:r>
            <a:endParaRPr lang="en-IN" dirty="0"/>
          </a:p>
        </p:txBody>
      </p:sp>
      <p:pic>
        <p:nvPicPr>
          <p:cNvPr id="3" name="Content Placeholder 5"/>
          <p:cNvPicPr/>
          <p:nvPr/>
        </p:nvPicPr>
        <p:blipFill>
          <a:blip r:embed="rId2"/>
          <a:stretch>
            <a:fillRect/>
          </a:stretch>
        </p:blipFill>
        <p:spPr>
          <a:xfrm>
            <a:off x="106831" y="60157"/>
            <a:ext cx="1575665" cy="1082844"/>
          </a:xfrm>
          <a:prstGeom prst="rect">
            <a:avLst/>
          </a:prstGeom>
        </p:spPr>
      </p:pic>
      <p:pic>
        <p:nvPicPr>
          <p:cNvPr id="4" name="Picture 3"/>
          <p:cNvPicPr/>
          <p:nvPr/>
        </p:nvPicPr>
        <p:blipFill>
          <a:blip r:embed="rId3"/>
          <a:stretch>
            <a:fillRect/>
          </a:stretch>
        </p:blipFill>
        <p:spPr>
          <a:xfrm>
            <a:off x="10828421" y="42402"/>
            <a:ext cx="1256748" cy="1188721"/>
          </a:xfrm>
          <a:prstGeom prst="rect">
            <a:avLst/>
          </a:prstGeom>
        </p:spPr>
      </p:pic>
      <p:sp>
        <p:nvSpPr>
          <p:cNvPr id="8" name="TextBox 7"/>
          <p:cNvSpPr txBox="1"/>
          <p:nvPr/>
        </p:nvSpPr>
        <p:spPr>
          <a:xfrm>
            <a:off x="1369378" y="2042175"/>
            <a:ext cx="9736585" cy="429895"/>
          </a:xfrm>
          <a:prstGeom prst="rect">
            <a:avLst/>
          </a:prstGeom>
          <a:noFill/>
        </p:spPr>
        <p:txBody>
          <a:bodyPr wrap="square">
            <a:spAutoFit/>
          </a:bodyPr>
          <a:lstStyle/>
          <a:p>
            <a:pPr algn="just"/>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10"/>
          <p:cNvSpPr txBox="1"/>
          <p:nvPr/>
        </p:nvSpPr>
        <p:spPr>
          <a:xfrm>
            <a:off x="3228356" y="591141"/>
            <a:ext cx="5452134" cy="769441"/>
          </a:xfrm>
          <a:prstGeom prst="rect">
            <a:avLst/>
          </a:prstGeom>
          <a:noFill/>
        </p:spPr>
        <p:txBody>
          <a:bodyPr wrap="none" rtlCol="0">
            <a:spAutoFit/>
          </a:bodyPr>
          <a:lstStyle/>
          <a:p>
            <a:pPr algn="ctr"/>
            <a:r>
              <a:rPr lang="en-US" sz="4400" dirty="0">
                <a:latin typeface="Times New Roman" panose="02020603050405020304" pitchFamily="18" charset="0"/>
                <a:cs typeface="Times New Roman" panose="02020603050405020304" pitchFamily="18" charset="0"/>
              </a:rPr>
              <a:t>Calculating Step Count</a:t>
            </a:r>
          </a:p>
        </p:txBody>
      </p:sp>
      <p:pic>
        <p:nvPicPr>
          <p:cNvPr id="6" name="Picture 5">
            <a:extLst>
              <a:ext uri="{FF2B5EF4-FFF2-40B4-BE49-F238E27FC236}">
                <a16:creationId xmlns:a16="http://schemas.microsoft.com/office/drawing/2014/main" id="{641D3B04-E44E-5763-55D5-43946AA7D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3937" y="2213365"/>
            <a:ext cx="4653733" cy="2770159"/>
          </a:xfrm>
          <a:prstGeom prst="rect">
            <a:avLst/>
          </a:prstGeom>
        </p:spPr>
      </p:pic>
      <p:pic>
        <p:nvPicPr>
          <p:cNvPr id="7" name="Picture 6" descr="WhatsApp Image 2023-03-23 at 6.59.36 PM">
            <a:extLst>
              <a:ext uri="{FF2B5EF4-FFF2-40B4-BE49-F238E27FC236}">
                <a16:creationId xmlns:a16="http://schemas.microsoft.com/office/drawing/2014/main" id="{2813C94D-44F2-BB0F-EDFE-0DBAEA66743F}"/>
              </a:ext>
            </a:extLst>
          </p:cNvPr>
          <p:cNvPicPr>
            <a:picLocks noChangeAspect="1"/>
          </p:cNvPicPr>
          <p:nvPr/>
        </p:nvPicPr>
        <p:blipFill>
          <a:blip r:embed="rId5"/>
          <a:stretch>
            <a:fillRect/>
          </a:stretch>
        </p:blipFill>
        <p:spPr>
          <a:xfrm>
            <a:off x="6884795" y="2298087"/>
            <a:ext cx="4572000" cy="2247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Department of Information Technology, BVRIT HYDERABAD                              </a:t>
            </a:r>
            <a:endParaRPr lang="en-IN" dirty="0"/>
          </a:p>
        </p:txBody>
      </p:sp>
      <p:pic>
        <p:nvPicPr>
          <p:cNvPr id="3" name="Content Placeholder 5"/>
          <p:cNvPicPr/>
          <p:nvPr/>
        </p:nvPicPr>
        <p:blipFill>
          <a:blip r:embed="rId2"/>
          <a:stretch>
            <a:fillRect/>
          </a:stretch>
        </p:blipFill>
        <p:spPr>
          <a:xfrm>
            <a:off x="106831" y="40839"/>
            <a:ext cx="1575665" cy="1082844"/>
          </a:xfrm>
          <a:prstGeom prst="rect">
            <a:avLst/>
          </a:prstGeom>
        </p:spPr>
      </p:pic>
      <p:pic>
        <p:nvPicPr>
          <p:cNvPr id="4" name="Picture 3"/>
          <p:cNvPicPr/>
          <p:nvPr/>
        </p:nvPicPr>
        <p:blipFill>
          <a:blip r:embed="rId3"/>
          <a:stretch>
            <a:fillRect/>
          </a:stretch>
        </p:blipFill>
        <p:spPr>
          <a:xfrm>
            <a:off x="10828421" y="40839"/>
            <a:ext cx="1256748" cy="1188721"/>
          </a:xfrm>
          <a:prstGeom prst="rect">
            <a:avLst/>
          </a:prstGeom>
        </p:spPr>
      </p:pic>
      <p:sp>
        <p:nvSpPr>
          <p:cNvPr id="9" name="Text Box 8"/>
          <p:cNvSpPr txBox="1"/>
          <p:nvPr/>
        </p:nvSpPr>
        <p:spPr>
          <a:xfrm>
            <a:off x="5307330" y="4848860"/>
            <a:ext cx="1421130" cy="645160"/>
          </a:xfrm>
          <a:prstGeom prst="rect">
            <a:avLst/>
          </a:prstGeom>
          <a:noFill/>
        </p:spPr>
        <p:txBody>
          <a:bodyPr wrap="square" rtlCol="0">
            <a:spAutoFit/>
          </a:bodyPr>
          <a:lstStyle/>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10" name="Text Box 9"/>
          <p:cNvSpPr txBox="1"/>
          <p:nvPr/>
        </p:nvSpPr>
        <p:spPr>
          <a:xfrm>
            <a:off x="3451661" y="594539"/>
            <a:ext cx="4972685"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Calculating Time</a:t>
            </a:r>
          </a:p>
        </p:txBody>
      </p:sp>
      <p:pic>
        <p:nvPicPr>
          <p:cNvPr id="6" name="Picture 5">
            <a:extLst>
              <a:ext uri="{FF2B5EF4-FFF2-40B4-BE49-F238E27FC236}">
                <a16:creationId xmlns:a16="http://schemas.microsoft.com/office/drawing/2014/main" id="{638C7F6E-2BA9-1082-A8CA-126347D476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495" y="1975082"/>
            <a:ext cx="4562508" cy="3196358"/>
          </a:xfrm>
          <a:prstGeom prst="rect">
            <a:avLst/>
          </a:prstGeom>
        </p:spPr>
      </p:pic>
      <p:pic>
        <p:nvPicPr>
          <p:cNvPr id="7" name="Picture 6" descr="WhatsApp Image 2023-03-23 at 7.00.56 PM">
            <a:extLst>
              <a:ext uri="{FF2B5EF4-FFF2-40B4-BE49-F238E27FC236}">
                <a16:creationId xmlns:a16="http://schemas.microsoft.com/office/drawing/2014/main" id="{C238C973-ABBE-DEDE-4DCC-8E3F4FF17BCA}"/>
              </a:ext>
            </a:extLst>
          </p:cNvPr>
          <p:cNvPicPr>
            <a:picLocks noChangeAspect="1"/>
          </p:cNvPicPr>
          <p:nvPr/>
        </p:nvPicPr>
        <p:blipFill>
          <a:blip r:embed="rId5"/>
          <a:stretch>
            <a:fillRect/>
          </a:stretch>
        </p:blipFill>
        <p:spPr>
          <a:xfrm>
            <a:off x="6371080" y="1784550"/>
            <a:ext cx="5085715" cy="38823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Department of Information Technology, BVRIT HYDERABAD                              </a:t>
            </a:r>
            <a:endParaRPr lang="en-IN" dirty="0"/>
          </a:p>
        </p:txBody>
      </p:sp>
      <p:pic>
        <p:nvPicPr>
          <p:cNvPr id="5" name="Content Placeholder 5"/>
          <p:cNvPicPr/>
          <p:nvPr/>
        </p:nvPicPr>
        <p:blipFill>
          <a:blip r:embed="rId2"/>
          <a:stretch>
            <a:fillRect/>
          </a:stretch>
        </p:blipFill>
        <p:spPr>
          <a:xfrm>
            <a:off x="106831" y="-21304"/>
            <a:ext cx="1575665" cy="1082844"/>
          </a:xfrm>
          <a:prstGeom prst="rect">
            <a:avLst/>
          </a:prstGeom>
        </p:spPr>
      </p:pic>
      <p:pic>
        <p:nvPicPr>
          <p:cNvPr id="6" name="Picture 5"/>
          <p:cNvPicPr/>
          <p:nvPr/>
        </p:nvPicPr>
        <p:blipFill>
          <a:blip r:embed="rId3"/>
          <a:stretch>
            <a:fillRect/>
          </a:stretch>
        </p:blipFill>
        <p:spPr>
          <a:xfrm>
            <a:off x="10828421" y="106532"/>
            <a:ext cx="1256748" cy="1188721"/>
          </a:xfrm>
          <a:prstGeom prst="rect">
            <a:avLst/>
          </a:prstGeom>
        </p:spPr>
      </p:pic>
      <p:sp>
        <p:nvSpPr>
          <p:cNvPr id="9" name="Text Box 8"/>
          <p:cNvSpPr txBox="1"/>
          <p:nvPr/>
        </p:nvSpPr>
        <p:spPr>
          <a:xfrm>
            <a:off x="969010" y="1970215"/>
            <a:ext cx="3556635" cy="706755"/>
          </a:xfrm>
          <a:prstGeom prst="rect">
            <a:avLst/>
          </a:prstGeom>
          <a:noFill/>
        </p:spPr>
        <p:txBody>
          <a:bodyPr wrap="square" rtlCol="0">
            <a:spAutoFit/>
          </a:bodyPr>
          <a:lstStyle/>
          <a:p>
            <a:pPr indent="0">
              <a:buFont typeface="Arial" panose="020B0604020202020204" pitchFamily="34" charset="0"/>
              <a:buNone/>
            </a:pPr>
            <a:endParaRPr lang="en-US" sz="2000" dirty="0"/>
          </a:p>
          <a:p>
            <a:pPr marL="285750" indent="-285750">
              <a:buFont typeface="Arial" panose="020B0604020202020204" pitchFamily="34" charset="0"/>
              <a:buChar char="•"/>
            </a:pPr>
            <a:endParaRPr lang="en-US" sz="2000" dirty="0"/>
          </a:p>
        </p:txBody>
      </p:sp>
      <p:sp>
        <p:nvSpPr>
          <p:cNvPr id="12" name="Text Box 11"/>
          <p:cNvSpPr txBox="1"/>
          <p:nvPr/>
        </p:nvSpPr>
        <p:spPr>
          <a:xfrm>
            <a:off x="4768453" y="219435"/>
            <a:ext cx="1781258" cy="769441"/>
          </a:xfrm>
          <a:prstGeom prst="rect">
            <a:avLst/>
          </a:prstGeom>
          <a:noFill/>
        </p:spPr>
        <p:txBody>
          <a:bodyPr wrap="none" rtlCol="0">
            <a:spAutoFit/>
          </a:bodyPr>
          <a:lstStyle/>
          <a:p>
            <a:pPr algn="ctr"/>
            <a:r>
              <a:rPr lang="en-US" sz="4400" dirty="0">
                <a:latin typeface="Times New Roman" panose="02020603050405020304" pitchFamily="18" charset="0"/>
                <a:cs typeface="Times New Roman" panose="02020603050405020304" pitchFamily="18" charset="0"/>
              </a:rPr>
              <a:t>Buzzer</a:t>
            </a:r>
          </a:p>
        </p:txBody>
      </p:sp>
      <p:pic>
        <p:nvPicPr>
          <p:cNvPr id="7" name="Picture 6">
            <a:extLst>
              <a:ext uri="{FF2B5EF4-FFF2-40B4-BE49-F238E27FC236}">
                <a16:creationId xmlns:a16="http://schemas.microsoft.com/office/drawing/2014/main" id="{C884B395-C2C3-3550-D058-5D21B683C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86" y="988876"/>
            <a:ext cx="3669991" cy="52948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432</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Brush Script MT</vt:lpstr>
      <vt:lpstr>Calibri</vt:lpstr>
      <vt:lpstr>Calibri Light</vt:lpstr>
      <vt:lpstr>Lato</vt:lpstr>
      <vt:lpstr>Times New Roman</vt:lpstr>
      <vt:lpstr>Wingdings</vt:lpstr>
      <vt:lpstr>Office Theme</vt:lpstr>
      <vt:lpstr>     SMART SHOE for HEALTH FITNESS USING IoT                         </vt:lpstr>
      <vt:lpstr>                                Contents</vt:lpstr>
      <vt:lpstr>Nb                          Summary                </vt:lpstr>
      <vt:lpstr>Implementation  System Architecture</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likitha Buttula</dc:creator>
  <cp:lastModifiedBy>keesaradeekshita@gmail.com</cp:lastModifiedBy>
  <cp:revision>43</cp:revision>
  <dcterms:created xsi:type="dcterms:W3CDTF">2022-09-28T04:12:00Z</dcterms:created>
  <dcterms:modified xsi:type="dcterms:W3CDTF">2023-03-26T14:14:35Z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D60F6706630543398824AA51CA6533DE</vt:lpwstr>
  </property>
  <property fmtid="{D5CDD505-2E9C-101B-9397-08002B2CF9AE}" pid="3" name="KSOProductBuildVer">
    <vt:lpwstr>1033-11.2.0.11513</vt:lpwstr>
  </property>
</Properties>
</file>