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4" r:id="rId1"/>
  </p:sldMasterIdLst>
  <p:sldIdLst>
    <p:sldId id="256" r:id="rId2"/>
    <p:sldId id="257" r:id="rId3"/>
    <p:sldId id="268" r:id="rId4"/>
    <p:sldId id="260" r:id="rId5"/>
    <p:sldId id="261" r:id="rId6"/>
    <p:sldId id="270" r:id="rId7"/>
    <p:sldId id="271" r:id="rId8"/>
    <p:sldId id="272" r:id="rId9"/>
    <p:sldId id="266" r:id="rId10"/>
    <p:sldId id="279" r:id="rId11"/>
    <p:sldId id="262" r:id="rId12"/>
    <p:sldId id="263" r:id="rId13"/>
    <p:sldId id="265" r:id="rId14"/>
    <p:sldId id="274" r:id="rId15"/>
    <p:sldId id="280" r:id="rId16"/>
    <p:sldId id="281" r:id="rId17"/>
    <p:sldId id="282" r:id="rId18"/>
    <p:sldId id="264" r:id="rId19"/>
    <p:sldId id="273"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avika Rajanala" initials="MR" lastIdx="1" clrIdx="0">
    <p:extLst>
      <p:ext uri="{19B8F6BF-5375-455C-9EA6-DF929625EA0E}">
        <p15:presenceInfo xmlns:p15="http://schemas.microsoft.com/office/powerpoint/2012/main" userId="7fd1be003060d7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82"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95AD400-1C55-4429-859C-B421239BA168}" type="datetimeFigureOut">
              <a:rPr lang="en-US" smtClean="0"/>
              <a:t>5/10/2022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4C0D5C67-EC2B-4ABF-B2A7-A82F9249F5B6}" type="slidenum">
              <a:rPr lang="en-US" smtClean="0"/>
              <a:t>‹#›</a:t>
            </a:fld>
            <a:endParaRPr lang="en-US"/>
          </a:p>
        </p:txBody>
      </p:sp>
    </p:spTree>
    <p:extLst>
      <p:ext uri="{BB962C8B-B14F-4D97-AF65-F5344CB8AC3E}">
        <p14:creationId xmlns:p14="http://schemas.microsoft.com/office/powerpoint/2010/main" val="12504869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5AD400-1C55-4429-859C-B421239BA168}"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D5C67-EC2B-4ABF-B2A7-A82F9249F5B6}" type="slidenum">
              <a:rPr lang="en-US" smtClean="0"/>
              <a:t>‹#›</a:t>
            </a:fld>
            <a:endParaRPr lang="en-US"/>
          </a:p>
        </p:txBody>
      </p:sp>
    </p:spTree>
    <p:extLst>
      <p:ext uri="{BB962C8B-B14F-4D97-AF65-F5344CB8AC3E}">
        <p14:creationId xmlns:p14="http://schemas.microsoft.com/office/powerpoint/2010/main" val="3876291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5AD400-1C55-4429-859C-B421239BA168}"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D5C67-EC2B-4ABF-B2A7-A82F9249F5B6}" type="slidenum">
              <a:rPr lang="en-US" smtClean="0"/>
              <a:t>‹#›</a:t>
            </a:fld>
            <a:endParaRPr lang="en-US"/>
          </a:p>
        </p:txBody>
      </p:sp>
    </p:spTree>
    <p:extLst>
      <p:ext uri="{BB962C8B-B14F-4D97-AF65-F5344CB8AC3E}">
        <p14:creationId xmlns:p14="http://schemas.microsoft.com/office/powerpoint/2010/main" val="2663947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5AD400-1C55-4429-859C-B421239BA168}"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D5C67-EC2B-4ABF-B2A7-A82F9249F5B6}" type="slidenum">
              <a:rPr lang="en-US" smtClean="0"/>
              <a:t>‹#›</a:t>
            </a:fld>
            <a:endParaRPr lang="en-US"/>
          </a:p>
        </p:txBody>
      </p:sp>
    </p:spTree>
    <p:extLst>
      <p:ext uri="{BB962C8B-B14F-4D97-AF65-F5344CB8AC3E}">
        <p14:creationId xmlns:p14="http://schemas.microsoft.com/office/powerpoint/2010/main" val="2428450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5AD400-1C55-4429-859C-B421239BA168}"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D5C67-EC2B-4ABF-B2A7-A82F9249F5B6}" type="slidenum">
              <a:rPr lang="en-US" smtClean="0"/>
              <a:t>‹#›</a:t>
            </a:fld>
            <a:endParaRPr lang="en-US"/>
          </a:p>
        </p:txBody>
      </p:sp>
    </p:spTree>
    <p:extLst>
      <p:ext uri="{BB962C8B-B14F-4D97-AF65-F5344CB8AC3E}">
        <p14:creationId xmlns:p14="http://schemas.microsoft.com/office/powerpoint/2010/main" val="2936318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5AD400-1C55-4429-859C-B421239BA168}"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D5C67-EC2B-4ABF-B2A7-A82F9249F5B6}" type="slidenum">
              <a:rPr lang="en-US" smtClean="0"/>
              <a:t>‹#›</a:t>
            </a:fld>
            <a:endParaRPr lang="en-US"/>
          </a:p>
        </p:txBody>
      </p:sp>
    </p:spTree>
    <p:extLst>
      <p:ext uri="{BB962C8B-B14F-4D97-AF65-F5344CB8AC3E}">
        <p14:creationId xmlns:p14="http://schemas.microsoft.com/office/powerpoint/2010/main" val="2410064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5AD400-1C55-4429-859C-B421239BA168}"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D5C67-EC2B-4ABF-B2A7-A82F9249F5B6}" type="slidenum">
              <a:rPr lang="en-US" smtClean="0"/>
              <a:t>‹#›</a:t>
            </a:fld>
            <a:endParaRPr lang="en-US"/>
          </a:p>
        </p:txBody>
      </p:sp>
    </p:spTree>
    <p:extLst>
      <p:ext uri="{BB962C8B-B14F-4D97-AF65-F5344CB8AC3E}">
        <p14:creationId xmlns:p14="http://schemas.microsoft.com/office/powerpoint/2010/main" val="2603401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AD400-1C55-4429-859C-B421239BA168}"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D5C67-EC2B-4ABF-B2A7-A82F9249F5B6}"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76363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AD400-1C55-4429-859C-B421239BA168}"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D5C67-EC2B-4ABF-B2A7-A82F9249F5B6}" type="slidenum">
              <a:rPr lang="en-US" smtClean="0"/>
              <a:t>‹#›</a:t>
            </a:fld>
            <a:endParaRPr lang="en-US"/>
          </a:p>
        </p:txBody>
      </p:sp>
    </p:spTree>
    <p:extLst>
      <p:ext uri="{BB962C8B-B14F-4D97-AF65-F5344CB8AC3E}">
        <p14:creationId xmlns:p14="http://schemas.microsoft.com/office/powerpoint/2010/main" val="346468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AD400-1C55-4429-859C-B421239BA168}"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D5C67-EC2B-4ABF-B2A7-A82F9249F5B6}" type="slidenum">
              <a:rPr lang="en-US" smtClean="0"/>
              <a:t>‹#›</a:t>
            </a:fld>
            <a:endParaRPr lang="en-US"/>
          </a:p>
        </p:txBody>
      </p:sp>
    </p:spTree>
    <p:extLst>
      <p:ext uri="{BB962C8B-B14F-4D97-AF65-F5344CB8AC3E}">
        <p14:creationId xmlns:p14="http://schemas.microsoft.com/office/powerpoint/2010/main" val="318773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5AD400-1C55-4429-859C-B421239BA168}"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D5C67-EC2B-4ABF-B2A7-A82F9249F5B6}" type="slidenum">
              <a:rPr lang="en-US" smtClean="0"/>
              <a:t>‹#›</a:t>
            </a:fld>
            <a:endParaRPr lang="en-US"/>
          </a:p>
        </p:txBody>
      </p:sp>
    </p:spTree>
    <p:extLst>
      <p:ext uri="{BB962C8B-B14F-4D97-AF65-F5344CB8AC3E}">
        <p14:creationId xmlns:p14="http://schemas.microsoft.com/office/powerpoint/2010/main" val="416262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5AD400-1C55-4429-859C-B421239BA168}"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D5C67-EC2B-4ABF-B2A7-A82F9249F5B6}" type="slidenum">
              <a:rPr lang="en-US" smtClean="0"/>
              <a:t>‹#›</a:t>
            </a:fld>
            <a:endParaRPr lang="en-US"/>
          </a:p>
        </p:txBody>
      </p:sp>
    </p:spTree>
    <p:extLst>
      <p:ext uri="{BB962C8B-B14F-4D97-AF65-F5344CB8AC3E}">
        <p14:creationId xmlns:p14="http://schemas.microsoft.com/office/powerpoint/2010/main" val="3243592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5AD400-1C55-4429-859C-B421239BA168}"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0D5C67-EC2B-4ABF-B2A7-A82F9249F5B6}" type="slidenum">
              <a:rPr lang="en-US" smtClean="0"/>
              <a:t>‹#›</a:t>
            </a:fld>
            <a:endParaRPr lang="en-US"/>
          </a:p>
        </p:txBody>
      </p:sp>
    </p:spTree>
    <p:extLst>
      <p:ext uri="{BB962C8B-B14F-4D97-AF65-F5344CB8AC3E}">
        <p14:creationId xmlns:p14="http://schemas.microsoft.com/office/powerpoint/2010/main" val="180497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5AD400-1C55-4429-859C-B421239BA168}" type="datetimeFigureOut">
              <a:rPr lang="en-US" smtClean="0"/>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0D5C67-EC2B-4ABF-B2A7-A82F9249F5B6}" type="slidenum">
              <a:rPr lang="en-US" smtClean="0"/>
              <a:t>‹#›</a:t>
            </a:fld>
            <a:endParaRPr lang="en-US"/>
          </a:p>
        </p:txBody>
      </p:sp>
    </p:spTree>
    <p:extLst>
      <p:ext uri="{BB962C8B-B14F-4D97-AF65-F5344CB8AC3E}">
        <p14:creationId xmlns:p14="http://schemas.microsoft.com/office/powerpoint/2010/main" val="49779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95AD400-1C55-4429-859C-B421239BA168}" type="datetimeFigureOut">
              <a:rPr lang="en-US" smtClean="0"/>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0D5C67-EC2B-4ABF-B2A7-A82F9249F5B6}" type="slidenum">
              <a:rPr lang="en-US" smtClean="0"/>
              <a:t>‹#›</a:t>
            </a:fld>
            <a:endParaRPr lang="en-US"/>
          </a:p>
        </p:txBody>
      </p:sp>
    </p:spTree>
    <p:extLst>
      <p:ext uri="{BB962C8B-B14F-4D97-AF65-F5344CB8AC3E}">
        <p14:creationId xmlns:p14="http://schemas.microsoft.com/office/powerpoint/2010/main" val="2976494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5AD400-1C55-4429-859C-B421239BA168}"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D5C67-EC2B-4ABF-B2A7-A82F9249F5B6}" type="slidenum">
              <a:rPr lang="en-US" smtClean="0"/>
              <a:t>‹#›</a:t>
            </a:fld>
            <a:endParaRPr lang="en-US"/>
          </a:p>
        </p:txBody>
      </p:sp>
    </p:spTree>
    <p:extLst>
      <p:ext uri="{BB962C8B-B14F-4D97-AF65-F5344CB8AC3E}">
        <p14:creationId xmlns:p14="http://schemas.microsoft.com/office/powerpoint/2010/main" val="410434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5AD400-1C55-4429-859C-B421239BA168}"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D5C67-EC2B-4ABF-B2A7-A82F9249F5B6}" type="slidenum">
              <a:rPr lang="en-US" smtClean="0"/>
              <a:t>‹#›</a:t>
            </a:fld>
            <a:endParaRPr lang="en-US"/>
          </a:p>
        </p:txBody>
      </p:sp>
    </p:spTree>
    <p:extLst>
      <p:ext uri="{BB962C8B-B14F-4D97-AF65-F5344CB8AC3E}">
        <p14:creationId xmlns:p14="http://schemas.microsoft.com/office/powerpoint/2010/main" val="15888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5AD400-1C55-4429-859C-B421239BA168}" type="datetimeFigureOut">
              <a:rPr lang="en-US" smtClean="0"/>
              <a:t>5/10/2022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0D5C67-EC2B-4ABF-B2A7-A82F9249F5B6}" type="slidenum">
              <a:rPr lang="en-US" smtClean="0"/>
              <a:t>‹#›</a:t>
            </a:fld>
            <a:endParaRPr lang="en-US"/>
          </a:p>
        </p:txBody>
      </p:sp>
    </p:spTree>
    <p:extLst>
      <p:ext uri="{BB962C8B-B14F-4D97-AF65-F5344CB8AC3E}">
        <p14:creationId xmlns:p14="http://schemas.microsoft.com/office/powerpoint/2010/main" val="1175589309"/>
      </p:ext>
    </p:extLst>
  </p:cSld>
  <p:clrMap bg1="dk1" tx1="lt1" bg2="dk2" tx2="lt2" accent1="accent1" accent2="accent2" accent3="accent3" accent4="accent4" accent5="accent5" accent6="accent6" hlink="hlink" folHlink="folHlink"/>
  <p:sldLayoutIdLst>
    <p:sldLayoutId id="2147484255" r:id="rId1"/>
    <p:sldLayoutId id="2147484256" r:id="rId2"/>
    <p:sldLayoutId id="2147484257" r:id="rId3"/>
    <p:sldLayoutId id="2147484258" r:id="rId4"/>
    <p:sldLayoutId id="2147484259" r:id="rId5"/>
    <p:sldLayoutId id="2147484260" r:id="rId6"/>
    <p:sldLayoutId id="2147484261" r:id="rId7"/>
    <p:sldLayoutId id="2147484262" r:id="rId8"/>
    <p:sldLayoutId id="2147484263" r:id="rId9"/>
    <p:sldLayoutId id="2147484264" r:id="rId10"/>
    <p:sldLayoutId id="2147484265" r:id="rId11"/>
    <p:sldLayoutId id="2147484266" r:id="rId12"/>
    <p:sldLayoutId id="2147484267" r:id="rId13"/>
    <p:sldLayoutId id="2147484268" r:id="rId14"/>
    <p:sldLayoutId id="2147484269" r:id="rId15"/>
    <p:sldLayoutId id="2147484270" r:id="rId16"/>
    <p:sldLayoutId id="21474842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5666-E54C-4F60-8AC1-499F653EB232}"/>
              </a:ext>
            </a:extLst>
          </p:cNvPr>
          <p:cNvSpPr>
            <a:spLocks noGrp="1"/>
          </p:cNvSpPr>
          <p:nvPr>
            <p:ph type="ctrTitle"/>
          </p:nvPr>
        </p:nvSpPr>
        <p:spPr>
          <a:xfrm>
            <a:off x="1107859" y="2590293"/>
            <a:ext cx="10351363" cy="2765486"/>
          </a:xfrm>
        </p:spPr>
        <p:txBody>
          <a:bodyPr>
            <a:noAutofit/>
          </a:bodyPr>
          <a:lstStyle/>
          <a:p>
            <a:pPr algn="ctr"/>
            <a:r>
              <a:rPr lang="en-US" sz="5000" dirty="0">
                <a:solidFill>
                  <a:schemeClr val="accent3">
                    <a:lumMod val="40000"/>
                    <a:lumOff val="60000"/>
                  </a:schemeClr>
                </a:solidFill>
                <a:latin typeface="Times New Roman" panose="02020603050405020304" pitchFamily="18" charset="0"/>
                <a:cs typeface="Times New Roman" panose="02020603050405020304" pitchFamily="18" charset="0"/>
              </a:rPr>
              <a:t>Breast Cancer prediction using machine learning</a:t>
            </a:r>
          </a:p>
        </p:txBody>
      </p:sp>
      <p:sp>
        <p:nvSpPr>
          <p:cNvPr id="3" name="Subtitle 2">
            <a:extLst>
              <a:ext uri="{FF2B5EF4-FFF2-40B4-BE49-F238E27FC236}">
                <a16:creationId xmlns:a16="http://schemas.microsoft.com/office/drawing/2014/main" id="{B7994B4B-5E84-4964-9BD9-57BA68DC98A4}"/>
              </a:ext>
            </a:extLst>
          </p:cNvPr>
          <p:cNvSpPr>
            <a:spLocks noGrp="1"/>
          </p:cNvSpPr>
          <p:nvPr>
            <p:ph type="subTitle" idx="1"/>
          </p:nvPr>
        </p:nvSpPr>
        <p:spPr>
          <a:xfrm>
            <a:off x="2327124" y="2019300"/>
            <a:ext cx="7671102" cy="985422"/>
          </a:xfrm>
        </p:spPr>
        <p:txBody>
          <a:bodyPr>
            <a:noAutofit/>
          </a:bodyPr>
          <a:lstStyle/>
          <a:p>
            <a:pPr algn="ctr"/>
            <a:r>
              <a:rPr lang="en-US" sz="4500" b="1" dirty="0">
                <a:latin typeface="Times New Roman" panose="02020603050405020304" pitchFamily="18" charset="0"/>
                <a:cs typeface="Times New Roman" panose="02020603050405020304" pitchFamily="18" charset="0"/>
              </a:rPr>
              <a:t>capstone PROJECT</a:t>
            </a:r>
          </a:p>
        </p:txBody>
      </p:sp>
    </p:spTree>
    <p:extLst>
      <p:ext uri="{BB962C8B-B14F-4D97-AF65-F5344CB8AC3E}">
        <p14:creationId xmlns:p14="http://schemas.microsoft.com/office/powerpoint/2010/main" val="266034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5ED8-02FA-CC29-7009-4562ED00CCA6}"/>
              </a:ext>
            </a:extLst>
          </p:cNvPr>
          <p:cNvSpPr>
            <a:spLocks noGrp="1"/>
          </p:cNvSpPr>
          <p:nvPr>
            <p:ph type="title"/>
          </p:nvPr>
        </p:nvSpPr>
        <p:spPr/>
        <p:txBody>
          <a:bodyPr/>
          <a:lstStyle/>
          <a:p>
            <a:r>
              <a:rPr lang="en-US" dirty="0"/>
              <a:t>DESIGN METHODOLOGY</a:t>
            </a:r>
          </a:p>
        </p:txBody>
      </p:sp>
      <p:sp>
        <p:nvSpPr>
          <p:cNvPr id="3" name="Content Placeholder 2">
            <a:extLst>
              <a:ext uri="{FF2B5EF4-FFF2-40B4-BE49-F238E27FC236}">
                <a16:creationId xmlns:a16="http://schemas.microsoft.com/office/drawing/2014/main" id="{6A894D9B-E317-7F4B-5B8B-419B5E27E6F1}"/>
              </a:ext>
            </a:extLst>
          </p:cNvPr>
          <p:cNvSpPr>
            <a:spLocks noGrp="1"/>
          </p:cNvSpPr>
          <p:nvPr>
            <p:ph idx="1"/>
          </p:nvPr>
        </p:nvSpPr>
        <p:spPr/>
        <p:txBody>
          <a:bodyPr/>
          <a:lstStyle/>
          <a:p>
            <a:r>
              <a:rPr lang="en-US" dirty="0"/>
              <a:t>As an approach to our model, our idea is to predict through machine learning algorithms resulting in best accuracy.</a:t>
            </a:r>
          </a:p>
          <a:p>
            <a:r>
              <a:rPr lang="en-US" dirty="0"/>
              <a:t>In the implementation phase we have followed these steps:</a:t>
            </a:r>
          </a:p>
          <a:p>
            <a:pPr marL="342900" indent="-342900">
              <a:buFont typeface="+mj-lt"/>
              <a:buAutoNum type="arabicPeriod"/>
            </a:pPr>
            <a:r>
              <a:rPr lang="en-US" dirty="0"/>
              <a:t>Importing Data</a:t>
            </a:r>
          </a:p>
          <a:p>
            <a:pPr marL="342900" indent="-342900">
              <a:buFont typeface="+mj-lt"/>
              <a:buAutoNum type="arabicPeriod"/>
            </a:pPr>
            <a:r>
              <a:rPr lang="en-US" dirty="0"/>
              <a:t>Data Pre-processing</a:t>
            </a:r>
          </a:p>
          <a:p>
            <a:pPr marL="342900" indent="-342900">
              <a:buFont typeface="+mj-lt"/>
              <a:buAutoNum type="arabicPeriod"/>
            </a:pPr>
            <a:r>
              <a:rPr lang="en-US" dirty="0"/>
              <a:t>Training and Testing data</a:t>
            </a:r>
          </a:p>
          <a:p>
            <a:pPr marL="342900" indent="-342900">
              <a:buFont typeface="+mj-lt"/>
              <a:buAutoNum type="arabicPeriod"/>
            </a:pPr>
            <a:r>
              <a:rPr lang="en-US" dirty="0"/>
              <a:t>Prediction</a:t>
            </a:r>
          </a:p>
          <a:p>
            <a:pPr marL="342900" indent="-342900">
              <a:buFont typeface="+mj-lt"/>
              <a:buAutoNum type="arabicPeriod"/>
            </a:pPr>
            <a:endParaRPr lang="en-US" dirty="0"/>
          </a:p>
          <a:p>
            <a:endParaRPr lang="en-US" dirty="0"/>
          </a:p>
          <a:p>
            <a:endParaRPr lang="en-US" dirty="0"/>
          </a:p>
        </p:txBody>
      </p:sp>
      <p:pic>
        <p:nvPicPr>
          <p:cNvPr id="4" name="Picture 3">
            <a:extLst>
              <a:ext uri="{FF2B5EF4-FFF2-40B4-BE49-F238E27FC236}">
                <a16:creationId xmlns:a16="http://schemas.microsoft.com/office/drawing/2014/main" id="{CB0CC5D7-5089-25F8-7D81-CE45C8189D76}"/>
              </a:ext>
            </a:extLst>
          </p:cNvPr>
          <p:cNvPicPr>
            <a:picLocks noChangeAspect="1"/>
          </p:cNvPicPr>
          <p:nvPr/>
        </p:nvPicPr>
        <p:blipFill>
          <a:blip r:embed="rId2"/>
          <a:stretch>
            <a:fillRect/>
          </a:stretch>
        </p:blipFill>
        <p:spPr>
          <a:xfrm>
            <a:off x="6200775" y="3378433"/>
            <a:ext cx="5201508" cy="2827400"/>
          </a:xfrm>
          <a:prstGeom prst="rect">
            <a:avLst/>
          </a:prstGeom>
        </p:spPr>
      </p:pic>
    </p:spTree>
    <p:extLst>
      <p:ext uri="{BB962C8B-B14F-4D97-AF65-F5344CB8AC3E}">
        <p14:creationId xmlns:p14="http://schemas.microsoft.com/office/powerpoint/2010/main" val="411515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8BC7-330B-4A8C-AC58-88DB8B2AE711}"/>
              </a:ext>
            </a:extLst>
          </p:cNvPr>
          <p:cNvSpPr>
            <a:spLocks noGrp="1"/>
          </p:cNvSpPr>
          <p:nvPr>
            <p:ph type="title"/>
          </p:nvPr>
        </p:nvSpPr>
        <p:spPr>
          <a:xfrm>
            <a:off x="836611" y="609600"/>
            <a:ext cx="9404723" cy="1400530"/>
          </a:xfrm>
        </p:spPr>
        <p:txBody>
          <a:bodyPr/>
          <a:lstStyle/>
          <a:p>
            <a:pPr algn="l"/>
            <a:r>
              <a:rPr lang="en-US" sz="2800" b="1" dirty="0">
                <a:solidFill>
                  <a:schemeClr val="accent3">
                    <a:lumMod val="40000"/>
                    <a:lumOff val="60000"/>
                  </a:schemeClr>
                </a:solidFill>
                <a:cs typeface="Times New Roman" panose="02020603050405020304" pitchFamily="18" charset="0"/>
              </a:rPr>
              <a:t>Algorithms Used</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3E1D1C-6AE6-4394-8318-5368F5D5F835}"/>
              </a:ext>
            </a:extLst>
          </p:cNvPr>
          <p:cNvSpPr>
            <a:spLocks noGrp="1"/>
          </p:cNvSpPr>
          <p:nvPr>
            <p:ph idx="1"/>
          </p:nvPr>
        </p:nvSpPr>
        <p:spPr>
          <a:xfrm>
            <a:off x="905522" y="1642370"/>
            <a:ext cx="9614517" cy="4606030"/>
          </a:xfrm>
        </p:spPr>
        <p:txBody>
          <a:bodyPr/>
          <a:lstStyle/>
          <a:p>
            <a:r>
              <a:rPr lang="en-US" sz="2000" dirty="0"/>
              <a:t>Logistic Regression</a:t>
            </a:r>
          </a:p>
          <a:p>
            <a:r>
              <a:rPr lang="en-US" sz="2000" dirty="0"/>
              <a:t>Decision Tree</a:t>
            </a:r>
          </a:p>
          <a:p>
            <a:r>
              <a:rPr lang="en-US" sz="2000" dirty="0"/>
              <a:t>Naive Bayes</a:t>
            </a:r>
          </a:p>
          <a:p>
            <a:r>
              <a:rPr lang="en-US" sz="2000" dirty="0"/>
              <a:t>K Nearest Neighbors</a:t>
            </a:r>
          </a:p>
          <a:p>
            <a:r>
              <a:rPr lang="en-US" sz="2000" dirty="0"/>
              <a:t>Support Vector Machine </a:t>
            </a:r>
          </a:p>
          <a:p>
            <a:r>
              <a:rPr lang="en-US" sz="2000" dirty="0">
                <a:cs typeface="Times New Roman" panose="02020603050405020304" pitchFamily="18" charset="0"/>
              </a:rPr>
              <a:t>Random Forest</a:t>
            </a:r>
            <a:endParaRPr lang="en-US" sz="2000" dirty="0"/>
          </a:p>
          <a:p>
            <a:r>
              <a:rPr lang="en-US" sz="2000" dirty="0"/>
              <a:t>Each method has its own merits and disadvantages. In order to get the best results, we applied prediction techniques to all these algorithms and analyzed the different results obtained by different classifiers.</a:t>
            </a:r>
          </a:p>
          <a:p>
            <a:pPr marL="0" indent="0">
              <a:buNone/>
            </a:pPr>
            <a:endParaRPr lang="en-US" dirty="0"/>
          </a:p>
          <a:p>
            <a:endParaRPr lang="en-US" dirty="0"/>
          </a:p>
        </p:txBody>
      </p:sp>
    </p:spTree>
    <p:extLst>
      <p:ext uri="{BB962C8B-B14F-4D97-AF65-F5344CB8AC3E}">
        <p14:creationId xmlns:p14="http://schemas.microsoft.com/office/powerpoint/2010/main" val="3898392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BAA5-48D1-442D-9646-487D58D27CC3}"/>
              </a:ext>
            </a:extLst>
          </p:cNvPr>
          <p:cNvSpPr>
            <a:spLocks noGrp="1"/>
          </p:cNvSpPr>
          <p:nvPr>
            <p:ph type="title"/>
          </p:nvPr>
        </p:nvSpPr>
        <p:spPr>
          <a:xfrm>
            <a:off x="1552527" y="652109"/>
            <a:ext cx="7676019" cy="811079"/>
          </a:xfrm>
        </p:spPr>
        <p:txBody>
          <a:bodyPr/>
          <a:lstStyle/>
          <a:p>
            <a:pPr algn="l"/>
            <a:r>
              <a:rPr lang="en-US" b="1" dirty="0">
                <a:solidFill>
                  <a:schemeClr val="accent3">
                    <a:lumMod val="20000"/>
                    <a:lumOff val="80000"/>
                  </a:schemeClr>
                </a:solidFill>
              </a:rPr>
              <a:t>FLOWCHART</a:t>
            </a:r>
          </a:p>
        </p:txBody>
      </p:sp>
      <p:sp>
        <p:nvSpPr>
          <p:cNvPr id="3" name="Content Placeholder 2">
            <a:extLst>
              <a:ext uri="{FF2B5EF4-FFF2-40B4-BE49-F238E27FC236}">
                <a16:creationId xmlns:a16="http://schemas.microsoft.com/office/drawing/2014/main" id="{631406CA-18FD-4A9C-9D51-5072367B9D70}"/>
              </a:ext>
            </a:extLst>
          </p:cNvPr>
          <p:cNvSpPr>
            <a:spLocks noGrp="1"/>
          </p:cNvSpPr>
          <p:nvPr>
            <p:ph idx="1"/>
          </p:nvPr>
        </p:nvSpPr>
        <p:spPr/>
        <p:txBody>
          <a:bodyPr/>
          <a:lstStyle/>
          <a:p>
            <a:endParaRPr lang="en-US" dirty="0"/>
          </a:p>
          <a:p>
            <a:endParaRPr lang="en-US" dirty="0"/>
          </a:p>
        </p:txBody>
      </p:sp>
      <p:sp>
        <p:nvSpPr>
          <p:cNvPr id="4" name="Oval 3">
            <a:extLst>
              <a:ext uri="{FF2B5EF4-FFF2-40B4-BE49-F238E27FC236}">
                <a16:creationId xmlns:a16="http://schemas.microsoft.com/office/drawing/2014/main" id="{140B52C0-364F-48F6-A1DB-8C95B75D3EA2}"/>
              </a:ext>
            </a:extLst>
          </p:cNvPr>
          <p:cNvSpPr/>
          <p:nvPr/>
        </p:nvSpPr>
        <p:spPr>
          <a:xfrm>
            <a:off x="5916967" y="1830509"/>
            <a:ext cx="1074198" cy="3906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Dataset</a:t>
            </a:r>
          </a:p>
        </p:txBody>
      </p:sp>
      <p:sp>
        <p:nvSpPr>
          <p:cNvPr id="6" name="Oval 5">
            <a:extLst>
              <a:ext uri="{FF2B5EF4-FFF2-40B4-BE49-F238E27FC236}">
                <a16:creationId xmlns:a16="http://schemas.microsoft.com/office/drawing/2014/main" id="{F39AF26F-4EF3-47CC-BAA7-262546B64624}"/>
              </a:ext>
            </a:extLst>
          </p:cNvPr>
          <p:cNvSpPr/>
          <p:nvPr/>
        </p:nvSpPr>
        <p:spPr>
          <a:xfrm>
            <a:off x="5728316" y="2487714"/>
            <a:ext cx="1451499"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Training data</a:t>
            </a:r>
          </a:p>
        </p:txBody>
      </p:sp>
      <p:sp>
        <p:nvSpPr>
          <p:cNvPr id="10" name="Rectangle 9">
            <a:extLst>
              <a:ext uri="{FF2B5EF4-FFF2-40B4-BE49-F238E27FC236}">
                <a16:creationId xmlns:a16="http://schemas.microsoft.com/office/drawing/2014/main" id="{B2B66B47-4390-4018-A042-396650533BC5}"/>
              </a:ext>
            </a:extLst>
          </p:cNvPr>
          <p:cNvSpPr/>
          <p:nvPr/>
        </p:nvSpPr>
        <p:spPr>
          <a:xfrm>
            <a:off x="5707229" y="3294208"/>
            <a:ext cx="1541017" cy="3149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Pre-processing</a:t>
            </a:r>
          </a:p>
        </p:txBody>
      </p:sp>
      <p:sp>
        <p:nvSpPr>
          <p:cNvPr id="20" name="Rectangle 19">
            <a:extLst>
              <a:ext uri="{FF2B5EF4-FFF2-40B4-BE49-F238E27FC236}">
                <a16:creationId xmlns:a16="http://schemas.microsoft.com/office/drawing/2014/main" id="{7290E375-6A31-403A-8A80-AF37D7072BEE}"/>
              </a:ext>
            </a:extLst>
          </p:cNvPr>
          <p:cNvSpPr/>
          <p:nvPr/>
        </p:nvSpPr>
        <p:spPr>
          <a:xfrm>
            <a:off x="5598108" y="4027739"/>
            <a:ext cx="1774054" cy="3149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Feature extraction</a:t>
            </a:r>
          </a:p>
        </p:txBody>
      </p:sp>
      <p:sp>
        <p:nvSpPr>
          <p:cNvPr id="21" name="Rectangle 20">
            <a:extLst>
              <a:ext uri="{FF2B5EF4-FFF2-40B4-BE49-F238E27FC236}">
                <a16:creationId xmlns:a16="http://schemas.microsoft.com/office/drawing/2014/main" id="{6FBAE8FF-8F55-4D15-8BFB-5DA6F1F603AD}"/>
              </a:ext>
            </a:extLst>
          </p:cNvPr>
          <p:cNvSpPr/>
          <p:nvPr/>
        </p:nvSpPr>
        <p:spPr>
          <a:xfrm>
            <a:off x="5578875" y="4870771"/>
            <a:ext cx="1774054" cy="3149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ML Algorithms</a:t>
            </a:r>
          </a:p>
        </p:txBody>
      </p:sp>
      <p:sp>
        <p:nvSpPr>
          <p:cNvPr id="22" name="Rectangle 21">
            <a:extLst>
              <a:ext uri="{FF2B5EF4-FFF2-40B4-BE49-F238E27FC236}">
                <a16:creationId xmlns:a16="http://schemas.microsoft.com/office/drawing/2014/main" id="{3EEC9D2E-0FA1-48F8-BC3E-64ECB5478E1B}"/>
              </a:ext>
            </a:extLst>
          </p:cNvPr>
          <p:cNvSpPr/>
          <p:nvPr/>
        </p:nvSpPr>
        <p:spPr>
          <a:xfrm>
            <a:off x="3439981" y="5550739"/>
            <a:ext cx="1774054" cy="3149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Test data</a:t>
            </a:r>
          </a:p>
        </p:txBody>
      </p:sp>
      <p:sp>
        <p:nvSpPr>
          <p:cNvPr id="23" name="Rectangle 22">
            <a:extLst>
              <a:ext uri="{FF2B5EF4-FFF2-40B4-BE49-F238E27FC236}">
                <a16:creationId xmlns:a16="http://schemas.microsoft.com/office/drawing/2014/main" id="{6936422A-E83A-4CF5-9EB2-7840D76C4302}"/>
              </a:ext>
            </a:extLst>
          </p:cNvPr>
          <p:cNvSpPr/>
          <p:nvPr/>
        </p:nvSpPr>
        <p:spPr>
          <a:xfrm>
            <a:off x="5567039" y="5542980"/>
            <a:ext cx="1774054" cy="3149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Model</a:t>
            </a:r>
          </a:p>
        </p:txBody>
      </p:sp>
      <p:sp>
        <p:nvSpPr>
          <p:cNvPr id="24" name="Rectangle 23">
            <a:extLst>
              <a:ext uri="{FF2B5EF4-FFF2-40B4-BE49-F238E27FC236}">
                <a16:creationId xmlns:a16="http://schemas.microsoft.com/office/drawing/2014/main" id="{2DF6B69C-490A-425C-902C-6ED6039DAC6D}"/>
              </a:ext>
            </a:extLst>
          </p:cNvPr>
          <p:cNvSpPr/>
          <p:nvPr/>
        </p:nvSpPr>
        <p:spPr>
          <a:xfrm>
            <a:off x="8038223" y="5542980"/>
            <a:ext cx="1774054" cy="3149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Result</a:t>
            </a:r>
          </a:p>
        </p:txBody>
      </p:sp>
      <p:sp>
        <p:nvSpPr>
          <p:cNvPr id="25" name="Rectangle 24">
            <a:extLst>
              <a:ext uri="{FF2B5EF4-FFF2-40B4-BE49-F238E27FC236}">
                <a16:creationId xmlns:a16="http://schemas.microsoft.com/office/drawing/2014/main" id="{9DD1DF2C-29EC-4550-BF6D-6A7922C8DA36}"/>
              </a:ext>
            </a:extLst>
          </p:cNvPr>
          <p:cNvSpPr/>
          <p:nvPr/>
        </p:nvSpPr>
        <p:spPr>
          <a:xfrm>
            <a:off x="2476904" y="2769505"/>
            <a:ext cx="1774054" cy="3149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Logistic regression</a:t>
            </a:r>
          </a:p>
        </p:txBody>
      </p:sp>
      <p:sp>
        <p:nvSpPr>
          <p:cNvPr id="26" name="Rectangle 25">
            <a:extLst>
              <a:ext uri="{FF2B5EF4-FFF2-40B4-BE49-F238E27FC236}">
                <a16:creationId xmlns:a16="http://schemas.microsoft.com/office/drawing/2014/main" id="{C8ACEA76-A88D-45F9-ABFF-D0BD1A49927D}"/>
              </a:ext>
            </a:extLst>
          </p:cNvPr>
          <p:cNvSpPr/>
          <p:nvPr/>
        </p:nvSpPr>
        <p:spPr>
          <a:xfrm>
            <a:off x="2476904" y="3291989"/>
            <a:ext cx="1774054" cy="3149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Decision Tree</a:t>
            </a:r>
          </a:p>
        </p:txBody>
      </p:sp>
      <p:sp>
        <p:nvSpPr>
          <p:cNvPr id="27" name="Rectangle 26">
            <a:extLst>
              <a:ext uri="{FF2B5EF4-FFF2-40B4-BE49-F238E27FC236}">
                <a16:creationId xmlns:a16="http://schemas.microsoft.com/office/drawing/2014/main" id="{AFE04034-9111-4E94-9331-17E0A685FAE0}"/>
              </a:ext>
            </a:extLst>
          </p:cNvPr>
          <p:cNvSpPr/>
          <p:nvPr/>
        </p:nvSpPr>
        <p:spPr>
          <a:xfrm>
            <a:off x="2476904" y="3806734"/>
            <a:ext cx="1774054" cy="3149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Naïve bayes</a:t>
            </a:r>
          </a:p>
        </p:txBody>
      </p:sp>
      <p:sp>
        <p:nvSpPr>
          <p:cNvPr id="28" name="Rectangle 27">
            <a:extLst>
              <a:ext uri="{FF2B5EF4-FFF2-40B4-BE49-F238E27FC236}">
                <a16:creationId xmlns:a16="http://schemas.microsoft.com/office/drawing/2014/main" id="{9982DEF0-1272-4251-9695-3381DAF10E11}"/>
              </a:ext>
            </a:extLst>
          </p:cNvPr>
          <p:cNvSpPr/>
          <p:nvPr/>
        </p:nvSpPr>
        <p:spPr>
          <a:xfrm>
            <a:off x="2499172" y="4322381"/>
            <a:ext cx="1774054" cy="3149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KNN</a:t>
            </a:r>
          </a:p>
        </p:txBody>
      </p:sp>
      <p:sp>
        <p:nvSpPr>
          <p:cNvPr id="29" name="Rectangle 28">
            <a:extLst>
              <a:ext uri="{FF2B5EF4-FFF2-40B4-BE49-F238E27FC236}">
                <a16:creationId xmlns:a16="http://schemas.microsoft.com/office/drawing/2014/main" id="{95CD7A32-B2DF-42C1-93D3-762DAA76B1EB}"/>
              </a:ext>
            </a:extLst>
          </p:cNvPr>
          <p:cNvSpPr/>
          <p:nvPr/>
        </p:nvSpPr>
        <p:spPr>
          <a:xfrm>
            <a:off x="2499172" y="4837126"/>
            <a:ext cx="1774054" cy="3149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SVM</a:t>
            </a:r>
          </a:p>
        </p:txBody>
      </p:sp>
      <p:cxnSp>
        <p:nvCxnSpPr>
          <p:cNvPr id="31" name="Straight Arrow Connector 30">
            <a:extLst>
              <a:ext uri="{FF2B5EF4-FFF2-40B4-BE49-F238E27FC236}">
                <a16:creationId xmlns:a16="http://schemas.microsoft.com/office/drawing/2014/main" id="{93FF8657-937B-45AC-B3CD-6691C1A223FA}"/>
              </a:ext>
            </a:extLst>
          </p:cNvPr>
          <p:cNvCxnSpPr>
            <a:stCxn id="4" idx="4"/>
            <a:endCxn id="6" idx="0"/>
          </p:cNvCxnSpPr>
          <p:nvPr/>
        </p:nvCxnSpPr>
        <p:spPr>
          <a:xfrm>
            <a:off x="6454066" y="2221126"/>
            <a:ext cx="0" cy="266588"/>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40E13EAD-BD00-4C3D-AE95-F18F0C7CC1BB}"/>
              </a:ext>
            </a:extLst>
          </p:cNvPr>
          <p:cNvCxnSpPr>
            <a:cxnSpLocks/>
            <a:stCxn id="6" idx="4"/>
            <a:endCxn id="10" idx="0"/>
          </p:cNvCxnSpPr>
          <p:nvPr/>
        </p:nvCxnSpPr>
        <p:spPr>
          <a:xfrm>
            <a:off x="6454066" y="2792514"/>
            <a:ext cx="23672" cy="501694"/>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D5D09430-477E-467B-B1FB-A10D28E59325}"/>
              </a:ext>
            </a:extLst>
          </p:cNvPr>
          <p:cNvCxnSpPr>
            <a:cxnSpLocks/>
            <a:stCxn id="10" idx="2"/>
            <a:endCxn id="20" idx="0"/>
          </p:cNvCxnSpPr>
          <p:nvPr/>
        </p:nvCxnSpPr>
        <p:spPr>
          <a:xfrm>
            <a:off x="6477738" y="3609176"/>
            <a:ext cx="7397" cy="418563"/>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ED3BC641-F124-4412-8E22-80EB62F405EB}"/>
              </a:ext>
            </a:extLst>
          </p:cNvPr>
          <p:cNvCxnSpPr>
            <a:cxnSpLocks/>
            <a:stCxn id="20" idx="2"/>
            <a:endCxn id="21" idx="0"/>
          </p:cNvCxnSpPr>
          <p:nvPr/>
        </p:nvCxnSpPr>
        <p:spPr>
          <a:xfrm flipH="1">
            <a:off x="6465902" y="4342707"/>
            <a:ext cx="19233" cy="528064"/>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B0A1F49D-DCCE-4389-882C-ED3A7FE6CF8A}"/>
              </a:ext>
            </a:extLst>
          </p:cNvPr>
          <p:cNvCxnSpPr>
            <a:cxnSpLocks/>
            <a:stCxn id="21" idx="2"/>
            <a:endCxn id="23" idx="0"/>
          </p:cNvCxnSpPr>
          <p:nvPr/>
        </p:nvCxnSpPr>
        <p:spPr>
          <a:xfrm flipH="1">
            <a:off x="6454066" y="5185739"/>
            <a:ext cx="11836" cy="357241"/>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337C41A5-DEA2-459A-A066-468F3E8CA923}"/>
              </a:ext>
            </a:extLst>
          </p:cNvPr>
          <p:cNvCxnSpPr>
            <a:cxnSpLocks/>
            <a:stCxn id="23" idx="3"/>
            <a:endCxn id="24" idx="1"/>
          </p:cNvCxnSpPr>
          <p:nvPr/>
        </p:nvCxnSpPr>
        <p:spPr>
          <a:xfrm>
            <a:off x="7341093" y="5700464"/>
            <a:ext cx="69713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CE8AA7AF-E6F9-453E-B8BA-C11F08E61DB4}"/>
              </a:ext>
            </a:extLst>
          </p:cNvPr>
          <p:cNvCxnSpPr>
            <a:cxnSpLocks/>
            <a:stCxn id="22" idx="3"/>
            <a:endCxn id="23" idx="1"/>
          </p:cNvCxnSpPr>
          <p:nvPr/>
        </p:nvCxnSpPr>
        <p:spPr>
          <a:xfrm flipV="1">
            <a:off x="5214035" y="5700464"/>
            <a:ext cx="353004" cy="775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Connector: Elbow 53">
            <a:extLst>
              <a:ext uri="{FF2B5EF4-FFF2-40B4-BE49-F238E27FC236}">
                <a16:creationId xmlns:a16="http://schemas.microsoft.com/office/drawing/2014/main" id="{27A8AD12-75DE-4C99-BB3A-DC69F0CD3CF2}"/>
              </a:ext>
            </a:extLst>
          </p:cNvPr>
          <p:cNvCxnSpPr>
            <a:stCxn id="25" idx="3"/>
            <a:endCxn id="21" idx="1"/>
          </p:cNvCxnSpPr>
          <p:nvPr/>
        </p:nvCxnSpPr>
        <p:spPr>
          <a:xfrm>
            <a:off x="4250958" y="2926989"/>
            <a:ext cx="1327917" cy="21012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021DB9E-3FA0-4121-B57A-66AF425489D4}"/>
              </a:ext>
            </a:extLst>
          </p:cNvPr>
          <p:cNvCxnSpPr/>
          <p:nvPr/>
        </p:nvCxnSpPr>
        <p:spPr>
          <a:xfrm>
            <a:off x="4273226" y="3449473"/>
            <a:ext cx="6357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E9171BA-ED7F-4B55-8BC8-2FAED38FC4CD}"/>
              </a:ext>
            </a:extLst>
          </p:cNvPr>
          <p:cNvCxnSpPr>
            <a:cxnSpLocks/>
            <a:stCxn id="27" idx="3"/>
          </p:cNvCxnSpPr>
          <p:nvPr/>
        </p:nvCxnSpPr>
        <p:spPr>
          <a:xfrm>
            <a:off x="4250958" y="3964218"/>
            <a:ext cx="658039" cy="7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F068DAC-3C70-416E-9647-58F2A6EFAF1B}"/>
              </a:ext>
            </a:extLst>
          </p:cNvPr>
          <p:cNvCxnSpPr/>
          <p:nvPr/>
        </p:nvCxnSpPr>
        <p:spPr>
          <a:xfrm>
            <a:off x="4273226" y="4486612"/>
            <a:ext cx="6357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DFF53D7-5A75-46A8-8A63-525B877BE782}"/>
              </a:ext>
            </a:extLst>
          </p:cNvPr>
          <p:cNvCxnSpPr>
            <a:stCxn id="29" idx="3"/>
          </p:cNvCxnSpPr>
          <p:nvPr/>
        </p:nvCxnSpPr>
        <p:spPr>
          <a:xfrm>
            <a:off x="4273226" y="4994610"/>
            <a:ext cx="63577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578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C070-A786-413B-ADC6-3E4A3C182568}"/>
              </a:ext>
            </a:extLst>
          </p:cNvPr>
          <p:cNvSpPr>
            <a:spLocks noGrp="1"/>
          </p:cNvSpPr>
          <p:nvPr>
            <p:ph type="title"/>
          </p:nvPr>
        </p:nvSpPr>
        <p:spPr>
          <a:xfrm>
            <a:off x="1735508" y="933173"/>
            <a:ext cx="7958331" cy="1228337"/>
          </a:xfrm>
        </p:spPr>
        <p:txBody>
          <a:bodyPr/>
          <a:lstStyle/>
          <a:p>
            <a:pPr algn="l"/>
            <a:r>
              <a:rPr lang="en-US" b="1" dirty="0">
                <a:solidFill>
                  <a:schemeClr val="accent3">
                    <a:lumMod val="40000"/>
                    <a:lumOff val="60000"/>
                  </a:schemeClr>
                </a:solidFill>
              </a:rPr>
              <a:t>Dataset</a:t>
            </a:r>
          </a:p>
        </p:txBody>
      </p:sp>
      <p:sp>
        <p:nvSpPr>
          <p:cNvPr id="3" name="Content Placeholder 2">
            <a:extLst>
              <a:ext uri="{FF2B5EF4-FFF2-40B4-BE49-F238E27FC236}">
                <a16:creationId xmlns:a16="http://schemas.microsoft.com/office/drawing/2014/main" id="{CB4948F9-13E4-4D05-BE77-F81B767A41AC}"/>
              </a:ext>
            </a:extLst>
          </p:cNvPr>
          <p:cNvSpPr>
            <a:spLocks noGrp="1"/>
          </p:cNvSpPr>
          <p:nvPr>
            <p:ph idx="1"/>
          </p:nvPr>
        </p:nvSpPr>
        <p:spPr>
          <a:xfrm>
            <a:off x="2294205" y="1819922"/>
            <a:ext cx="7796540" cy="1735396"/>
          </a:xfrm>
        </p:spPr>
        <p:txBody>
          <a:bodyPr/>
          <a:lstStyle/>
          <a:p>
            <a:r>
              <a:rPr lang="en-US" dirty="0"/>
              <a:t>We are using dataset from Kaggle website.</a:t>
            </a:r>
          </a:p>
          <a:p>
            <a:r>
              <a:rPr lang="en-US" dirty="0"/>
              <a:t>https://www.kaggle.com/buddhiniw/breast-cancer-prediction/data</a:t>
            </a:r>
          </a:p>
        </p:txBody>
      </p:sp>
    </p:spTree>
    <p:extLst>
      <p:ext uri="{BB962C8B-B14F-4D97-AF65-F5344CB8AC3E}">
        <p14:creationId xmlns:p14="http://schemas.microsoft.com/office/powerpoint/2010/main" val="337931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DB2ED-1DDB-4B00-B81F-C5C7DC2B9903}"/>
              </a:ext>
            </a:extLst>
          </p:cNvPr>
          <p:cNvSpPr>
            <a:spLocks noGrp="1"/>
          </p:cNvSpPr>
          <p:nvPr>
            <p:ph type="title"/>
          </p:nvPr>
        </p:nvSpPr>
        <p:spPr>
          <a:xfrm>
            <a:off x="1602158" y="858713"/>
            <a:ext cx="4818802" cy="985423"/>
          </a:xfrm>
        </p:spPr>
        <p:txBody>
          <a:bodyPr/>
          <a:lstStyle/>
          <a:p>
            <a:r>
              <a:rPr lang="en-US" b="1" dirty="0"/>
              <a:t>Project Planning</a:t>
            </a:r>
            <a:endParaRPr lang="en-IN" b="1" dirty="0"/>
          </a:p>
        </p:txBody>
      </p:sp>
      <p:pic>
        <p:nvPicPr>
          <p:cNvPr id="4" name="table">
            <a:extLst>
              <a:ext uri="{FF2B5EF4-FFF2-40B4-BE49-F238E27FC236}">
                <a16:creationId xmlns:a16="http://schemas.microsoft.com/office/drawing/2014/main" id="{B382DB55-47A6-4490-85E5-7898E2310B90}"/>
              </a:ext>
            </a:extLst>
          </p:cNvPr>
          <p:cNvPicPr>
            <a:picLocks noGrp="1" noChangeAspect="1"/>
          </p:cNvPicPr>
          <p:nvPr>
            <p:ph idx="1"/>
          </p:nvPr>
        </p:nvPicPr>
        <p:blipFill>
          <a:blip r:embed="rId2"/>
          <a:stretch>
            <a:fillRect/>
          </a:stretch>
        </p:blipFill>
        <p:spPr>
          <a:xfrm>
            <a:off x="2046617" y="2141538"/>
            <a:ext cx="7409791" cy="3649662"/>
          </a:xfrm>
          <a:prstGeom prst="rect">
            <a:avLst/>
          </a:prstGeom>
          <a:solidFill>
            <a:schemeClr val="tx1"/>
          </a:solidFill>
        </p:spPr>
      </p:pic>
      <p:cxnSp>
        <p:nvCxnSpPr>
          <p:cNvPr id="5" name="Straight Arrow Connector 4">
            <a:extLst>
              <a:ext uri="{FF2B5EF4-FFF2-40B4-BE49-F238E27FC236}">
                <a16:creationId xmlns:a16="http://schemas.microsoft.com/office/drawing/2014/main" id="{D4A8DA30-D74E-4D4D-8B53-158991A745CE}"/>
              </a:ext>
            </a:extLst>
          </p:cNvPr>
          <p:cNvCxnSpPr>
            <a:cxnSpLocks/>
          </p:cNvCxnSpPr>
          <p:nvPr/>
        </p:nvCxnSpPr>
        <p:spPr>
          <a:xfrm flipH="1">
            <a:off x="3249227" y="3169328"/>
            <a:ext cx="12339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754EA7D-B8DC-4A73-A2F2-79B5214F7029}"/>
              </a:ext>
            </a:extLst>
          </p:cNvPr>
          <p:cNvCxnSpPr>
            <a:cxnSpLocks/>
          </p:cNvCxnSpPr>
          <p:nvPr/>
        </p:nvCxnSpPr>
        <p:spPr>
          <a:xfrm flipH="1">
            <a:off x="3249227" y="3764132"/>
            <a:ext cx="24591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26C7478-C860-4AF8-ACCA-CD8B4A407430}"/>
              </a:ext>
            </a:extLst>
          </p:cNvPr>
          <p:cNvCxnSpPr>
            <a:cxnSpLocks/>
          </p:cNvCxnSpPr>
          <p:nvPr/>
        </p:nvCxnSpPr>
        <p:spPr>
          <a:xfrm flipH="1">
            <a:off x="5646196" y="4314547"/>
            <a:ext cx="247687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F441D9-458A-4B43-ACB5-FBC4110BC784}"/>
              </a:ext>
            </a:extLst>
          </p:cNvPr>
          <p:cNvCxnSpPr>
            <a:cxnSpLocks/>
          </p:cNvCxnSpPr>
          <p:nvPr/>
        </p:nvCxnSpPr>
        <p:spPr>
          <a:xfrm flipH="1">
            <a:off x="5708342" y="4749554"/>
            <a:ext cx="241472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DCD63AE-C5DE-48A8-930F-84C7DAAD3B4A}"/>
              </a:ext>
            </a:extLst>
          </p:cNvPr>
          <p:cNvCxnSpPr>
            <a:cxnSpLocks/>
          </p:cNvCxnSpPr>
          <p:nvPr/>
        </p:nvCxnSpPr>
        <p:spPr>
          <a:xfrm flipH="1">
            <a:off x="8114190" y="5299969"/>
            <a:ext cx="1242874" cy="266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E66398D-A5CE-4CDD-B06A-058EBD0C79C1}"/>
              </a:ext>
            </a:extLst>
          </p:cNvPr>
          <p:cNvCxnSpPr>
            <a:cxnSpLocks/>
          </p:cNvCxnSpPr>
          <p:nvPr/>
        </p:nvCxnSpPr>
        <p:spPr>
          <a:xfrm flipH="1">
            <a:off x="8114190" y="5805996"/>
            <a:ext cx="24470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7AFD75B-C0E5-4AF0-95D7-A90E9D1644F9}"/>
              </a:ext>
            </a:extLst>
          </p:cNvPr>
          <p:cNvCxnSpPr>
            <a:cxnSpLocks/>
          </p:cNvCxnSpPr>
          <p:nvPr/>
        </p:nvCxnSpPr>
        <p:spPr>
          <a:xfrm flipH="1">
            <a:off x="8114190" y="6214369"/>
            <a:ext cx="24470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311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437F-D2D0-7ED4-98B6-C735E89EEAAE}"/>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E504981B-EEA3-A63D-BC05-08574A159C66}"/>
              </a:ext>
            </a:extLst>
          </p:cNvPr>
          <p:cNvSpPr>
            <a:spLocks noGrp="1"/>
          </p:cNvSpPr>
          <p:nvPr>
            <p:ph idx="1"/>
          </p:nvPr>
        </p:nvSpPr>
        <p:spPr>
          <a:xfrm>
            <a:off x="771526" y="1751542"/>
            <a:ext cx="10131425" cy="3649133"/>
          </a:xfrm>
        </p:spPr>
        <p:txBody>
          <a:bodyPr/>
          <a:lstStyle/>
          <a:p>
            <a:r>
              <a:rPr lang="en-US" dirty="0"/>
              <a:t>Score and accuracy for all the algorithms</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C4387473-DCE6-F6B0-F537-7D878298C8ED}"/>
              </a:ext>
            </a:extLst>
          </p:cNvPr>
          <p:cNvPicPr>
            <a:picLocks noChangeAspect="1"/>
          </p:cNvPicPr>
          <p:nvPr/>
        </p:nvPicPr>
        <p:blipFill>
          <a:blip r:embed="rId2"/>
          <a:stretch>
            <a:fillRect/>
          </a:stretch>
        </p:blipFill>
        <p:spPr>
          <a:xfrm>
            <a:off x="2524125" y="2444351"/>
            <a:ext cx="6191250" cy="3213499"/>
          </a:xfrm>
          <a:prstGeom prst="rect">
            <a:avLst/>
          </a:prstGeom>
        </p:spPr>
      </p:pic>
    </p:spTree>
    <p:extLst>
      <p:ext uri="{BB962C8B-B14F-4D97-AF65-F5344CB8AC3E}">
        <p14:creationId xmlns:p14="http://schemas.microsoft.com/office/powerpoint/2010/main" val="1117845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7BBD97-60EC-15D9-C5F7-F7F38AC2F68E}"/>
              </a:ext>
            </a:extLst>
          </p:cNvPr>
          <p:cNvSpPr>
            <a:spLocks noGrp="1"/>
          </p:cNvSpPr>
          <p:nvPr>
            <p:ph idx="1"/>
          </p:nvPr>
        </p:nvSpPr>
        <p:spPr>
          <a:xfrm>
            <a:off x="657226" y="-134408"/>
            <a:ext cx="10131425" cy="3649133"/>
          </a:xfrm>
        </p:spPr>
        <p:txBody>
          <a:bodyPr/>
          <a:lstStyle/>
          <a:p>
            <a:r>
              <a:rPr lang="en-US" dirty="0"/>
              <a:t>Among all the algorithms SVM has the highest score of 96% and lowest has decision tree with 88%.</a:t>
            </a:r>
          </a:p>
          <a:p>
            <a:r>
              <a:rPr lang="en-US" dirty="0"/>
              <a:t>The prediction for breast cancer and reoccurrence of best cancer are :</a:t>
            </a:r>
          </a:p>
          <a:p>
            <a:endParaRPr lang="en-US" dirty="0"/>
          </a:p>
        </p:txBody>
      </p:sp>
      <p:pic>
        <p:nvPicPr>
          <p:cNvPr id="5" name="Picture 4">
            <a:extLst>
              <a:ext uri="{FF2B5EF4-FFF2-40B4-BE49-F238E27FC236}">
                <a16:creationId xmlns:a16="http://schemas.microsoft.com/office/drawing/2014/main" id="{F8806279-E5BD-6FF8-2D1B-BDDA662E1C56}"/>
              </a:ext>
            </a:extLst>
          </p:cNvPr>
          <p:cNvPicPr>
            <a:picLocks noChangeAspect="1"/>
          </p:cNvPicPr>
          <p:nvPr/>
        </p:nvPicPr>
        <p:blipFill>
          <a:blip r:embed="rId2"/>
          <a:stretch>
            <a:fillRect/>
          </a:stretch>
        </p:blipFill>
        <p:spPr>
          <a:xfrm>
            <a:off x="1119134" y="2266950"/>
            <a:ext cx="4838699" cy="3400425"/>
          </a:xfrm>
          <a:prstGeom prst="rect">
            <a:avLst/>
          </a:prstGeom>
        </p:spPr>
      </p:pic>
      <p:pic>
        <p:nvPicPr>
          <p:cNvPr id="7" name="Picture 6">
            <a:extLst>
              <a:ext uri="{FF2B5EF4-FFF2-40B4-BE49-F238E27FC236}">
                <a16:creationId xmlns:a16="http://schemas.microsoft.com/office/drawing/2014/main" id="{ABB69D9E-ED49-9AA5-7C8D-B1DFED2AC58F}"/>
              </a:ext>
            </a:extLst>
          </p:cNvPr>
          <p:cNvPicPr>
            <a:picLocks noChangeAspect="1"/>
          </p:cNvPicPr>
          <p:nvPr/>
        </p:nvPicPr>
        <p:blipFill>
          <a:blip r:embed="rId3"/>
          <a:stretch>
            <a:fillRect/>
          </a:stretch>
        </p:blipFill>
        <p:spPr>
          <a:xfrm>
            <a:off x="6234168" y="2266950"/>
            <a:ext cx="4838699" cy="3400425"/>
          </a:xfrm>
          <a:prstGeom prst="rect">
            <a:avLst/>
          </a:prstGeom>
        </p:spPr>
      </p:pic>
    </p:spTree>
    <p:extLst>
      <p:ext uri="{BB962C8B-B14F-4D97-AF65-F5344CB8AC3E}">
        <p14:creationId xmlns:p14="http://schemas.microsoft.com/office/powerpoint/2010/main" val="2328252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F56056-F09E-BE89-9641-65E2B130361A}"/>
              </a:ext>
            </a:extLst>
          </p:cNvPr>
          <p:cNvSpPr>
            <a:spLocks noGrp="1"/>
          </p:cNvSpPr>
          <p:nvPr>
            <p:ph idx="1"/>
          </p:nvPr>
        </p:nvSpPr>
        <p:spPr/>
        <p:txBody>
          <a:bodyPr/>
          <a:lstStyle/>
          <a:p>
            <a:r>
              <a:rPr lang="en-US" dirty="0"/>
              <a:t>The figure describes the process of breast cancer prediction using SVM </a:t>
            </a:r>
          </a:p>
          <a:p>
            <a:pPr marL="0" indent="0">
              <a:buNone/>
            </a:pPr>
            <a:r>
              <a:rPr lang="en-US" dirty="0" err="1"/>
              <a:t>Classifer</a:t>
            </a:r>
            <a:r>
              <a:rPr lang="en-US" dirty="0"/>
              <a:t>.</a:t>
            </a:r>
          </a:p>
          <a:p>
            <a:endParaRPr lang="en-US" dirty="0"/>
          </a:p>
        </p:txBody>
      </p:sp>
      <p:pic>
        <p:nvPicPr>
          <p:cNvPr id="6" name="Picture 5">
            <a:extLst>
              <a:ext uri="{FF2B5EF4-FFF2-40B4-BE49-F238E27FC236}">
                <a16:creationId xmlns:a16="http://schemas.microsoft.com/office/drawing/2014/main" id="{F94B28E6-93AD-6A8B-400B-22328E33D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9958" y="1690968"/>
            <a:ext cx="3246267" cy="4256963"/>
          </a:xfrm>
          <a:prstGeom prst="rect">
            <a:avLst/>
          </a:prstGeom>
        </p:spPr>
      </p:pic>
    </p:spTree>
    <p:extLst>
      <p:ext uri="{BB962C8B-B14F-4D97-AF65-F5344CB8AC3E}">
        <p14:creationId xmlns:p14="http://schemas.microsoft.com/office/powerpoint/2010/main" val="4202087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663D9-EFDB-426A-B390-3A15685C3942}"/>
              </a:ext>
            </a:extLst>
          </p:cNvPr>
          <p:cNvSpPr>
            <a:spLocks noGrp="1"/>
          </p:cNvSpPr>
          <p:nvPr>
            <p:ph type="title"/>
          </p:nvPr>
        </p:nvSpPr>
        <p:spPr>
          <a:xfrm>
            <a:off x="1621861" y="808056"/>
            <a:ext cx="7958331" cy="1210582"/>
          </a:xfrm>
        </p:spPr>
        <p:txBody>
          <a:bodyPr/>
          <a:lstStyle/>
          <a:p>
            <a:pPr algn="l"/>
            <a:r>
              <a:rPr lang="en-US" b="1" dirty="0">
                <a:solidFill>
                  <a:schemeClr val="accent3">
                    <a:lumMod val="60000"/>
                    <a:lumOff val="40000"/>
                  </a:schemeClr>
                </a:solidFill>
              </a:rPr>
              <a:t>Conclusion:</a:t>
            </a:r>
          </a:p>
        </p:txBody>
      </p:sp>
      <p:sp>
        <p:nvSpPr>
          <p:cNvPr id="3" name="Content Placeholder 2">
            <a:extLst>
              <a:ext uri="{FF2B5EF4-FFF2-40B4-BE49-F238E27FC236}">
                <a16:creationId xmlns:a16="http://schemas.microsoft.com/office/drawing/2014/main" id="{93AF1EE6-221D-4041-923C-ADD54484B25F}"/>
              </a:ext>
            </a:extLst>
          </p:cNvPr>
          <p:cNvSpPr>
            <a:spLocks noGrp="1"/>
          </p:cNvSpPr>
          <p:nvPr>
            <p:ph idx="1"/>
          </p:nvPr>
        </p:nvSpPr>
        <p:spPr>
          <a:xfrm>
            <a:off x="1552205" y="1885286"/>
            <a:ext cx="8475009" cy="4164658"/>
          </a:xfrm>
        </p:spPr>
        <p:txBody>
          <a:bodyPr>
            <a:normAutofit/>
          </a:bodyPr>
          <a:lstStyle/>
          <a:p>
            <a:r>
              <a:rPr lang="en-US" b="0" i="0" dirty="0">
                <a:effectLst/>
              </a:rPr>
              <a:t>Breast cancer is considered to be one of the significant causes of death in women. So , early detection of breast cancer plays an essential role to save women’s life.</a:t>
            </a:r>
          </a:p>
          <a:p>
            <a:r>
              <a:rPr lang="en-US" b="0" i="0" dirty="0">
                <a:effectLst/>
              </a:rPr>
              <a:t>Breast cancer detection can be done with the help of modern machine learning algorithms. </a:t>
            </a:r>
          </a:p>
          <a:p>
            <a:r>
              <a:rPr lang="en-US" dirty="0"/>
              <a:t>Machine Learning models are getting better than pathologists at accurately predicting the development of cancer.</a:t>
            </a:r>
          </a:p>
          <a:p>
            <a:r>
              <a:rPr lang="en-US" dirty="0"/>
              <a:t>We are intending how to parametrize our classification techniques to achieve high accuracy. We are looking into many datasets and how further Machine Learning algorithms can be used to characterize Breast Cancer. We want to reduce the error rates with maximum accuracy.</a:t>
            </a:r>
          </a:p>
        </p:txBody>
      </p:sp>
    </p:spTree>
    <p:extLst>
      <p:ext uri="{BB962C8B-B14F-4D97-AF65-F5344CB8AC3E}">
        <p14:creationId xmlns:p14="http://schemas.microsoft.com/office/powerpoint/2010/main" val="1889847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BBDE-7F5A-4658-8AA4-BA9C2246299B}"/>
              </a:ext>
            </a:extLst>
          </p:cNvPr>
          <p:cNvSpPr>
            <a:spLocks noGrp="1"/>
          </p:cNvSpPr>
          <p:nvPr>
            <p:ph type="title"/>
          </p:nvPr>
        </p:nvSpPr>
        <p:spPr>
          <a:xfrm>
            <a:off x="2611808" y="639192"/>
            <a:ext cx="4490328" cy="1246093"/>
          </a:xfrm>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7F2CBB2F-2C23-4F35-AB71-B9EA12853904}"/>
              </a:ext>
            </a:extLst>
          </p:cNvPr>
          <p:cNvSpPr>
            <a:spLocks noGrp="1"/>
          </p:cNvSpPr>
          <p:nvPr>
            <p:ph idx="1"/>
          </p:nvPr>
        </p:nvSpPr>
        <p:spPr>
          <a:xfrm>
            <a:off x="1731146" y="1775533"/>
            <a:ext cx="8838993" cy="4927107"/>
          </a:xfrm>
        </p:spPr>
        <p:txBody>
          <a:bodyPr>
            <a:normAutofit fontScale="47500" lnSpcReduction="20000"/>
          </a:bodyPr>
          <a:lstStyle/>
          <a:p>
            <a:pPr>
              <a:lnSpc>
                <a:spcPct val="150000"/>
              </a:lnSpc>
            </a:pPr>
            <a:r>
              <a:rPr lang="en-US" sz="2900" dirty="0">
                <a:effectLst/>
                <a:latin typeface="Times New Roman" panose="02020603050405020304" pitchFamily="18" charset="0"/>
                <a:ea typeface="Times New Roman" panose="02020603050405020304" pitchFamily="18" charset="0"/>
              </a:rPr>
              <a:t>Wang, D. Zhang and Y. H. Huang “Breast Cancer Prediction Using Machine Learning” (2018), Vol. 66, NO. 7. </a:t>
            </a:r>
            <a:endParaRPr lang="en-IN" sz="2900" dirty="0">
              <a:effectLst/>
              <a:latin typeface="Times New Roman" panose="02020603050405020304" pitchFamily="18" charset="0"/>
              <a:ea typeface="Times New Roman" panose="02020603050405020304" pitchFamily="18" charset="0"/>
            </a:endParaRPr>
          </a:p>
          <a:p>
            <a:pPr>
              <a:lnSpc>
                <a:spcPct val="150000"/>
              </a:lnSpc>
            </a:pPr>
            <a:r>
              <a:rPr lang="en-US" sz="2900" dirty="0">
                <a:effectLst/>
                <a:latin typeface="Times New Roman" panose="02020603050405020304" pitchFamily="18" charset="0"/>
                <a:ea typeface="Times New Roman" panose="02020603050405020304" pitchFamily="18" charset="0"/>
              </a:rPr>
              <a:t> B. </a:t>
            </a:r>
            <a:r>
              <a:rPr lang="en-US" sz="2900" dirty="0" err="1">
                <a:effectLst/>
                <a:latin typeface="Times New Roman" panose="02020603050405020304" pitchFamily="18" charset="0"/>
                <a:ea typeface="Times New Roman" panose="02020603050405020304" pitchFamily="18" charset="0"/>
              </a:rPr>
              <a:t>Akbugday</a:t>
            </a:r>
            <a:r>
              <a:rPr lang="en-US" sz="2900" dirty="0">
                <a:effectLst/>
                <a:latin typeface="Times New Roman" panose="02020603050405020304" pitchFamily="18" charset="0"/>
                <a:ea typeface="Times New Roman" panose="02020603050405020304" pitchFamily="18" charset="0"/>
              </a:rPr>
              <a:t>, "Classification of Breast Cancer Data Using Machine Learning Algorithms," 2019 Medical Technologies Congress (TIPTEKNO), Izmir, Turkey, 2019, pp. 1-4. </a:t>
            </a:r>
            <a:endParaRPr lang="en-IN" sz="2900" dirty="0">
              <a:effectLst/>
              <a:latin typeface="Times New Roman" panose="02020603050405020304" pitchFamily="18" charset="0"/>
              <a:ea typeface="Times New Roman" panose="02020603050405020304" pitchFamily="18" charset="0"/>
            </a:endParaRPr>
          </a:p>
          <a:p>
            <a:pPr>
              <a:lnSpc>
                <a:spcPct val="150000"/>
              </a:lnSpc>
            </a:pPr>
            <a:r>
              <a:rPr lang="en-US" sz="2900" dirty="0">
                <a:effectLst/>
                <a:latin typeface="Times New Roman" panose="02020603050405020304" pitchFamily="18" charset="0"/>
                <a:ea typeface="Times New Roman" panose="02020603050405020304" pitchFamily="18" charset="0"/>
              </a:rPr>
              <a:t> </a:t>
            </a:r>
            <a:r>
              <a:rPr lang="en-US" sz="2900" dirty="0" err="1">
                <a:effectLst/>
                <a:latin typeface="Times New Roman" panose="02020603050405020304" pitchFamily="18" charset="0"/>
                <a:ea typeface="Times New Roman" panose="02020603050405020304" pitchFamily="18" charset="0"/>
              </a:rPr>
              <a:t>Keles</a:t>
            </a:r>
            <a:r>
              <a:rPr lang="en-US" sz="2900" dirty="0">
                <a:effectLst/>
                <a:latin typeface="Times New Roman" panose="02020603050405020304" pitchFamily="18" charset="0"/>
                <a:ea typeface="Times New Roman" panose="02020603050405020304" pitchFamily="18" charset="0"/>
              </a:rPr>
              <a:t>, M. Kaya, "Breast Cancer Prediction and Detection Using Data Mining Classification Algorithms: A Comparative Study." </a:t>
            </a:r>
            <a:r>
              <a:rPr lang="en-US" sz="2900" dirty="0" err="1">
                <a:effectLst/>
                <a:latin typeface="Times New Roman" panose="02020603050405020304" pitchFamily="18" charset="0"/>
                <a:ea typeface="Times New Roman" panose="02020603050405020304" pitchFamily="18" charset="0"/>
              </a:rPr>
              <a:t>Tehnicki</a:t>
            </a:r>
            <a:r>
              <a:rPr lang="en-US" sz="2900" dirty="0">
                <a:effectLst/>
                <a:latin typeface="Times New Roman" panose="02020603050405020304" pitchFamily="18" charset="0"/>
                <a:ea typeface="Times New Roman" panose="02020603050405020304" pitchFamily="18" charset="0"/>
              </a:rPr>
              <a:t> </a:t>
            </a:r>
            <a:r>
              <a:rPr lang="en-US" sz="2900" dirty="0" err="1">
                <a:effectLst/>
                <a:latin typeface="Times New Roman" panose="02020603050405020304" pitchFamily="18" charset="0"/>
                <a:ea typeface="Times New Roman" panose="02020603050405020304" pitchFamily="18" charset="0"/>
              </a:rPr>
              <a:t>Vjesnik</a:t>
            </a:r>
            <a:r>
              <a:rPr lang="en-US" sz="2900" dirty="0">
                <a:effectLst/>
                <a:latin typeface="Times New Roman" panose="02020603050405020304" pitchFamily="18" charset="0"/>
                <a:ea typeface="Times New Roman" panose="02020603050405020304" pitchFamily="18" charset="0"/>
              </a:rPr>
              <a:t> - Technical Gazette, vol. 26, no. 1, 2019, p. 149+. [4] V. </a:t>
            </a:r>
            <a:r>
              <a:rPr lang="en-US" sz="2900" dirty="0" err="1">
                <a:effectLst/>
                <a:latin typeface="Times New Roman" panose="02020603050405020304" pitchFamily="18" charset="0"/>
                <a:ea typeface="Times New Roman" panose="02020603050405020304" pitchFamily="18" charset="0"/>
              </a:rPr>
              <a:t>Chaurasia</a:t>
            </a:r>
            <a:r>
              <a:rPr lang="en-US" sz="2900" dirty="0">
                <a:effectLst/>
                <a:latin typeface="Times New Roman" panose="02020603050405020304" pitchFamily="18" charset="0"/>
                <a:ea typeface="Times New Roman" panose="02020603050405020304" pitchFamily="18" charset="0"/>
              </a:rPr>
              <a:t> and S. Pal, “Data Mining Techniques: To Predict and Resolve Breast Cancer Survivability”, IJCSMC, Vol. 3, Issue. 1, January 2014, pg.10 – 22. </a:t>
            </a:r>
            <a:endParaRPr lang="en-IN" sz="2900" dirty="0">
              <a:effectLst/>
              <a:latin typeface="Times New Roman" panose="02020603050405020304" pitchFamily="18" charset="0"/>
              <a:ea typeface="Times New Roman" panose="02020603050405020304" pitchFamily="18" charset="0"/>
            </a:endParaRPr>
          </a:p>
          <a:p>
            <a:pPr>
              <a:lnSpc>
                <a:spcPct val="150000"/>
              </a:lnSpc>
            </a:pPr>
            <a:r>
              <a:rPr lang="en-US" sz="2900" dirty="0">
                <a:effectLst/>
                <a:latin typeface="Times New Roman" panose="02020603050405020304" pitchFamily="18" charset="0"/>
                <a:ea typeface="Times New Roman" panose="02020603050405020304" pitchFamily="18" charset="0"/>
              </a:rPr>
              <a:t> </a:t>
            </a:r>
            <a:r>
              <a:rPr lang="en-US" sz="2900" dirty="0" err="1">
                <a:effectLst/>
                <a:latin typeface="Times New Roman" panose="02020603050405020304" pitchFamily="18" charset="0"/>
                <a:ea typeface="Times New Roman" panose="02020603050405020304" pitchFamily="18" charset="0"/>
              </a:rPr>
              <a:t>Delen</a:t>
            </a:r>
            <a:r>
              <a:rPr lang="en-US" sz="2900" dirty="0">
                <a:effectLst/>
                <a:latin typeface="Times New Roman" panose="02020603050405020304" pitchFamily="18" charset="0"/>
                <a:ea typeface="Times New Roman" panose="02020603050405020304" pitchFamily="18" charset="0"/>
              </a:rPr>
              <a:t>, D.; Walker, G.; Kadam, A. Predicting breast cancer survivability: A comparison of three data mining methods. </a:t>
            </a:r>
            <a:r>
              <a:rPr lang="en-US" sz="2900" dirty="0" err="1">
                <a:effectLst/>
                <a:latin typeface="Times New Roman" panose="02020603050405020304" pitchFamily="18" charset="0"/>
                <a:ea typeface="Times New Roman" panose="02020603050405020304" pitchFamily="18" charset="0"/>
              </a:rPr>
              <a:t>Artif</a:t>
            </a:r>
            <a:r>
              <a:rPr lang="en-US" sz="2900" dirty="0">
                <a:effectLst/>
                <a:latin typeface="Times New Roman" panose="02020603050405020304" pitchFamily="18" charset="0"/>
                <a:ea typeface="Times New Roman" panose="02020603050405020304" pitchFamily="18" charset="0"/>
              </a:rPr>
              <a:t>. </a:t>
            </a:r>
            <a:r>
              <a:rPr lang="en-US" sz="2900" dirty="0" err="1">
                <a:effectLst/>
                <a:latin typeface="Times New Roman" panose="02020603050405020304" pitchFamily="18" charset="0"/>
                <a:ea typeface="Times New Roman" panose="02020603050405020304" pitchFamily="18" charset="0"/>
              </a:rPr>
              <a:t>Intell</a:t>
            </a:r>
            <a:r>
              <a:rPr lang="en-US" sz="2900" dirty="0">
                <a:effectLst/>
                <a:latin typeface="Times New Roman" panose="02020603050405020304" pitchFamily="18" charset="0"/>
                <a:ea typeface="Times New Roman" panose="02020603050405020304" pitchFamily="18" charset="0"/>
              </a:rPr>
              <a:t>. Med. 2005, 34, 113–127. </a:t>
            </a:r>
            <a:endParaRPr lang="en-IN" sz="2900" dirty="0">
              <a:effectLst/>
              <a:latin typeface="Times New Roman" panose="02020603050405020304" pitchFamily="18" charset="0"/>
              <a:ea typeface="Times New Roman" panose="02020603050405020304" pitchFamily="18" charset="0"/>
            </a:endParaRPr>
          </a:p>
          <a:p>
            <a:pPr>
              <a:lnSpc>
                <a:spcPct val="150000"/>
              </a:lnSpc>
            </a:pPr>
            <a:r>
              <a:rPr lang="en-US" sz="2900" dirty="0">
                <a:effectLst/>
                <a:latin typeface="Times New Roman" panose="02020603050405020304" pitchFamily="18" charset="0"/>
                <a:ea typeface="Times New Roman" panose="02020603050405020304" pitchFamily="18" charset="0"/>
              </a:rPr>
              <a:t>R. K. Kavitha1, D. D. </a:t>
            </a:r>
            <a:r>
              <a:rPr lang="en-US" sz="2900" dirty="0" err="1">
                <a:effectLst/>
                <a:latin typeface="Times New Roman" panose="02020603050405020304" pitchFamily="18" charset="0"/>
                <a:ea typeface="Times New Roman" panose="02020603050405020304" pitchFamily="18" charset="0"/>
              </a:rPr>
              <a:t>Rangasamy</a:t>
            </a:r>
            <a:r>
              <a:rPr lang="en-US" sz="2900" dirty="0">
                <a:effectLst/>
                <a:latin typeface="Times New Roman" panose="02020603050405020304" pitchFamily="18" charset="0"/>
                <a:ea typeface="Times New Roman" panose="02020603050405020304" pitchFamily="18" charset="0"/>
              </a:rPr>
              <a:t>, “Breast Cancer Survivability Using Adaptive Voting Ensemble Machine Learning Algorithm </a:t>
            </a:r>
            <a:r>
              <a:rPr lang="en-US" sz="2900" dirty="0" err="1">
                <a:effectLst/>
                <a:latin typeface="Times New Roman" panose="02020603050405020304" pitchFamily="18" charset="0"/>
                <a:ea typeface="Times New Roman" panose="02020603050405020304" pitchFamily="18" charset="0"/>
              </a:rPr>
              <a:t>Adaboost</a:t>
            </a:r>
            <a:r>
              <a:rPr lang="en-US" sz="2900" dirty="0">
                <a:effectLst/>
                <a:latin typeface="Times New Roman" panose="02020603050405020304" pitchFamily="18" charset="0"/>
                <a:ea typeface="Times New Roman" panose="02020603050405020304" pitchFamily="18" charset="0"/>
              </a:rPr>
              <a:t> and CART Algorithm” Volume 3, Special Issue 1, February 2014 [7] P. </a:t>
            </a:r>
            <a:r>
              <a:rPr lang="en-US" sz="2900" dirty="0" err="1">
                <a:effectLst/>
                <a:latin typeface="Times New Roman" panose="02020603050405020304" pitchFamily="18" charset="0"/>
                <a:ea typeface="Times New Roman" panose="02020603050405020304" pitchFamily="18" charset="0"/>
              </a:rPr>
              <a:t>Sinthia</a:t>
            </a:r>
            <a:r>
              <a:rPr lang="en-US" sz="2900" dirty="0">
                <a:effectLst/>
                <a:latin typeface="Times New Roman" panose="02020603050405020304" pitchFamily="18" charset="0"/>
                <a:ea typeface="Times New Roman" panose="02020603050405020304" pitchFamily="18" charset="0"/>
              </a:rPr>
              <a:t>, R. Devi, S. Gayathri and R. </a:t>
            </a:r>
            <a:r>
              <a:rPr lang="en-US" sz="2900" dirty="0" err="1">
                <a:effectLst/>
                <a:latin typeface="Times New Roman" panose="02020603050405020304" pitchFamily="18" charset="0"/>
                <a:ea typeface="Times New Roman" panose="02020603050405020304" pitchFamily="18" charset="0"/>
              </a:rPr>
              <a:t>Sivasankari</a:t>
            </a:r>
            <a:r>
              <a:rPr lang="en-US" sz="2900" dirty="0">
                <a:effectLst/>
                <a:latin typeface="Times New Roman" panose="02020603050405020304" pitchFamily="18" charset="0"/>
                <a:ea typeface="Times New Roman" panose="02020603050405020304" pitchFamily="18" charset="0"/>
              </a:rPr>
              <a:t>, “Breast Cancer detection using PCPCET and ADEWNN”, CIEEE’ 17, p.63-65 </a:t>
            </a:r>
            <a:endParaRPr lang="en-IN" sz="29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37866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F561-7A8B-43DE-A309-43413F2FFF3A}"/>
              </a:ext>
            </a:extLst>
          </p:cNvPr>
          <p:cNvSpPr>
            <a:spLocks noGrp="1"/>
          </p:cNvSpPr>
          <p:nvPr>
            <p:ph type="title"/>
          </p:nvPr>
        </p:nvSpPr>
        <p:spPr>
          <a:xfrm>
            <a:off x="2116834" y="911367"/>
            <a:ext cx="7958331" cy="1077229"/>
          </a:xfrm>
        </p:spPr>
        <p:txBody>
          <a:bodyPr>
            <a:normAutofit/>
          </a:bodyPr>
          <a:lstStyle/>
          <a:p>
            <a:pPr algn="ctr"/>
            <a:r>
              <a:rPr lang="en-US" sz="4000" dirty="0"/>
              <a:t>TEAM - 12</a:t>
            </a:r>
          </a:p>
        </p:txBody>
      </p:sp>
      <p:sp>
        <p:nvSpPr>
          <p:cNvPr id="3" name="Content Placeholder 2">
            <a:extLst>
              <a:ext uri="{FF2B5EF4-FFF2-40B4-BE49-F238E27FC236}">
                <a16:creationId xmlns:a16="http://schemas.microsoft.com/office/drawing/2014/main" id="{CA1A5260-B8A2-4700-B817-2AB74C79FE3A}"/>
              </a:ext>
            </a:extLst>
          </p:cNvPr>
          <p:cNvSpPr>
            <a:spLocks noGrp="1"/>
          </p:cNvSpPr>
          <p:nvPr>
            <p:ph idx="1"/>
          </p:nvPr>
        </p:nvSpPr>
        <p:spPr>
          <a:xfrm>
            <a:off x="2197730" y="1988596"/>
            <a:ext cx="7796540" cy="4421082"/>
          </a:xfrm>
        </p:spPr>
        <p:txBody>
          <a:bodyPr>
            <a:normAutofit/>
          </a:bodyPr>
          <a:lstStyle/>
          <a:p>
            <a:r>
              <a:rPr lang="en-US" sz="2400" dirty="0"/>
              <a:t>18K41A0545 - R. MALAVIKA</a:t>
            </a:r>
          </a:p>
          <a:p>
            <a:r>
              <a:rPr lang="en-US" sz="2400" dirty="0"/>
              <a:t>18K41A0577 - G. VARSHITH</a:t>
            </a:r>
          </a:p>
          <a:p>
            <a:r>
              <a:rPr lang="en-US" sz="2400" dirty="0"/>
              <a:t>18K41A0587 - K. MOUNIKA </a:t>
            </a:r>
          </a:p>
          <a:p>
            <a:r>
              <a:rPr lang="en-US" sz="2400" dirty="0"/>
              <a:t>18K41A05C4 – A. SAI SRIJA </a:t>
            </a:r>
          </a:p>
          <a:p>
            <a:pPr marL="6160" indent="0">
              <a:buNone/>
            </a:pPr>
            <a:endParaRPr lang="en-US" sz="2400" dirty="0"/>
          </a:p>
          <a:p>
            <a:pPr algn="ctr"/>
            <a:r>
              <a:rPr lang="en-US" sz="2400" u="sng" dirty="0"/>
              <a:t>GUIDE :</a:t>
            </a:r>
          </a:p>
          <a:p>
            <a:pPr marL="6160" indent="0" algn="ctr">
              <a:buNone/>
            </a:pPr>
            <a:r>
              <a:rPr lang="en-US" sz="2400" dirty="0">
                <a:effectLst/>
                <a:ea typeface="Calibri" panose="020F0502020204030204" pitchFamily="34" charset="0"/>
                <a:cs typeface="Arial" panose="020B0604020202020204" pitchFamily="34" charset="0"/>
              </a:rPr>
              <a:t>Dr. D. KOTHANDARAMAN</a:t>
            </a:r>
            <a:endParaRPr lang="en-US" sz="2400" dirty="0">
              <a:cs typeface="Arial" panose="020B0604020202020204" pitchFamily="34" charset="0"/>
            </a:endParaRPr>
          </a:p>
        </p:txBody>
      </p:sp>
    </p:spTree>
    <p:extLst>
      <p:ext uri="{BB962C8B-B14F-4D97-AF65-F5344CB8AC3E}">
        <p14:creationId xmlns:p14="http://schemas.microsoft.com/office/powerpoint/2010/main" val="2799430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EC1EA-FA74-4161-B9E6-2B6331A93E55}"/>
              </a:ext>
            </a:extLst>
          </p:cNvPr>
          <p:cNvSpPr>
            <a:spLocks noGrp="1"/>
          </p:cNvSpPr>
          <p:nvPr>
            <p:ph type="title"/>
          </p:nvPr>
        </p:nvSpPr>
        <p:spPr>
          <a:xfrm>
            <a:off x="2116834" y="2787776"/>
            <a:ext cx="7958331" cy="1077229"/>
          </a:xfrm>
        </p:spPr>
        <p:txBody>
          <a:bodyPr>
            <a:noAutofit/>
          </a:bodyPr>
          <a:lstStyle/>
          <a:p>
            <a:pPr algn="ctr"/>
            <a:r>
              <a:rPr lang="en-US" sz="7200" dirty="0"/>
              <a:t>THANK YOU</a:t>
            </a:r>
          </a:p>
        </p:txBody>
      </p:sp>
    </p:spTree>
    <p:extLst>
      <p:ext uri="{BB962C8B-B14F-4D97-AF65-F5344CB8AC3E}">
        <p14:creationId xmlns:p14="http://schemas.microsoft.com/office/powerpoint/2010/main" val="4248417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607E-D1B4-4352-B8A9-DEFB51F392D5}"/>
              </a:ext>
            </a:extLst>
          </p:cNvPr>
          <p:cNvSpPr>
            <a:spLocks noGrp="1"/>
          </p:cNvSpPr>
          <p:nvPr>
            <p:ph type="title"/>
          </p:nvPr>
        </p:nvSpPr>
        <p:spPr>
          <a:xfrm>
            <a:off x="1783133" y="808056"/>
            <a:ext cx="5679936" cy="1077229"/>
          </a:xfrm>
        </p:spPr>
        <p:txBody>
          <a:bodyPr/>
          <a:lstStyle/>
          <a:p>
            <a:r>
              <a:rPr lang="en-US" b="1" dirty="0">
                <a:solidFill>
                  <a:schemeClr val="accent3">
                    <a:lumMod val="40000"/>
                    <a:lumOff val="60000"/>
                  </a:schemeClr>
                </a:solidFill>
                <a:cs typeface="Times New Roman" panose="02020603050405020304" pitchFamily="18" charset="0"/>
              </a:rPr>
              <a:t>Problem Statement</a:t>
            </a:r>
            <a:endParaRPr lang="en-IN" b="1" dirty="0">
              <a:solidFill>
                <a:schemeClr val="accent3">
                  <a:lumMod val="40000"/>
                  <a:lumOff val="60000"/>
                </a:schemeClr>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6E7CDDCF-56A7-4183-B26C-257AC4FD5541}"/>
              </a:ext>
            </a:extLst>
          </p:cNvPr>
          <p:cNvSpPr>
            <a:spLocks noGrp="1"/>
          </p:cNvSpPr>
          <p:nvPr>
            <p:ph idx="1"/>
          </p:nvPr>
        </p:nvSpPr>
        <p:spPr>
          <a:xfrm>
            <a:off x="1606858" y="2077376"/>
            <a:ext cx="8963281" cy="3972568"/>
          </a:xfrm>
        </p:spPr>
        <p:txBody>
          <a:bodyPr>
            <a:normAutofit/>
          </a:bodyPr>
          <a:lstStyle/>
          <a:p>
            <a:r>
              <a:rPr lang="en-US" sz="2000" dirty="0">
                <a:effectLst/>
                <a:ea typeface="Calibri" panose="020F0502020204030204" pitchFamily="34" charset="0"/>
              </a:rPr>
              <a:t>Cancer is a critical disease from many years. This leads to death if it is not diagnosed at early stage. </a:t>
            </a:r>
          </a:p>
          <a:p>
            <a:r>
              <a:rPr lang="en-US" sz="2000" dirty="0">
                <a:effectLst/>
                <a:ea typeface="Calibri" panose="020F0502020204030204" pitchFamily="34" charset="0"/>
              </a:rPr>
              <a:t>Computer Science &amp; Engineering is used in Bioinformatics and Biomedical to diagnose and prognoses disease Cancer. This can be further directed to a field called Machine Learning where various techniques are available to predict the cancer on the basis of collected standard data sets. </a:t>
            </a:r>
          </a:p>
          <a:p>
            <a:r>
              <a:rPr lang="en-US" sz="2000" dirty="0">
                <a:effectLst/>
                <a:ea typeface="Calibri" panose="020F0502020204030204" pitchFamily="34" charset="0"/>
              </a:rPr>
              <a:t>We need to apply some classifiers of Machine Learning Techniques to signify the cancer in a human. </a:t>
            </a:r>
          </a:p>
          <a:p>
            <a:r>
              <a:rPr lang="en-US" sz="2000" dirty="0">
                <a:effectLst/>
                <a:ea typeface="Calibri" panose="020F0502020204030204" pitchFamily="34" charset="0"/>
              </a:rPr>
              <a:t>In this, we have used different algorithms to compare the accuracy of different algorithm of Machine Learning about cancer depending on the given data sets.</a:t>
            </a:r>
          </a:p>
          <a:p>
            <a:endParaRPr lang="en-IN" dirty="0"/>
          </a:p>
        </p:txBody>
      </p:sp>
    </p:spTree>
    <p:extLst>
      <p:ext uri="{BB962C8B-B14F-4D97-AF65-F5344CB8AC3E}">
        <p14:creationId xmlns:p14="http://schemas.microsoft.com/office/powerpoint/2010/main" val="2616902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11C2-382D-48D9-A99B-7C82167CD657}"/>
              </a:ext>
            </a:extLst>
          </p:cNvPr>
          <p:cNvSpPr>
            <a:spLocks noGrp="1"/>
          </p:cNvSpPr>
          <p:nvPr>
            <p:ph type="title"/>
          </p:nvPr>
        </p:nvSpPr>
        <p:spPr>
          <a:xfrm>
            <a:off x="684320" y="694643"/>
            <a:ext cx="8985514" cy="1364976"/>
          </a:xfrm>
        </p:spPr>
        <p:txBody>
          <a:bodyPr/>
          <a:lstStyle/>
          <a:p>
            <a:pPr algn="l"/>
            <a:r>
              <a:rPr lang="en-US" b="1" dirty="0">
                <a:solidFill>
                  <a:schemeClr val="accent3">
                    <a:lumMod val="40000"/>
                    <a:lumOff val="60000"/>
                  </a:schemeClr>
                </a:solidFill>
              </a:rPr>
              <a:t>Abstract</a:t>
            </a:r>
          </a:p>
        </p:txBody>
      </p:sp>
      <p:sp>
        <p:nvSpPr>
          <p:cNvPr id="3" name="Content Placeholder 2">
            <a:extLst>
              <a:ext uri="{FF2B5EF4-FFF2-40B4-BE49-F238E27FC236}">
                <a16:creationId xmlns:a16="http://schemas.microsoft.com/office/drawing/2014/main" id="{A5486768-D45A-49FF-9A55-42275E5AA510}"/>
              </a:ext>
            </a:extLst>
          </p:cNvPr>
          <p:cNvSpPr>
            <a:spLocks noGrp="1"/>
          </p:cNvSpPr>
          <p:nvPr>
            <p:ph idx="1"/>
          </p:nvPr>
        </p:nvSpPr>
        <p:spPr>
          <a:xfrm>
            <a:off x="390618" y="1935332"/>
            <a:ext cx="5477522" cy="4252404"/>
          </a:xfrm>
        </p:spPr>
        <p:txBody>
          <a:bodyPr>
            <a:normAutofit/>
          </a:bodyPr>
          <a:lstStyle/>
          <a:p>
            <a:r>
              <a:rPr lang="en-US" sz="1800" dirty="0">
                <a:cs typeface="Times New Roman" pitchFamily="18" charset="0"/>
              </a:rPr>
              <a:t>In the current generation, Cancer has became the common disease. Among all the types of cancer, Breast cancer is more. </a:t>
            </a:r>
            <a:r>
              <a:rPr lang="en-US" sz="1800" dirty="0"/>
              <a:t>Each year number of deaths is increasing extremely because of breast cancer.</a:t>
            </a:r>
          </a:p>
          <a:p>
            <a:r>
              <a:rPr lang="en-US" sz="1800" dirty="0"/>
              <a:t>It is the most frequent type of all cancers and the major cause of death in women.</a:t>
            </a:r>
          </a:p>
          <a:p>
            <a:r>
              <a:rPr lang="en-US" sz="1800" dirty="0"/>
              <a:t> Any development for prediction and diagnosis of cancer disease is capital important for a healthy life. </a:t>
            </a:r>
            <a:endParaRPr lang="en-US" sz="1800" dirty="0">
              <a:cs typeface="Times New Roman" pitchFamily="18" charset="0"/>
            </a:endParaRPr>
          </a:p>
          <a:p>
            <a:endParaRPr lang="en-US" sz="1800" dirty="0">
              <a:effectLst/>
              <a:ea typeface="Calibri" panose="020F0502020204030204" pitchFamily="34" charset="0"/>
            </a:endParaRPr>
          </a:p>
        </p:txBody>
      </p:sp>
      <p:pic>
        <p:nvPicPr>
          <p:cNvPr id="5" name="Picture 4">
            <a:extLst>
              <a:ext uri="{FF2B5EF4-FFF2-40B4-BE49-F238E27FC236}">
                <a16:creationId xmlns:a16="http://schemas.microsoft.com/office/drawing/2014/main" id="{9AA1C0F6-4824-42F3-9471-BC4880DFA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862" y="2059619"/>
            <a:ext cx="5015882" cy="3499017"/>
          </a:xfrm>
          <a:prstGeom prst="rect">
            <a:avLst/>
          </a:prstGeom>
        </p:spPr>
      </p:pic>
    </p:spTree>
    <p:extLst>
      <p:ext uri="{BB962C8B-B14F-4D97-AF65-F5344CB8AC3E}">
        <p14:creationId xmlns:p14="http://schemas.microsoft.com/office/powerpoint/2010/main" val="346404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FCC7-2FF5-4DAD-BCD9-8BC59AF32874}"/>
              </a:ext>
            </a:extLst>
          </p:cNvPr>
          <p:cNvSpPr>
            <a:spLocks noGrp="1"/>
          </p:cNvSpPr>
          <p:nvPr>
            <p:ph type="title"/>
          </p:nvPr>
        </p:nvSpPr>
        <p:spPr>
          <a:xfrm>
            <a:off x="846430" y="648258"/>
            <a:ext cx="7571662" cy="834501"/>
          </a:xfrm>
        </p:spPr>
        <p:txBody>
          <a:bodyPr/>
          <a:lstStyle/>
          <a:p>
            <a:pPr algn="l"/>
            <a:r>
              <a:rPr lang="en-US" b="1" dirty="0">
                <a:solidFill>
                  <a:schemeClr val="accent2">
                    <a:lumMod val="40000"/>
                    <a:lumOff val="60000"/>
                  </a:schemeClr>
                </a:solidFill>
              </a:rPr>
              <a:t>Introduction</a:t>
            </a:r>
          </a:p>
        </p:txBody>
      </p:sp>
      <p:sp>
        <p:nvSpPr>
          <p:cNvPr id="3" name="Content Placeholder 2">
            <a:extLst>
              <a:ext uri="{FF2B5EF4-FFF2-40B4-BE49-F238E27FC236}">
                <a16:creationId xmlns:a16="http://schemas.microsoft.com/office/drawing/2014/main" id="{A4D0ADC1-D7E6-47B7-AF92-1ED66F21261E}"/>
              </a:ext>
            </a:extLst>
          </p:cNvPr>
          <p:cNvSpPr>
            <a:spLocks noGrp="1"/>
          </p:cNvSpPr>
          <p:nvPr>
            <p:ph idx="1"/>
          </p:nvPr>
        </p:nvSpPr>
        <p:spPr>
          <a:xfrm>
            <a:off x="372863" y="1704513"/>
            <a:ext cx="5237824" cy="4505229"/>
          </a:xfrm>
        </p:spPr>
        <p:txBody>
          <a:bodyPr>
            <a:normAutofit/>
          </a:bodyPr>
          <a:lstStyle/>
          <a:p>
            <a:r>
              <a:rPr lang="en-US" sz="2000" dirty="0"/>
              <a:t>Basically, there are two types in breast cancer. They are malignant and benign.</a:t>
            </a:r>
          </a:p>
          <a:p>
            <a:r>
              <a:rPr lang="en-US" sz="2000" dirty="0"/>
              <a:t>Types of breast cancer:</a:t>
            </a:r>
            <a:endParaRPr lang="en-US" sz="2000" b="1" dirty="0">
              <a:cs typeface="Times New Roman" pitchFamily="18" charset="0"/>
            </a:endParaRPr>
          </a:p>
          <a:p>
            <a:pPr lvl="1"/>
            <a:r>
              <a:rPr lang="en-US" sz="2000" b="1" dirty="0">
                <a:cs typeface="Times New Roman" pitchFamily="18" charset="0"/>
              </a:rPr>
              <a:t>Malignant</a:t>
            </a:r>
            <a:r>
              <a:rPr lang="en-US" sz="2000" dirty="0">
                <a:cs typeface="Times New Roman" pitchFamily="18" charset="0"/>
              </a:rPr>
              <a:t> </a:t>
            </a:r>
          </a:p>
          <a:p>
            <a:pPr lvl="1"/>
            <a:r>
              <a:rPr lang="en-US" sz="2000" b="1" dirty="0"/>
              <a:t>Benign</a:t>
            </a:r>
            <a:endParaRPr lang="en-US" sz="2000" dirty="0">
              <a:cs typeface="Times New Roman" pitchFamily="18" charset="0"/>
            </a:endParaRPr>
          </a:p>
          <a:p>
            <a:pPr marL="457010" lvl="1" indent="0">
              <a:buNone/>
            </a:pPr>
            <a:r>
              <a:rPr lang="en-US" sz="2000" dirty="0"/>
              <a:t>The main objective of this project to build the model for predicting cancer using various machine learning techniques and predicting the chances of reoccurrence of cancer.</a:t>
            </a:r>
          </a:p>
          <a:p>
            <a:pPr lvl="1"/>
            <a:endParaRPr lang="en-US" sz="2200" dirty="0"/>
          </a:p>
          <a:p>
            <a:endParaRPr lang="en-US" dirty="0"/>
          </a:p>
        </p:txBody>
      </p:sp>
      <p:pic>
        <p:nvPicPr>
          <p:cNvPr id="5" name="Picture 4">
            <a:extLst>
              <a:ext uri="{FF2B5EF4-FFF2-40B4-BE49-F238E27FC236}">
                <a16:creationId xmlns:a16="http://schemas.microsoft.com/office/drawing/2014/main" id="{521E6ED8-FED6-4BB2-B105-575B4F714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6614" y="1873187"/>
            <a:ext cx="5041776" cy="4083729"/>
          </a:xfrm>
          <a:prstGeom prst="rect">
            <a:avLst/>
          </a:prstGeom>
        </p:spPr>
      </p:pic>
    </p:spTree>
    <p:extLst>
      <p:ext uri="{BB962C8B-B14F-4D97-AF65-F5344CB8AC3E}">
        <p14:creationId xmlns:p14="http://schemas.microsoft.com/office/powerpoint/2010/main" val="152893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0A1A-FA4D-4C88-99AE-E5B3AFA67DA4}"/>
              </a:ext>
            </a:extLst>
          </p:cNvPr>
          <p:cNvSpPr>
            <a:spLocks noGrp="1"/>
          </p:cNvSpPr>
          <p:nvPr>
            <p:ph type="title"/>
          </p:nvPr>
        </p:nvSpPr>
        <p:spPr>
          <a:xfrm>
            <a:off x="1908699" y="941406"/>
            <a:ext cx="6168207" cy="1077229"/>
          </a:xfrm>
        </p:spPr>
        <p:txBody>
          <a:bodyPr/>
          <a:lstStyle/>
          <a:p>
            <a:r>
              <a:rPr lang="en-US" b="1" dirty="0">
                <a:solidFill>
                  <a:schemeClr val="accent3">
                    <a:lumMod val="40000"/>
                    <a:lumOff val="60000"/>
                  </a:schemeClr>
                </a:solidFill>
                <a:cs typeface="Times New Roman" panose="02020603050405020304" pitchFamily="18" charset="0"/>
              </a:rPr>
              <a:t>Literature Survey</a:t>
            </a:r>
            <a:endParaRPr lang="en-IN" b="1" dirty="0">
              <a:solidFill>
                <a:schemeClr val="accent3">
                  <a:lumMod val="40000"/>
                  <a:lumOff val="60000"/>
                </a:schemeClr>
              </a:solidFill>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8FC2FAB-B2A7-4954-8DA7-1D045CC99ACC}"/>
              </a:ext>
            </a:extLst>
          </p:cNvPr>
          <p:cNvGraphicFramePr>
            <a:graphicFrameLocks noGrp="1"/>
          </p:cNvGraphicFramePr>
          <p:nvPr>
            <p:ph idx="1"/>
            <p:extLst>
              <p:ext uri="{D42A27DB-BD31-4B8C-83A1-F6EECF244321}">
                <p14:modId xmlns:p14="http://schemas.microsoft.com/office/powerpoint/2010/main" val="672064881"/>
              </p:ext>
            </p:extLst>
          </p:nvPr>
        </p:nvGraphicFramePr>
        <p:xfrm>
          <a:off x="1908699" y="2556769"/>
          <a:ext cx="8660874" cy="3089430"/>
        </p:xfrm>
        <a:graphic>
          <a:graphicData uri="http://schemas.openxmlformats.org/drawingml/2006/table">
            <a:tbl>
              <a:tblPr firstRow="1" bandRow="1">
                <a:tableStyleId>{5C22544A-7EE6-4342-B048-85BDC9FD1C3A}</a:tableStyleId>
              </a:tblPr>
              <a:tblGrid>
                <a:gridCol w="2886958">
                  <a:extLst>
                    <a:ext uri="{9D8B030D-6E8A-4147-A177-3AD203B41FA5}">
                      <a16:colId xmlns:a16="http://schemas.microsoft.com/office/drawing/2014/main" val="3242408255"/>
                    </a:ext>
                  </a:extLst>
                </a:gridCol>
                <a:gridCol w="2886958">
                  <a:extLst>
                    <a:ext uri="{9D8B030D-6E8A-4147-A177-3AD203B41FA5}">
                      <a16:colId xmlns:a16="http://schemas.microsoft.com/office/drawing/2014/main" val="593623611"/>
                    </a:ext>
                  </a:extLst>
                </a:gridCol>
                <a:gridCol w="2886958">
                  <a:extLst>
                    <a:ext uri="{9D8B030D-6E8A-4147-A177-3AD203B41FA5}">
                      <a16:colId xmlns:a16="http://schemas.microsoft.com/office/drawing/2014/main" val="1343011335"/>
                    </a:ext>
                  </a:extLst>
                </a:gridCol>
              </a:tblGrid>
              <a:tr h="1029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Proposed method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Demerits</a:t>
                      </a:r>
                      <a:endParaRPr lang="en-IN" dirty="0"/>
                    </a:p>
                    <a:p>
                      <a:endParaRPr lang="en-IN" dirty="0"/>
                    </a:p>
                  </a:txBody>
                  <a:tcPr/>
                </a:tc>
                <a:extLst>
                  <a:ext uri="{0D108BD9-81ED-4DB2-BD59-A6C34878D82A}">
                    <a16:rowId xmlns:a16="http://schemas.microsoft.com/office/drawing/2014/main" val="956120203"/>
                  </a:ext>
                </a:extLst>
              </a:tr>
              <a:tr h="1029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Wang, D. Zhang and Y. H. Huang </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Logistic Regression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-&gt; Slow process</a:t>
                      </a:r>
                    </a:p>
                    <a:p>
                      <a:endParaRPr lang="en-IN" dirty="0"/>
                    </a:p>
                  </a:txBody>
                  <a:tcPr/>
                </a:tc>
                <a:extLst>
                  <a:ext uri="{0D108BD9-81ED-4DB2-BD59-A6C34878D82A}">
                    <a16:rowId xmlns:a16="http://schemas.microsoft.com/office/drawing/2014/main" val="2084597069"/>
                  </a:ext>
                </a:extLst>
              </a:tr>
              <a:tr h="1029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B. </a:t>
                      </a:r>
                      <a:r>
                        <a:rPr lang="en-US" sz="1800" kern="1200" dirty="0" err="1">
                          <a:solidFill>
                            <a:schemeClr val="dk1"/>
                          </a:solidFill>
                          <a:effectLst/>
                          <a:latin typeface="+mn-lt"/>
                          <a:ea typeface="+mn-ea"/>
                          <a:cs typeface="+mn-cs"/>
                        </a:rPr>
                        <a:t>Akbugday</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KNN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-&gt;Requires high memory and expensive</a:t>
                      </a:r>
                    </a:p>
                    <a:p>
                      <a:endParaRPr lang="en-IN" dirty="0"/>
                    </a:p>
                  </a:txBody>
                  <a:tcPr/>
                </a:tc>
                <a:extLst>
                  <a:ext uri="{0D108BD9-81ED-4DB2-BD59-A6C34878D82A}">
                    <a16:rowId xmlns:a16="http://schemas.microsoft.com/office/drawing/2014/main" val="3448017005"/>
                  </a:ext>
                </a:extLst>
              </a:tr>
            </a:tbl>
          </a:graphicData>
        </a:graphic>
      </p:graphicFrame>
    </p:spTree>
    <p:extLst>
      <p:ext uri="{BB962C8B-B14F-4D97-AF65-F5344CB8AC3E}">
        <p14:creationId xmlns:p14="http://schemas.microsoft.com/office/powerpoint/2010/main" val="372400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811A8BA6-8183-4D93-8952-6669544DE1A1}"/>
              </a:ext>
            </a:extLst>
          </p:cNvPr>
          <p:cNvGraphicFramePr>
            <a:graphicFrameLocks noGrp="1"/>
          </p:cNvGraphicFramePr>
          <p:nvPr>
            <p:ph idx="1"/>
            <p:extLst>
              <p:ext uri="{D42A27DB-BD31-4B8C-83A1-F6EECF244321}">
                <p14:modId xmlns:p14="http://schemas.microsoft.com/office/powerpoint/2010/main" val="294617636"/>
              </p:ext>
            </p:extLst>
          </p:nvPr>
        </p:nvGraphicFramePr>
        <p:xfrm>
          <a:off x="2139519" y="1526959"/>
          <a:ext cx="8430057" cy="4190261"/>
        </p:xfrm>
        <a:graphic>
          <a:graphicData uri="http://schemas.openxmlformats.org/drawingml/2006/table">
            <a:tbl>
              <a:tblPr firstRow="1" bandRow="1">
                <a:tableStyleId>{5C22544A-7EE6-4342-B048-85BDC9FD1C3A}</a:tableStyleId>
              </a:tblPr>
              <a:tblGrid>
                <a:gridCol w="2810019">
                  <a:extLst>
                    <a:ext uri="{9D8B030D-6E8A-4147-A177-3AD203B41FA5}">
                      <a16:colId xmlns:a16="http://schemas.microsoft.com/office/drawing/2014/main" val="4271598235"/>
                    </a:ext>
                  </a:extLst>
                </a:gridCol>
                <a:gridCol w="2810019">
                  <a:extLst>
                    <a:ext uri="{9D8B030D-6E8A-4147-A177-3AD203B41FA5}">
                      <a16:colId xmlns:a16="http://schemas.microsoft.com/office/drawing/2014/main" val="1166153608"/>
                    </a:ext>
                  </a:extLst>
                </a:gridCol>
                <a:gridCol w="2810019">
                  <a:extLst>
                    <a:ext uri="{9D8B030D-6E8A-4147-A177-3AD203B41FA5}">
                      <a16:colId xmlns:a16="http://schemas.microsoft.com/office/drawing/2014/main" val="4247976018"/>
                    </a:ext>
                  </a:extLst>
                </a:gridCol>
              </a:tblGrid>
              <a:tr h="1176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Merits and Demerits</a:t>
                      </a:r>
                      <a:endParaRPr lang="en-IN" dirty="0"/>
                    </a:p>
                    <a:p>
                      <a:endParaRPr lang="en-IN" dirty="0"/>
                    </a:p>
                  </a:txBody>
                  <a:tcPr/>
                </a:tc>
                <a:extLst>
                  <a:ext uri="{0D108BD9-81ED-4DB2-BD59-A6C34878D82A}">
                    <a16:rowId xmlns:a16="http://schemas.microsoft.com/office/drawing/2014/main" val="1481842067"/>
                  </a:ext>
                </a:extLst>
              </a:tr>
              <a:tr h="1176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Keles</a:t>
                      </a:r>
                      <a:r>
                        <a:rPr lang="en-US" sz="1800" kern="1200" dirty="0">
                          <a:solidFill>
                            <a:schemeClr val="dk1"/>
                          </a:solidFill>
                          <a:effectLst/>
                          <a:latin typeface="+mn-lt"/>
                          <a:ea typeface="+mn-ea"/>
                          <a:cs typeface="+mn-cs"/>
                        </a:rPr>
                        <a:t>, M. Kaya</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Random Forest </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-&gt; Requires more time for training</a:t>
                      </a:r>
                    </a:p>
                    <a:p>
                      <a:endParaRPr lang="en-IN" dirty="0"/>
                    </a:p>
                  </a:txBody>
                  <a:tcPr/>
                </a:tc>
                <a:extLst>
                  <a:ext uri="{0D108BD9-81ED-4DB2-BD59-A6C34878D82A}">
                    <a16:rowId xmlns:a16="http://schemas.microsoft.com/office/drawing/2014/main" val="322754155"/>
                  </a:ext>
                </a:extLst>
              </a:tr>
              <a:tr h="1837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V. </a:t>
                      </a:r>
                      <a:r>
                        <a:rPr lang="en-US" sz="1800" kern="1200" dirty="0" err="1">
                          <a:solidFill>
                            <a:schemeClr val="dk1"/>
                          </a:solidFill>
                          <a:effectLst/>
                          <a:latin typeface="+mn-lt"/>
                          <a:ea typeface="+mn-ea"/>
                          <a:cs typeface="+mn-cs"/>
                        </a:rPr>
                        <a:t>Chaurasia</a:t>
                      </a:r>
                      <a:r>
                        <a:rPr lang="en-US" sz="1800" kern="1200" dirty="0">
                          <a:solidFill>
                            <a:schemeClr val="dk1"/>
                          </a:solidFill>
                          <a:effectLst/>
                          <a:latin typeface="+mn-lt"/>
                          <a:ea typeface="+mn-ea"/>
                          <a:cs typeface="+mn-cs"/>
                        </a:rPr>
                        <a:t> and S. Pal</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Naive Bayes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-&gt; This algorithm is a lousy estimator so you shouldn’t take the probability output too seriously.</a:t>
                      </a:r>
                    </a:p>
                    <a:p>
                      <a:endParaRPr lang="en-IN" dirty="0"/>
                    </a:p>
                  </a:txBody>
                  <a:tcPr/>
                </a:tc>
                <a:extLst>
                  <a:ext uri="{0D108BD9-81ED-4DB2-BD59-A6C34878D82A}">
                    <a16:rowId xmlns:a16="http://schemas.microsoft.com/office/drawing/2014/main" val="2131068161"/>
                  </a:ext>
                </a:extLst>
              </a:tr>
            </a:tbl>
          </a:graphicData>
        </a:graphic>
      </p:graphicFrame>
    </p:spTree>
    <p:extLst>
      <p:ext uri="{BB962C8B-B14F-4D97-AF65-F5344CB8AC3E}">
        <p14:creationId xmlns:p14="http://schemas.microsoft.com/office/powerpoint/2010/main" val="3289691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489D5F5-321C-4DBC-9B7D-AAA984E3FAA3}"/>
              </a:ext>
            </a:extLst>
          </p:cNvPr>
          <p:cNvGraphicFramePr>
            <a:graphicFrameLocks noGrp="1"/>
          </p:cNvGraphicFramePr>
          <p:nvPr>
            <p:ph idx="1"/>
            <p:extLst>
              <p:ext uri="{D42A27DB-BD31-4B8C-83A1-F6EECF244321}">
                <p14:modId xmlns:p14="http://schemas.microsoft.com/office/powerpoint/2010/main" val="3347481110"/>
              </p:ext>
            </p:extLst>
          </p:nvPr>
        </p:nvGraphicFramePr>
        <p:xfrm>
          <a:off x="1970843" y="2052637"/>
          <a:ext cx="8598730" cy="3682337"/>
        </p:xfrm>
        <a:graphic>
          <a:graphicData uri="http://schemas.openxmlformats.org/drawingml/2006/table">
            <a:tbl>
              <a:tblPr firstRow="1" bandRow="1">
                <a:tableStyleId>{5C22544A-7EE6-4342-B048-85BDC9FD1C3A}</a:tableStyleId>
              </a:tblPr>
              <a:tblGrid>
                <a:gridCol w="2824814">
                  <a:extLst>
                    <a:ext uri="{9D8B030D-6E8A-4147-A177-3AD203B41FA5}">
                      <a16:colId xmlns:a16="http://schemas.microsoft.com/office/drawing/2014/main" val="513353640"/>
                    </a:ext>
                  </a:extLst>
                </a:gridCol>
                <a:gridCol w="2886958">
                  <a:extLst>
                    <a:ext uri="{9D8B030D-6E8A-4147-A177-3AD203B41FA5}">
                      <a16:colId xmlns:a16="http://schemas.microsoft.com/office/drawing/2014/main" val="630404504"/>
                    </a:ext>
                  </a:extLst>
                </a:gridCol>
                <a:gridCol w="2886958">
                  <a:extLst>
                    <a:ext uri="{9D8B030D-6E8A-4147-A177-3AD203B41FA5}">
                      <a16:colId xmlns:a16="http://schemas.microsoft.com/office/drawing/2014/main" val="2879982225"/>
                    </a:ext>
                  </a:extLst>
                </a:gridCol>
              </a:tblGrid>
              <a:tr h="11756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Demerits</a:t>
                      </a:r>
                      <a:endParaRPr lang="en-IN" dirty="0"/>
                    </a:p>
                    <a:p>
                      <a:endParaRPr lang="en-IN" dirty="0"/>
                    </a:p>
                  </a:txBody>
                  <a:tcPr/>
                </a:tc>
                <a:extLst>
                  <a:ext uri="{0D108BD9-81ED-4DB2-BD59-A6C34878D82A}">
                    <a16:rowId xmlns:a16="http://schemas.microsoft.com/office/drawing/2014/main" val="3492517546"/>
                  </a:ext>
                </a:extLst>
              </a:tr>
              <a:tr h="1253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R. K. Kavitha1, D. D. </a:t>
                      </a:r>
                      <a:r>
                        <a:rPr lang="en-US" sz="1800" kern="1200" dirty="0" err="1">
                          <a:solidFill>
                            <a:schemeClr val="dk1"/>
                          </a:solidFill>
                          <a:effectLst/>
                          <a:latin typeface="+mn-lt"/>
                          <a:ea typeface="+mn-ea"/>
                          <a:cs typeface="+mn-cs"/>
                        </a:rPr>
                        <a:t>Rangasamy</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Neural Networks </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-&gt;Statistical distribution of input keeps changing as training proceeds.</a:t>
                      </a:r>
                    </a:p>
                    <a:p>
                      <a:endParaRPr lang="en-IN" dirty="0"/>
                    </a:p>
                  </a:txBody>
                  <a:tcPr/>
                </a:tc>
                <a:extLst>
                  <a:ext uri="{0D108BD9-81ED-4DB2-BD59-A6C34878D82A}">
                    <a16:rowId xmlns:a16="http://schemas.microsoft.com/office/drawing/2014/main" val="2675850533"/>
                  </a:ext>
                </a:extLst>
              </a:tr>
              <a:tr h="1253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 </a:t>
                      </a:r>
                      <a:r>
                        <a:rPr lang="en-US" sz="1800" kern="1200" dirty="0" err="1">
                          <a:solidFill>
                            <a:schemeClr val="dk1"/>
                          </a:solidFill>
                          <a:effectLst/>
                          <a:latin typeface="+mn-lt"/>
                          <a:ea typeface="+mn-ea"/>
                          <a:cs typeface="+mn-cs"/>
                        </a:rPr>
                        <a:t>Sinthia</a:t>
                      </a:r>
                      <a:r>
                        <a:rPr lang="en-US" sz="1800" kern="1200" dirty="0">
                          <a:solidFill>
                            <a:schemeClr val="dk1"/>
                          </a:solidFill>
                          <a:effectLst/>
                          <a:latin typeface="+mn-lt"/>
                          <a:ea typeface="+mn-ea"/>
                          <a:cs typeface="+mn-cs"/>
                        </a:rPr>
                        <a:t>, R. Devi, S. Gayathri and R. </a:t>
                      </a:r>
                      <a:r>
                        <a:rPr lang="en-US" sz="1800" kern="1200" dirty="0" err="1">
                          <a:solidFill>
                            <a:schemeClr val="dk1"/>
                          </a:solidFill>
                          <a:effectLst/>
                          <a:latin typeface="+mn-lt"/>
                          <a:ea typeface="+mn-ea"/>
                          <a:cs typeface="+mn-cs"/>
                        </a:rPr>
                        <a:t>Sivasankari</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backpropagation method </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-&gt;Sensitive to complex data.</a:t>
                      </a:r>
                    </a:p>
                    <a:p>
                      <a:endParaRPr lang="en-IN" dirty="0"/>
                    </a:p>
                  </a:txBody>
                  <a:tcPr/>
                </a:tc>
                <a:extLst>
                  <a:ext uri="{0D108BD9-81ED-4DB2-BD59-A6C34878D82A}">
                    <a16:rowId xmlns:a16="http://schemas.microsoft.com/office/drawing/2014/main" val="2629023367"/>
                  </a:ext>
                </a:extLst>
              </a:tr>
            </a:tbl>
          </a:graphicData>
        </a:graphic>
      </p:graphicFrame>
    </p:spTree>
    <p:extLst>
      <p:ext uri="{BB962C8B-B14F-4D97-AF65-F5344CB8AC3E}">
        <p14:creationId xmlns:p14="http://schemas.microsoft.com/office/powerpoint/2010/main" val="2114071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0AA6-DADD-4741-A248-F9AFBC8BBB7B}"/>
              </a:ext>
            </a:extLst>
          </p:cNvPr>
          <p:cNvSpPr>
            <a:spLocks noGrp="1"/>
          </p:cNvSpPr>
          <p:nvPr>
            <p:ph type="title"/>
          </p:nvPr>
        </p:nvSpPr>
        <p:spPr>
          <a:xfrm>
            <a:off x="1030287" y="752475"/>
            <a:ext cx="10131425" cy="1456267"/>
          </a:xfrm>
        </p:spPr>
        <p:txBody>
          <a:bodyPr/>
          <a:lstStyle/>
          <a:p>
            <a:pPr algn="l"/>
            <a:r>
              <a:rPr lang="en-US" b="1" dirty="0">
                <a:solidFill>
                  <a:schemeClr val="accent3">
                    <a:lumMod val="40000"/>
                    <a:lumOff val="60000"/>
                  </a:schemeClr>
                </a:solidFill>
              </a:rPr>
              <a:t>Software and Languages</a:t>
            </a:r>
          </a:p>
        </p:txBody>
      </p:sp>
      <p:sp>
        <p:nvSpPr>
          <p:cNvPr id="3" name="Content Placeholder 2">
            <a:extLst>
              <a:ext uri="{FF2B5EF4-FFF2-40B4-BE49-F238E27FC236}">
                <a16:creationId xmlns:a16="http://schemas.microsoft.com/office/drawing/2014/main" id="{788395EF-B387-4514-8EF2-0CA486545E04}"/>
              </a:ext>
            </a:extLst>
          </p:cNvPr>
          <p:cNvSpPr>
            <a:spLocks noGrp="1"/>
          </p:cNvSpPr>
          <p:nvPr>
            <p:ph idx="1"/>
          </p:nvPr>
        </p:nvSpPr>
        <p:spPr>
          <a:xfrm>
            <a:off x="2197730" y="2112885"/>
            <a:ext cx="7796540" cy="2148396"/>
          </a:xfrm>
        </p:spPr>
        <p:txBody>
          <a:bodyPr/>
          <a:lstStyle/>
          <a:p>
            <a:r>
              <a:rPr lang="en-US" dirty="0"/>
              <a:t>Python</a:t>
            </a:r>
          </a:p>
          <a:p>
            <a:r>
              <a:rPr lang="en-US" dirty="0"/>
              <a:t>ML algorithms</a:t>
            </a:r>
          </a:p>
          <a:p>
            <a:r>
              <a:rPr lang="en-US" dirty="0"/>
              <a:t>Google </a:t>
            </a:r>
            <a:r>
              <a:rPr lang="en-US" dirty="0" err="1"/>
              <a:t>Colab</a:t>
            </a:r>
            <a:endParaRPr lang="en-US" dirty="0"/>
          </a:p>
        </p:txBody>
      </p:sp>
    </p:spTree>
    <p:extLst>
      <p:ext uri="{BB962C8B-B14F-4D97-AF65-F5344CB8AC3E}">
        <p14:creationId xmlns:p14="http://schemas.microsoft.com/office/powerpoint/2010/main" val="302421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429</TotalTime>
  <Words>980</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Celestial</vt:lpstr>
      <vt:lpstr>Breast Cancer prediction using machine learning</vt:lpstr>
      <vt:lpstr>TEAM - 12</vt:lpstr>
      <vt:lpstr>Problem Statement</vt:lpstr>
      <vt:lpstr>Abstract</vt:lpstr>
      <vt:lpstr>Introduction</vt:lpstr>
      <vt:lpstr>Literature Survey</vt:lpstr>
      <vt:lpstr>PowerPoint Presentation</vt:lpstr>
      <vt:lpstr>PowerPoint Presentation</vt:lpstr>
      <vt:lpstr>Software and Languages</vt:lpstr>
      <vt:lpstr>DESIGN METHODOLOGY</vt:lpstr>
      <vt:lpstr>Algorithms Used </vt:lpstr>
      <vt:lpstr>FLOWCHART</vt:lpstr>
      <vt:lpstr>Dataset</vt:lpstr>
      <vt:lpstr>Project Planning</vt:lpstr>
      <vt:lpstr>Result</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 prediction using machine learning</dc:title>
  <dc:creator>Malavika Rajanala</dc:creator>
  <cp:lastModifiedBy>Malavika Rajanala</cp:lastModifiedBy>
  <cp:revision>17</cp:revision>
  <dcterms:created xsi:type="dcterms:W3CDTF">2021-10-30T10:16:45Z</dcterms:created>
  <dcterms:modified xsi:type="dcterms:W3CDTF">2022-05-10T11:57:21Z</dcterms:modified>
</cp:coreProperties>
</file>