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0" r:id="rId3"/>
    <p:sldId id="284" r:id="rId4"/>
    <p:sldId id="298" r:id="rId5"/>
    <p:sldId id="286" r:id="rId6"/>
    <p:sldId id="299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A1EAB-BC4F-461A-BD04-738C1578934E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2BA01-47AC-4486-86B1-5344924EEF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549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7CE426D-B585-40F4-8123-5FEB2AAB86E9}" type="datetime1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21E2DE1-F5F0-4EC9-91DA-707C036620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25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2939-7842-4816-A0F9-189EA0652ACB}" type="datetime1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2DE1-F5F0-4EC9-91DA-707C036620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4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77DF-09E3-45A2-AED1-72F5241B57AC}" type="datetime1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2DE1-F5F0-4EC9-91DA-707C036620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75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C3E4-68B6-43EC-9447-B080FEFA36D9}" type="datetime1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2DE1-F5F0-4EC9-91DA-707C036620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713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C360-F70D-4BEA-BB13-3C53532586B3}" type="datetime1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2DE1-F5F0-4EC9-91DA-707C036620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339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B31E-5780-4C27-84E3-9F04F6F53C39}" type="datetime1">
              <a:rPr lang="ru-RU" smtClean="0"/>
              <a:t>14.11.2022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2DE1-F5F0-4EC9-91DA-707C036620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391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D758-420F-4496-9B6C-705044E6B856}" type="datetime1">
              <a:rPr lang="ru-RU" smtClean="0"/>
              <a:t>14.11.2022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2DE1-F5F0-4EC9-91DA-707C036620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560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2513A4B-E79B-4045-BE26-46FD5F72B630}" type="datetime1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2DE1-F5F0-4EC9-91DA-707C036620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43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465948C-399C-4A93-83B9-24023318BEAE}" type="datetime1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2DE1-F5F0-4EC9-91DA-707C036620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70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D7BE-62F9-49E2-A1A2-9CE5098E346C}" type="datetime1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2DE1-F5F0-4EC9-91DA-707C036620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83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EF2BE-59F9-4271-A6AD-C1440B229D2D}" type="datetime1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2DE1-F5F0-4EC9-91DA-707C036620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05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2AE1-4520-4154-B8E4-71D4D7D7CF55}" type="datetime1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2DE1-F5F0-4EC9-91DA-707C036620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94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C6126-14D3-406C-827D-311E66B5F27E}" type="datetime1">
              <a:rPr lang="ru-RU" smtClean="0"/>
              <a:t>14.11.2022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2DE1-F5F0-4EC9-91DA-707C036620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32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7607-D5FA-4873-B7AE-5E7EA4DAA72F}" type="datetime1">
              <a:rPr lang="ru-RU" smtClean="0"/>
              <a:t>14.11.2022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2DE1-F5F0-4EC9-91DA-707C036620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73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DD3D-137C-4CD0-B717-9840F7D3BFDB}" type="datetime1">
              <a:rPr lang="ru-RU" smtClean="0"/>
              <a:t>14.11.2022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2DE1-F5F0-4EC9-91DA-707C036620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9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7ED0-0A38-4571-B7E2-729C12A2667A}" type="datetime1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2DE1-F5F0-4EC9-91DA-707C036620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89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0CC8-5E6C-4767-A5D0-9587663E67E3}" type="datetime1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2DE1-F5F0-4EC9-91DA-707C036620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68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E7EC34A-DE18-4F9D-9A61-D5DD69C2E200}" type="datetime1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21E2DE1-F5F0-4EC9-91DA-707C036620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75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ru/company/ods/blog/328372/" TargetMode="Externa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6D729-1265-643C-FC00-5ADC9F915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035431"/>
            <a:ext cx="8825658" cy="1270610"/>
          </a:xfrm>
        </p:spPr>
        <p:txBody>
          <a:bodyPr/>
          <a:lstStyle/>
          <a:p>
            <a:r>
              <a:rPr lang="ru-RU" dirty="0"/>
              <a:t>Линейные классификаторы и логистическая регрессия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86F591-E39F-0D58-E976-D8B54756A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4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3E107A-D6D8-77FB-03DA-00EB1F2F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2DE1-F5F0-4EC9-91DA-707C0366207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811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500CF-4C09-25B5-9665-86F47759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 опорных векторов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BA611E-D197-0966-8DB1-893CC2609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589" y="2612926"/>
            <a:ext cx="4472848" cy="3416300"/>
          </a:xfrm>
        </p:spPr>
        <p:txBody>
          <a:bodyPr/>
          <a:lstStyle/>
          <a:p>
            <a:pPr algn="just"/>
            <a:r>
              <a:rPr lang="ru-RU" dirty="0"/>
              <a:t>Идея метода заключается в максимизации зазора между разделяющей гиперплоскостью и ближайшими к ней точками </a:t>
            </a:r>
          </a:p>
          <a:p>
            <a:pPr algn="just"/>
            <a:r>
              <a:rPr lang="ru-RU" dirty="0"/>
              <a:t>Пока работаем с линейно разделимой выборкой. Требуем, чтобы классификатор не ошибался и параллельно максимизировал отступ.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3C8D4C-FDF8-32F4-2DB3-44110FA6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2DE1-F5F0-4EC9-91DA-707C03662073}" type="slidenum">
              <a:rPr lang="ru-RU" smtClean="0"/>
              <a:t>10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9FDBF2-A865-BE4F-DA12-0188FB268C08}"/>
                  </a:ext>
                </a:extLst>
              </p:cNvPr>
              <p:cNvSpPr txBox="1"/>
              <p:nvPr/>
            </p:nvSpPr>
            <p:spPr>
              <a:xfrm>
                <a:off x="6096000" y="2747913"/>
                <a:ext cx="4234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1. 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ru-RU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&gt;0 </m:t>
                      </m:r>
                      <m:r>
                        <a:rPr lang="ru-RU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для всех объектов</m:t>
                      </m:r>
                    </m:oMath>
                  </m:oMathPara>
                </a14:m>
                <a:endParaRPr lang="ru-RU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9FDBF2-A865-BE4F-DA12-0188FB268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47913"/>
                <a:ext cx="4234749" cy="276999"/>
              </a:xfrm>
              <a:prstGeom prst="rect">
                <a:avLst/>
              </a:prstGeom>
              <a:blipFill>
                <a:blip r:embed="rId2"/>
                <a:stretch>
                  <a:fillRect l="-719" r="-863" b="-3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7B27F2-9C2E-7FB4-80F6-6CC27E9A215A}"/>
                  </a:ext>
                </a:extLst>
              </p:cNvPr>
              <p:cNvSpPr txBox="1"/>
              <p:nvPr/>
            </p:nvSpPr>
            <p:spPr>
              <a:xfrm>
                <a:off x="6096000" y="3290500"/>
                <a:ext cx="27475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2. Максимизируем отступ</m:t>
                      </m:r>
                    </m:oMath>
                  </m:oMathPara>
                </a14:m>
                <a:endParaRPr lang="ru-RU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7B27F2-9C2E-7FB4-80F6-6CC27E9A2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90500"/>
                <a:ext cx="2747547" cy="276999"/>
              </a:xfrm>
              <a:prstGeom prst="rect">
                <a:avLst/>
              </a:prstGeom>
              <a:blipFill>
                <a:blip r:embed="rId3"/>
                <a:stretch>
                  <a:fillRect l="-1330" r="-1552" b="-3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995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6AE9-467F-E22A-760A-9F12DAB6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Больше про отступ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2BEFB40-E36B-DC73-283B-2A64CF6594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2786" y="2603500"/>
                <a:ext cx="4312592" cy="34163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>
                    <a:latin typeface="+mj-lt"/>
                  </a:rPr>
                  <a:t>Учитывая, что расстояние от точки </a:t>
                </a:r>
                <a:r>
                  <a:rPr lang="en-US" dirty="0">
                    <a:latin typeface="+mj-lt"/>
                  </a:rPr>
                  <a:t>x </a:t>
                </a:r>
                <a:r>
                  <a:rPr lang="ru-RU" dirty="0">
                    <a:latin typeface="+mj-lt"/>
                  </a:rPr>
                  <a:t>до гиперплоскости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>
                    <a:latin typeface="+mj-lt"/>
                  </a:rPr>
                  <a:t> рассчитывается как:</a:t>
                </a: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&gt;+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+mj-lt"/>
                  </a:rPr>
                  <a:t>Отступ классификатора будет равен: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&gt;+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2BEFB40-E36B-DC73-283B-2A64CF6594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2786" y="2603500"/>
                <a:ext cx="4312592" cy="3416300"/>
              </a:xfrm>
              <a:blipFill>
                <a:blip r:embed="rId2"/>
                <a:stretch>
                  <a:fillRect l="-1130" t="-891" r="-4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848FAF-39BA-3BFF-A31F-76E03A94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2DE1-F5F0-4EC9-91DA-707C03662073}" type="slidenum">
              <a:rPr lang="ru-RU" smtClean="0"/>
              <a:t>11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3C333A-8491-8147-17E8-4E62AA4B7569}"/>
                  </a:ext>
                </a:extLst>
              </p:cNvPr>
              <p:cNvSpPr txBox="1"/>
              <p:nvPr/>
            </p:nvSpPr>
            <p:spPr>
              <a:xfrm>
                <a:off x="6674773" y="2603500"/>
                <a:ext cx="4984441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3C333A-8491-8147-17E8-4E62AA4B7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773" y="2603500"/>
                <a:ext cx="4984441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A70F912-D3E8-E462-7E20-67C22E2C05C2}"/>
              </a:ext>
            </a:extLst>
          </p:cNvPr>
          <p:cNvSpPr txBox="1"/>
          <p:nvPr/>
        </p:nvSpPr>
        <p:spPr>
          <a:xfrm>
            <a:off x="5946689" y="2730009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Если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A7791-FB7F-AC00-86DD-D2E259436193}"/>
              </a:ext>
            </a:extLst>
          </p:cNvPr>
          <p:cNvSpPr txBox="1"/>
          <p:nvPr/>
        </p:nvSpPr>
        <p:spPr>
          <a:xfrm>
            <a:off x="5946689" y="3573725"/>
            <a:ext cx="5563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Тогда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отнормируем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параметры так, чтобы выполнялось: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6DC720-A7D4-A4C6-EFED-BE16278B0A6C}"/>
                  </a:ext>
                </a:extLst>
              </p:cNvPr>
              <p:cNvSpPr txBox="1"/>
              <p:nvPr/>
            </p:nvSpPr>
            <p:spPr>
              <a:xfrm>
                <a:off x="5946689" y="4694440"/>
                <a:ext cx="2194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6DC720-A7D4-A4C6-EFED-BE16278B0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689" y="4694440"/>
                <a:ext cx="2194768" cy="276999"/>
              </a:xfrm>
              <a:prstGeom prst="rect">
                <a:avLst/>
              </a:prstGeom>
              <a:blipFill>
                <a:blip r:embed="rId4"/>
                <a:stretch>
                  <a:fillRect l="-1944" r="-1667" b="-2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50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C9DEC-F8D0-DB4E-C1DB-9ACF5F77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SVM </a:t>
            </a:r>
            <a:r>
              <a:rPr lang="ru-RU" dirty="0"/>
              <a:t>для линейно разделимого случая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893EC84-2B68-1F90-89CB-45D7BE884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4504" y="2612926"/>
                <a:ext cx="4944189" cy="34163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Теперь мы можем посчитать отступ как: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Так как мы минимизируем отступ, то наша задача сводится к: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893EC84-2B68-1F90-89CB-45D7BE884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504" y="2612926"/>
                <a:ext cx="4944189" cy="3416300"/>
              </a:xfrm>
              <a:blipFill>
                <a:blip r:embed="rId2"/>
                <a:stretch>
                  <a:fillRect l="-1110" t="-10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06CDFF-E693-B0AC-E6BA-9BCC3C35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2DE1-F5F0-4EC9-91DA-707C03662073}" type="slidenum">
              <a:rPr lang="ru-RU" smtClean="0"/>
              <a:t>12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4697F0-6D55-1730-53D5-45C270F01D0F}"/>
                  </a:ext>
                </a:extLst>
              </p:cNvPr>
              <p:cNvSpPr txBox="1"/>
              <p:nvPr/>
            </p:nvSpPr>
            <p:spPr>
              <a:xfrm>
                <a:off x="6743307" y="2612926"/>
                <a:ext cx="4721087" cy="3469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Но это будет выполняться при условии, что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  <a:p>
                <a:endParaRPr lang="ru-RU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  <a:p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Однако при условии, что мы минимизируем веса, отступ на каких-то объектах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</a:t>
                </a:r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будет равен единице. Тогда задача сводится к следующей системе: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ru-RU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ru-RU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  <a:p>
                <a:r>
                  <a:rPr lang="ru-RU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4697F0-6D55-1730-53D5-45C270F01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307" y="2612926"/>
                <a:ext cx="4721087" cy="3469604"/>
              </a:xfrm>
              <a:prstGeom prst="rect">
                <a:avLst/>
              </a:prstGeom>
              <a:blipFill>
                <a:blip r:embed="rId3"/>
                <a:stretch>
                  <a:fillRect l="-1032" t="-1054" r="-3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397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4181C-7F52-EA0A-AE4D-8472FCD36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SVM </a:t>
            </a:r>
            <a:r>
              <a:rPr lang="ru-RU" dirty="0"/>
              <a:t>для линейно неразделимого случая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D51C53-346F-D5C8-FB6E-4E5B3575B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21" y="2468032"/>
            <a:ext cx="4874418" cy="341630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В предыдущем примере мы строили модель с учётом того, что все отступы будут положительные. Это возможно лишь тогда, когда возможно провести прямую, идеально разделяющую два класса. </a:t>
            </a:r>
          </a:p>
          <a:p>
            <a:pPr marL="0" indent="0" algn="just">
              <a:buNone/>
            </a:pPr>
            <a:r>
              <a:rPr lang="ru-RU" dirty="0"/>
              <a:t>Смягчим это ограничение введя штраф за некорректную классификацию: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6767F0-484F-2803-670C-8BF7D851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2DE1-F5F0-4EC9-91DA-707C03662073}" type="slidenum">
              <a:rPr lang="ru-RU" smtClean="0"/>
              <a:t>13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4D1883-5634-3526-B58E-E94FDDF7C256}"/>
                  </a:ext>
                </a:extLst>
              </p:cNvPr>
              <p:cNvSpPr txBox="1"/>
              <p:nvPr/>
            </p:nvSpPr>
            <p:spPr>
              <a:xfrm>
                <a:off x="555421" y="5298184"/>
                <a:ext cx="3779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  <m:r>
                        <a:rPr lang="ru-RU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где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4D1883-5634-3526-B58E-E94FDDF7C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21" y="5298184"/>
                <a:ext cx="3779047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E65FD21-F5F5-3091-DEA9-6D181FD0CAA7}"/>
              </a:ext>
            </a:extLst>
          </p:cNvPr>
          <p:cNvSpPr txBox="1"/>
          <p:nvPr/>
        </p:nvSpPr>
        <p:spPr>
          <a:xfrm>
            <a:off x="6096000" y="2468032"/>
            <a:ext cx="5188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Но в таком случае мы сталкиваемся с проблемой, штраф не ограничен. Ограничим его, добавив соответствующий член в задачу минимизации: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B3945B-7FE0-9363-879D-A60716490B30}"/>
                  </a:ext>
                </a:extLst>
              </p:cNvPr>
              <p:cNvSpPr txBox="1"/>
              <p:nvPr/>
            </p:nvSpPr>
            <p:spPr>
              <a:xfrm>
                <a:off x="6096000" y="3877218"/>
                <a:ext cx="3725700" cy="14209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ru-RU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ru-RU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  <m:r>
                                <a:rPr lang="ru-RU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≥0, 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B3945B-7FE0-9363-879D-A60716490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77218"/>
                <a:ext cx="3725700" cy="1420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723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C681E2-781E-29EF-C88D-19EB9B93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Сведение к безусловной задаче</a:t>
            </a:r>
            <a:r>
              <a:rPr lang="en-US" dirty="0"/>
              <a:t>, hinge loss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7C1E8F-D0B9-7AD1-0DC7-B7927DCB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2DE1-F5F0-4EC9-91DA-707C03662073}" type="slidenum">
              <a:rPr lang="ru-RU" smtClean="0"/>
              <a:t>14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26B011-4E4F-F6EB-06C9-2774E08D4733}"/>
                  </a:ext>
                </a:extLst>
              </p:cNvPr>
              <p:cNvSpPr txBox="1"/>
              <p:nvPr/>
            </p:nvSpPr>
            <p:spPr>
              <a:xfrm>
                <a:off x="1154954" y="2889813"/>
                <a:ext cx="6301662" cy="539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≥1−</m:t>
                              </m:r>
                              <m:sSub>
                                <m:sSubPr>
                                  <m:ctrlPr>
                                    <a:rPr lang="ru-RU" b="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  <m:r>
                            <a:rPr lang="ru-RU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 1−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m:rPr>
                              <m:nor/>
                            </m:rPr>
                            <a:rPr lang="ru-RU" dirty="0"/>
                            <m:t> 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26B011-4E4F-F6EB-06C9-2774E08D4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954" y="2889813"/>
                <a:ext cx="6301662" cy="5391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F612FF8-EC88-0265-B1E4-BAE42A0D910D}"/>
              </a:ext>
            </a:extLst>
          </p:cNvPr>
          <p:cNvSpPr txBox="1"/>
          <p:nvPr/>
        </p:nvSpPr>
        <p:spPr>
          <a:xfrm>
            <a:off x="1154954" y="3864990"/>
            <a:ext cx="640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Подставим получившееся выражение в функционал: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FA71C3-D2B5-9BBA-852F-7A5127BE437C}"/>
              </a:ext>
            </a:extLst>
          </p:cNvPr>
          <p:cNvSpPr txBox="1"/>
          <p:nvPr/>
        </p:nvSpPr>
        <p:spPr>
          <a:xfrm>
            <a:off x="5637229" y="296472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0BBB35-2990-A24A-68BA-7D0455A1BCA7}"/>
                  </a:ext>
                </a:extLst>
              </p:cNvPr>
              <p:cNvSpPr txBox="1"/>
              <p:nvPr/>
            </p:nvSpPr>
            <p:spPr>
              <a:xfrm>
                <a:off x="1154954" y="4774676"/>
                <a:ext cx="5255862" cy="78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ru-RU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 1−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0BBB35-2990-A24A-68BA-7D0455A1B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954" y="4774676"/>
                <a:ext cx="5255862" cy="7845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812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0B0E80-74A2-8DC5-0A49-D88D03FB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Логистическая регрессия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8E4B3E6-124A-C58B-475C-B149D2A459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9920" y="2468032"/>
                <a:ext cx="5198711" cy="3416300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ru-RU" dirty="0"/>
                  <a:t>Мы всё ещё (искренне надеюсь) помним, что изначально предсказание линейной модели имеет вид: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 </a:t>
                </a:r>
                <a:r>
                  <a:rPr lang="ru-RU" dirty="0"/>
                  <a:t>Теперь мы хотим научиться предсказывать вероятность принадлежности объекта к классу +1. </a:t>
                </a:r>
              </a:p>
              <a:p>
                <a:pPr marL="0" indent="0" algn="just">
                  <a:buNone/>
                </a:pPr>
                <a:r>
                  <a:rPr lang="ru-RU" dirty="0"/>
                  <a:t>Для этого перенесём предсказания на отрезок </a:t>
                </a:r>
                <a:r>
                  <a:rPr lang="en-US" dirty="0"/>
                  <a:t>[0, 1]. </a:t>
                </a:r>
                <a:r>
                  <a:rPr lang="ru-RU" dirty="0"/>
                  <a:t>Для этого применим </a:t>
                </a:r>
                <a:r>
                  <a:rPr lang="ru-RU" dirty="0" err="1"/>
                  <a:t>сигмоиду</a:t>
                </a:r>
                <a:r>
                  <a:rPr lang="ru-RU" dirty="0"/>
                  <a:t>: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8E4B3E6-124A-C58B-475C-B149D2A459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9920" y="2468032"/>
                <a:ext cx="5198711" cy="3416300"/>
              </a:xfrm>
              <a:blipFill>
                <a:blip r:embed="rId2"/>
                <a:stretch>
                  <a:fillRect l="-938" t="-1071" r="-10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193E71-4EC9-9B33-3375-7099EA3A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2DE1-F5F0-4EC9-91DA-707C03662073}" type="slidenum">
              <a:rPr lang="ru-RU" smtClean="0"/>
              <a:t>15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ACA8A3-698C-40B3-3AA5-6A00C1A0F763}"/>
                  </a:ext>
                </a:extLst>
              </p:cNvPr>
              <p:cNvSpPr txBox="1"/>
              <p:nvPr/>
            </p:nvSpPr>
            <p:spPr>
              <a:xfrm>
                <a:off x="579920" y="5104792"/>
                <a:ext cx="313047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где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ACA8A3-698C-40B3-3AA5-6A00C1A0F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20" y="5104792"/>
                <a:ext cx="3130472" cy="525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4A9A2F7-4FC2-5ADF-735B-DEA43FB39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904" y="2468032"/>
            <a:ext cx="5673176" cy="378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370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72CE6-8DB4-F633-6499-91AAF808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Как обучать?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340829C-7310-1DA3-21C4-A4B4D37387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6925" y="2468032"/>
                <a:ext cx="9738150" cy="39044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=+1,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тогда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→1</m:t>
                    </m:r>
                  </m:oMath>
                </a14:m>
                <a:endParaRPr lang="ru-RU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тогда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ru-RU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ru-RU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ru-RU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2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ru-RU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sz="2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pPr>
                  <a:buAutoNum type="arabicPeriod"/>
                </a:pPr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Если класс объекта равен +1, тогда мы минимизируем -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то есть максимизируем </a:t>
                </a:r>
                <a14:m>
                  <m:oMath xmlns:m="http://schemas.openxmlformats.org/officeDocument/2006/math">
                    <m:r>
                      <a:rPr lang="ru-RU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;</a:t>
                </a:r>
              </a:p>
              <a:p>
                <a:pPr>
                  <a:buAutoNum type="arabicPeriod"/>
                </a:pPr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Если класс объекта равен -1, тогда мы минимизируем 1 -</a:t>
                </a:r>
                <a:r>
                  <a:rPr lang="ru-RU" sz="18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то есть минимизируем </a:t>
                </a:r>
                <a14:m>
                  <m:oMath xmlns:m="http://schemas.openxmlformats.org/officeDocument/2006/math">
                    <m:r>
                      <a:rPr lang="ru-RU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ru-RU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340829C-7310-1DA3-21C4-A4B4D37387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6925" y="2468032"/>
                <a:ext cx="9738150" cy="3904488"/>
              </a:xfrm>
              <a:blipFill>
                <a:blip r:embed="rId2"/>
                <a:stretch>
                  <a:fillRect l="-501" t="-9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383C7E-BDDA-C8BD-D09B-483C85B5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2DE1-F5F0-4EC9-91DA-707C0366207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475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AEF10-FAB6-87A2-DE1B-B007F48CD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Log-loss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DA30A8E-87CE-5CC1-D366-2B3C66E562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8825659" cy="97868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=+1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и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b="0" dirty="0">
                    <a:ea typeface="Cambria Math" panose="02040503050406030204" pitchFamily="18" charset="0"/>
                  </a:rPr>
                  <a:t> то штраф равен 0. </a:t>
                </a:r>
              </a:p>
              <a:p>
                <a:pPr marL="0" indent="0">
                  <a:buNone/>
                </a:pPr>
                <a:r>
                  <a:rPr lang="ru-RU" b="0" dirty="0">
                    <a:ea typeface="Cambria Math" panose="02040503050406030204" pitchFamily="18" charset="0"/>
                  </a:rPr>
                  <a:t>Сделаем модель строже. </a:t>
                </a:r>
                <a:r>
                  <a:rPr lang="ru-RU" dirty="0">
                    <a:ea typeface="Cambria Math" panose="02040503050406030204" pitchFamily="18" charset="0"/>
                  </a:rPr>
                  <a:t>Будем брать логарифм от </a:t>
                </a:r>
                <a:r>
                  <a:rPr lang="ru-RU" dirty="0" err="1">
                    <a:ea typeface="Cambria Math" panose="02040503050406030204" pitchFamily="18" charset="0"/>
                  </a:rPr>
                  <a:t>сигмоиды</a:t>
                </a:r>
                <a:r>
                  <a:rPr lang="ru-RU" dirty="0">
                    <a:ea typeface="Cambria Math" panose="02040503050406030204" pitchFamily="18" charset="0"/>
                  </a:rPr>
                  <a:t>.</a:t>
                </a:r>
                <a:endParaRPr lang="ru-RU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DA30A8E-87CE-5CC1-D366-2B3C66E562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8825659" cy="978686"/>
              </a:xfrm>
              <a:blipFill>
                <a:blip r:embed="rId2"/>
                <a:stretch>
                  <a:fillRect l="-552" t="-31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51DDB3-3AC2-F381-3A15-512DFD96D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2DE1-F5F0-4EC9-91DA-707C03662073}" type="slidenum">
              <a:rPr lang="ru-RU" smtClean="0"/>
              <a:t>17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F09E5A-728F-019C-3FEB-3D4D289D6AD0}"/>
                  </a:ext>
                </a:extLst>
              </p:cNvPr>
              <p:cNvSpPr txBox="1"/>
              <p:nvPr/>
            </p:nvSpPr>
            <p:spPr>
              <a:xfrm>
                <a:off x="2156299" y="3813937"/>
                <a:ext cx="7879401" cy="871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ru-RU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2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=−1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ru-RU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sz="2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ru-R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F09E5A-728F-019C-3FEB-3D4D289D6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299" y="3813937"/>
                <a:ext cx="7879401" cy="8717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F6B4BA21-0956-3BAA-051D-061F490238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4954" y="4917402"/>
                <a:ext cx="8825659" cy="16059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/>
                  <a:t>Теперь 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=+1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 и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>
                    <a:ea typeface="Cambria Math" panose="02040503050406030204" pitchFamily="18" charset="0"/>
                  </a:rPr>
                  <a:t> то штраф равен –</a:t>
                </a:r>
                <a:r>
                  <a:rPr lang="en-US" dirty="0">
                    <a:ea typeface="Cambria Math" panose="02040503050406030204" pitchFamily="18" charset="0"/>
                  </a:rPr>
                  <a:t>log(0) = +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ru-RU" dirty="0"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Часто в литературе рассматриваются классы 0 и 1, тогда индикаторная функция заменяется на значение класса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.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Font typeface="Wingdings 3" charset="2"/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F6B4BA21-0956-3BAA-051D-061F49023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954" y="4917402"/>
                <a:ext cx="8825659" cy="1605946"/>
              </a:xfrm>
              <a:prstGeom prst="rect">
                <a:avLst/>
              </a:prstGeom>
              <a:blipFill>
                <a:blip r:embed="rId4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718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D7046-97BA-52A9-F7EE-0851F110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Градиент </a:t>
            </a:r>
            <a:r>
              <a:rPr lang="en-US" dirty="0"/>
              <a:t>log-loss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A6EF21-DC28-F13C-1B4D-33A122D29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197586" cy="63932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Если принять классы 0 и 1, тогда формулу для </a:t>
            </a:r>
            <a:r>
              <a:rPr lang="en-US" dirty="0"/>
              <a:t>log-loss </a:t>
            </a:r>
            <a:r>
              <a:rPr lang="ru-RU" dirty="0"/>
              <a:t>можно упростить до: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B84F72-457C-172C-6ED5-74185798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2DE1-F5F0-4EC9-91DA-707C03662073}" type="slidenum">
              <a:rPr lang="ru-RU" smtClean="0"/>
              <a:t>18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CFB7DB-83E9-C864-CB73-0EC8BD186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42821"/>
            <a:ext cx="4948567" cy="8898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83FE52-A42E-61A1-D454-065FBAE280EB}"/>
              </a:ext>
            </a:extLst>
          </p:cNvPr>
          <p:cNvSpPr txBox="1"/>
          <p:nvPr/>
        </p:nvSpPr>
        <p:spPr>
          <a:xfrm>
            <a:off x="1154954" y="4413573"/>
            <a:ext cx="339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её градиент будет равен: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8F8386B-88AA-BA43-9ACA-2EEF6A7C5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5063783"/>
            <a:ext cx="4737848" cy="100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06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04422-AE82-6EFC-7066-DE5DDFFF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Метрики качества классификации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7D8B8B-FAD9-BEB8-B44D-0D580536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2DE1-F5F0-4EC9-91DA-707C03662073}" type="slidenum">
              <a:rPr lang="ru-RU" smtClean="0"/>
              <a:t>19</a:t>
            </a:fld>
            <a:endParaRPr lang="ru-RU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B3C3158-4888-D787-4566-E569CD40D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079" y="2634687"/>
            <a:ext cx="4998660" cy="348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3D5AF7-261F-5E88-962B-A89BBC277456}"/>
                  </a:ext>
                </a:extLst>
              </p:cNvPr>
              <p:cNvSpPr txBox="1"/>
              <p:nvPr/>
            </p:nvSpPr>
            <p:spPr>
              <a:xfrm>
                <a:off x="922229" y="2755289"/>
                <a:ext cx="3840271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3D5AF7-261F-5E88-962B-A89BBC277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29" y="2755289"/>
                <a:ext cx="3840271" cy="673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2A2A0B-F2CB-DB58-8638-D0B92A65B530}"/>
                  </a:ext>
                </a:extLst>
              </p:cNvPr>
              <p:cNvSpPr txBox="1"/>
              <p:nvPr/>
            </p:nvSpPr>
            <p:spPr>
              <a:xfrm>
                <a:off x="922229" y="3705975"/>
                <a:ext cx="2563921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2A2A0B-F2CB-DB58-8638-D0B92A65B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29" y="3705975"/>
                <a:ext cx="2563921" cy="673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685F92-E77E-F0DE-1801-284B92593AF5}"/>
                  </a:ext>
                </a:extLst>
              </p:cNvPr>
              <p:cNvSpPr txBox="1"/>
              <p:nvPr/>
            </p:nvSpPr>
            <p:spPr>
              <a:xfrm>
                <a:off x="922230" y="4742386"/>
                <a:ext cx="2230546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685F92-E77E-F0DE-1801-284B92593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30" y="4742386"/>
                <a:ext cx="2230546" cy="6737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D47CDA0-82A7-B07C-7230-4D8C5020F675}"/>
              </a:ext>
            </a:extLst>
          </p:cNvPr>
          <p:cNvSpPr txBox="1"/>
          <p:nvPr/>
        </p:nvSpPr>
        <p:spPr>
          <a:xfrm>
            <a:off x="898423" y="6032327"/>
            <a:ext cx="575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https://habr.com/ru/company/ods/blog/328372/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643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4A4BF-C17A-0E3D-1C62-8D15503B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 чём отличие от задачи регрессии?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D7A4A3-1CB5-17BD-69E5-ABB41BE5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2DE1-F5F0-4EC9-91DA-707C03662073}" type="slidenum">
              <a:rPr lang="ru-RU" smtClean="0"/>
              <a:t>2</a:t>
            </a:fld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07C5EF-A77E-3F96-4EC0-30846B3BE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37" y="2666486"/>
            <a:ext cx="5023038" cy="345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8C6A655-F46B-7665-2210-A165528FE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394" y="2666486"/>
            <a:ext cx="4423675" cy="345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68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D510B-9077-7232-818A-D954AD1E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F-score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87993F-9329-E8BA-93B3-56F0B672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030" y="2546939"/>
            <a:ext cx="9893260" cy="3416300"/>
          </a:xfrm>
        </p:spPr>
        <p:txBody>
          <a:bodyPr/>
          <a:lstStyle/>
          <a:p>
            <a:r>
              <a:rPr lang="ru-RU" dirty="0"/>
              <a:t>Иногда удобнее рассматривать одну метрику, агрегирующую </a:t>
            </a:r>
            <a:r>
              <a:rPr lang="en-US" dirty="0"/>
              <a:t>precision </a:t>
            </a:r>
            <a:r>
              <a:rPr lang="ru-RU" dirty="0"/>
              <a:t>и </a:t>
            </a:r>
            <a:r>
              <a:rPr lang="en-US" dirty="0"/>
              <a:t>recall. </a:t>
            </a:r>
            <a:endParaRPr lang="ru-RU" dirty="0"/>
          </a:p>
          <a:p>
            <a:r>
              <a:rPr lang="ru-RU" dirty="0"/>
              <a:t>Один из самых популярных способов это сделать – взять гармоническое среднее между ними.</a:t>
            </a:r>
          </a:p>
          <a:p>
            <a:r>
              <a:rPr lang="ru-RU" dirty="0"/>
              <a:t>Такая метрика называется </a:t>
            </a:r>
            <a:r>
              <a:rPr lang="en-US" dirty="0"/>
              <a:t>F</a:t>
            </a:r>
            <a:r>
              <a:rPr lang="ru-RU" dirty="0"/>
              <a:t>-</a:t>
            </a:r>
            <a:r>
              <a:rPr lang="en-US" dirty="0"/>
              <a:t>score</a:t>
            </a:r>
            <a:r>
              <a:rPr lang="ru-RU" dirty="0"/>
              <a:t>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4923C0-C1D4-34FF-4CA5-85722F31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2DE1-F5F0-4EC9-91DA-707C03662073}" type="slidenum">
              <a:rPr lang="ru-RU" smtClean="0"/>
              <a:t>20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D6FFC-FFBA-791E-4861-AA5F3C765716}"/>
              </a:ext>
            </a:extLst>
          </p:cNvPr>
          <p:cNvSpPr txBox="1"/>
          <p:nvPr/>
        </p:nvSpPr>
        <p:spPr>
          <a:xfrm>
            <a:off x="5637229" y="296472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02FDAF-86FA-6FBF-1F60-8AA6628DF9C3}"/>
                  </a:ext>
                </a:extLst>
              </p:cNvPr>
              <p:cNvSpPr txBox="1"/>
              <p:nvPr/>
            </p:nvSpPr>
            <p:spPr>
              <a:xfrm>
                <a:off x="589030" y="5673156"/>
                <a:ext cx="4453399" cy="636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=(1+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𝑝𝑟𝑒𝑐𝑖𝑠𝑖𝑜𝑛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02FDAF-86FA-6FBF-1F60-8AA6628DF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30" y="5673156"/>
                <a:ext cx="4453399" cy="636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6071AC-8899-1262-4A59-6D78DE141E2E}"/>
                  </a:ext>
                </a:extLst>
              </p:cNvPr>
              <p:cNvSpPr txBox="1"/>
              <p:nvPr/>
            </p:nvSpPr>
            <p:spPr>
              <a:xfrm>
                <a:off x="589030" y="4253032"/>
                <a:ext cx="2901307" cy="636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6071AC-8899-1262-4A59-6D78DE141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30" y="4253032"/>
                <a:ext cx="2901307" cy="636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AF35527-58D9-5326-C0F7-F21D92AA9937}"/>
              </a:ext>
            </a:extLst>
          </p:cNvPr>
          <p:cNvSpPr txBox="1"/>
          <p:nvPr/>
        </p:nvSpPr>
        <p:spPr>
          <a:xfrm>
            <a:off x="951128" y="5096528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Либо, в общем случае: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3ABEFA-BB9A-BCB1-70A8-AC2E92AEE966}"/>
              </a:ext>
            </a:extLst>
          </p:cNvPr>
          <p:cNvSpPr txBox="1"/>
          <p:nvPr/>
        </p:nvSpPr>
        <p:spPr>
          <a:xfrm>
            <a:off x="5637229" y="5396496"/>
            <a:ext cx="6320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 0</a:t>
            </a:r>
            <a:r>
              <a:rPr lang="en-US" dirty="0"/>
              <a:t>&lt;</a:t>
            </a:r>
            <a:r>
              <a:rPr lang="el-GR" dirty="0"/>
              <a:t>β</a:t>
            </a:r>
            <a:r>
              <a:rPr lang="en-US" dirty="0"/>
              <a:t>&lt;1 </a:t>
            </a:r>
            <a:r>
              <a:rPr lang="ru-RU" dirty="0"/>
              <a:t>больший вклад в метрику вносит </a:t>
            </a:r>
            <a:r>
              <a:rPr lang="en-US" dirty="0"/>
              <a:t>precision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A003B-0E68-55AB-66F2-FE29B1CF0C54}"/>
              </a:ext>
            </a:extLst>
          </p:cNvPr>
          <p:cNvSpPr txBox="1"/>
          <p:nvPr/>
        </p:nvSpPr>
        <p:spPr>
          <a:xfrm>
            <a:off x="5637229" y="5963239"/>
            <a:ext cx="567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 </a:t>
            </a:r>
            <a:r>
              <a:rPr lang="el-GR" dirty="0"/>
              <a:t>β</a:t>
            </a:r>
            <a:r>
              <a:rPr lang="en-US" dirty="0"/>
              <a:t>&gt;1 </a:t>
            </a:r>
            <a:r>
              <a:rPr lang="ru-RU" dirty="0"/>
              <a:t>больший вклад в метрику вносит </a:t>
            </a:r>
            <a:r>
              <a:rPr lang="en-US" dirty="0"/>
              <a:t>recall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1344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4A7CB-1894-C664-B186-AF44F690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Линейные модели в </a:t>
            </a:r>
            <a:r>
              <a:rPr lang="en-US" dirty="0" err="1"/>
              <a:t>sklearn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6A184F-CAA1-E0DE-F8EC-37E622BF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2DE1-F5F0-4EC9-91DA-707C03662073}" type="slidenum">
              <a:rPr lang="ru-RU" smtClean="0"/>
              <a:t>21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2DAAAF-1CCF-BCE0-A54E-AF6A033D6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2" y="2486808"/>
            <a:ext cx="11222016" cy="144800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7F3AF2-8718-03D0-1014-6626AE95C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92" y="3991960"/>
            <a:ext cx="11222016" cy="126164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0F95351-5F93-8566-F651-EF1596916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93" y="5340881"/>
            <a:ext cx="11222015" cy="122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8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4A4BF-C17A-0E3D-1C62-8D15503B6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700" dirty="0">
                <a:solidFill>
                  <a:schemeClr val="tx1"/>
                </a:solidFill>
              </a:rPr>
              <a:t>Бинарная классификация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637A9F-6547-8A60-4477-EA8002CCF853}"/>
              </a:ext>
            </a:extLst>
          </p:cNvPr>
          <p:cNvSpPr txBox="1"/>
          <p:nvPr/>
        </p:nvSpPr>
        <p:spPr>
          <a:xfrm>
            <a:off x="4678424" y="1209957"/>
            <a:ext cx="5302189" cy="2805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/>
              <a:t>В случае бинарной классификации требуется определить принадлежность объекта к одному из двух классов. Назовём их 1 и -1.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D7A4A3-1CB5-17BD-69E5-ABB41BE5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7538" y="610622"/>
            <a:ext cx="685802" cy="7666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21E2DE1-F5F0-4EC9-91DA-707C03662073}" type="slidenum">
              <a:rPr lang="en-US" sz="2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2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DCDC8A-4F5C-C71E-4166-53105B352906}"/>
                  </a:ext>
                </a:extLst>
              </p:cNvPr>
              <p:cNvSpPr txBox="1"/>
              <p:nvPr/>
            </p:nvSpPr>
            <p:spPr>
              <a:xfrm>
                <a:off x="4678423" y="3392686"/>
                <a:ext cx="134581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000"/>
                        <m:t>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={1, −1}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DCDC8A-4F5C-C71E-4166-53105B352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423" y="3392686"/>
                <a:ext cx="1345818" cy="307777"/>
              </a:xfrm>
              <a:prstGeom prst="rect">
                <a:avLst/>
              </a:prstGeom>
              <a:blipFill>
                <a:blip r:embed="rId2"/>
                <a:stretch>
                  <a:fillRect l="-3167" r="-5882" b="-4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CAFECDE-55DF-B08F-55F2-9398035EF136}"/>
              </a:ext>
            </a:extLst>
          </p:cNvPr>
          <p:cNvSpPr txBox="1"/>
          <p:nvPr/>
        </p:nvSpPr>
        <p:spPr>
          <a:xfrm>
            <a:off x="4678423" y="4110087"/>
            <a:ext cx="5210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Тогда модель </a:t>
            </a:r>
            <a:r>
              <a:rPr lang="en-US" dirty="0"/>
              <a:t>a(x) </a:t>
            </a:r>
            <a:r>
              <a:rPr lang="ru-RU" dirty="0"/>
              <a:t>должна вернуть одно из двух чисел</a:t>
            </a:r>
          </a:p>
        </p:txBody>
      </p:sp>
    </p:spTree>
    <p:extLst>
      <p:ext uri="{BB962C8B-B14F-4D97-AF65-F5344CB8AC3E}">
        <p14:creationId xmlns:p14="http://schemas.microsoft.com/office/powerpoint/2010/main" val="326859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D7A4A3-1CB5-17BD-69E5-ABB41BE5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2DE1-F5F0-4EC9-91DA-707C03662073}" type="slidenum">
              <a:rPr lang="ru-RU" smtClean="0"/>
              <a:t>4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B1297-421F-E2A1-AB77-8F64149DB699}"/>
              </a:ext>
            </a:extLst>
          </p:cNvPr>
          <p:cNvSpPr txBox="1"/>
          <p:nvPr/>
        </p:nvSpPr>
        <p:spPr>
          <a:xfrm>
            <a:off x="933254" y="2818614"/>
            <a:ext cx="761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Мы знаем, что линейная модель выглядит следующим образом: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56FA15-D1CA-C01E-EA70-9B5F206AAA14}"/>
                  </a:ext>
                </a:extLst>
              </p:cNvPr>
              <p:cNvSpPr txBox="1"/>
              <p:nvPr/>
            </p:nvSpPr>
            <p:spPr>
              <a:xfrm>
                <a:off x="8776355" y="2625195"/>
                <a:ext cx="2520113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56FA15-D1CA-C01E-EA70-9B5F206AA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355" y="2625195"/>
                <a:ext cx="2520113" cy="8402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C1BD91-D5A1-B2D0-C6FC-F339C89A12AC}"/>
                  </a:ext>
                </a:extLst>
              </p:cNvPr>
              <p:cNvSpPr txBox="1"/>
              <p:nvPr/>
            </p:nvSpPr>
            <p:spPr>
              <a:xfrm>
                <a:off x="933254" y="3971039"/>
                <a:ext cx="57786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+mj-lt"/>
                  </a:rPr>
                  <a:t>Такая модель возвращает значения от 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ru-RU" b="0" i="0" dirty="0">
                    <a:solidFill>
                      <a:srgbClr val="202122"/>
                    </a:solidFill>
                    <a:effectLst/>
                    <a:latin typeface="+mj-lt"/>
                  </a:rPr>
                  <a:t> до +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b="0" i="0" dirty="0">
                    <a:solidFill>
                      <a:srgbClr val="202122"/>
                    </a:solidFill>
                    <a:effectLst/>
                    <a:latin typeface="+mj-lt"/>
                  </a:rPr>
                  <a:t> Ограничим диапазон возвращаемых значений: </a:t>
                </a:r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C1BD91-D5A1-B2D0-C6FC-F339C89A1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54" y="3971039"/>
                <a:ext cx="5778631" cy="646331"/>
              </a:xfrm>
              <a:prstGeom prst="rect">
                <a:avLst/>
              </a:prstGeom>
              <a:blipFill>
                <a:blip r:embed="rId3"/>
                <a:stretch>
                  <a:fillRect l="-844" t="-4717" r="-633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D20947-1825-7511-FAE4-C4B40687B50F}"/>
                  </a:ext>
                </a:extLst>
              </p:cNvPr>
              <p:cNvSpPr txBox="1"/>
              <p:nvPr/>
            </p:nvSpPr>
            <p:spPr>
              <a:xfrm>
                <a:off x="6918249" y="3861201"/>
                <a:ext cx="3384837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D20947-1825-7511-FAE4-C4B40687B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249" y="3861201"/>
                <a:ext cx="3384837" cy="840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16DD3E5-6970-F6DE-3A6F-0C12B1BABE08}"/>
              </a:ext>
            </a:extLst>
          </p:cNvPr>
          <p:cNvSpPr txBox="1"/>
          <p:nvPr/>
        </p:nvSpPr>
        <p:spPr>
          <a:xfrm>
            <a:off x="933254" y="5269583"/>
            <a:ext cx="750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Как и ранее, добавим единичный признак и упростим запись: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EB08A8-7671-2B14-5FBF-CAB69B59D4E9}"/>
                  </a:ext>
                </a:extLst>
              </p:cNvPr>
              <p:cNvSpPr txBox="1"/>
              <p:nvPr/>
            </p:nvSpPr>
            <p:spPr>
              <a:xfrm>
                <a:off x="8610667" y="5300361"/>
                <a:ext cx="204126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EB08A8-7671-2B14-5FBF-CAB69B59D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67" y="5300361"/>
                <a:ext cx="2041264" cy="307777"/>
              </a:xfrm>
              <a:prstGeom prst="rect">
                <a:avLst/>
              </a:prstGeom>
              <a:blipFill>
                <a:blip r:embed="rId5"/>
                <a:stretch>
                  <a:fillRect l="-1198" b="-35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6E82EE08-D9C5-A82A-4DE4-0D902FBA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pPr algn="ctr"/>
            <a:r>
              <a:rPr lang="ru-RU" dirty="0"/>
              <a:t>Переход к задаче классификации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360138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4A4BF-C17A-0E3D-1C62-8D15503B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это значит?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D7A4A3-1CB5-17BD-69E5-ABB41BE5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2DE1-F5F0-4EC9-91DA-707C03662073}" type="slidenum">
              <a:rPr lang="ru-RU" smtClean="0"/>
              <a:t>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E6ED19-5188-0730-207D-722C2B4BB97B}"/>
                  </a:ext>
                </a:extLst>
              </p:cNvPr>
              <p:cNvSpPr txBox="1"/>
              <p:nvPr/>
            </p:nvSpPr>
            <p:spPr>
              <a:xfrm>
                <a:off x="594614" y="2967335"/>
                <a:ext cx="494104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Если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= 0, то объект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 </a:t>
                </a:r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лежит на гиперплоскости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;</a:t>
                </a:r>
              </a:p>
              <a:p>
                <a:endParaRPr lang="ru-RU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Если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&lt; 0</a:t>
                </a:r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то объект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 </a:t>
                </a:r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лежит слева от плоскости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;</a:t>
                </a:r>
              </a:p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ru-RU" sz="18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Если</a:t>
                </a:r>
                <a:r>
                  <a:rPr lang="en-US" sz="18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&gt; 0, </a:t>
                </a:r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то объект лежит справа от плоскости.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E6ED19-5188-0730-207D-722C2B4BB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14" y="2967335"/>
                <a:ext cx="4941046" cy="2308324"/>
              </a:xfrm>
              <a:prstGeom prst="rect">
                <a:avLst/>
              </a:prstGeom>
              <a:blipFill>
                <a:blip r:embed="rId2"/>
                <a:stretch>
                  <a:fillRect l="-1111" t="-1587" r="-1481" b="-3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FCA812D-42FB-856D-4B47-2E8AB647B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68939"/>
            <a:ext cx="5121356" cy="398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3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B72D91-0FF6-9CD8-1225-ACDE2D8CC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Отступ классификатора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29D8AF-EC31-FCAE-7E14-8466478D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2DE1-F5F0-4EC9-91DA-707C03662073}" type="slidenum">
              <a:rPr lang="ru-RU" smtClean="0"/>
              <a:t>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4A4B51-FFA3-895D-EB3C-81011FA0A408}"/>
                  </a:ext>
                </a:extLst>
              </p:cNvPr>
              <p:cNvSpPr txBox="1"/>
              <p:nvPr/>
            </p:nvSpPr>
            <p:spPr>
              <a:xfrm>
                <a:off x="631597" y="3756762"/>
                <a:ext cx="18331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4A4B51-FFA3-895D-EB3C-81011FA0A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97" y="3756762"/>
                <a:ext cx="1833131" cy="369332"/>
              </a:xfrm>
              <a:prstGeom prst="rect">
                <a:avLst/>
              </a:prstGeom>
              <a:blipFill>
                <a:blip r:embed="rId2"/>
                <a:stretch>
                  <a:fillRect l="-3333" b="-278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06A51BD-DCED-7324-E054-00699F6DA4E8}"/>
              </a:ext>
            </a:extLst>
          </p:cNvPr>
          <p:cNvSpPr txBox="1"/>
          <p:nvPr/>
        </p:nvSpPr>
        <p:spPr>
          <a:xfrm>
            <a:off x="631597" y="2913915"/>
            <a:ext cx="455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Отступ характеризует уверенность классификатора для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го объекта.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FD280D-F97F-F413-6117-AA760DBFBDA3}"/>
                  </a:ext>
                </a:extLst>
              </p:cNvPr>
              <p:cNvSpPr txBox="1"/>
              <p:nvPr/>
            </p:nvSpPr>
            <p:spPr>
              <a:xfrm>
                <a:off x="631597" y="4820852"/>
                <a:ext cx="49313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&gt; 0 – </a:t>
                </a:r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объект классифицирован верно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FD280D-F97F-F413-6117-AA760DBFB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97" y="4820852"/>
                <a:ext cx="4931350" cy="369332"/>
              </a:xfrm>
              <a:prstGeom prst="rect">
                <a:avLst/>
              </a:prstGeom>
              <a:blipFill>
                <a:blip r:embed="rId3"/>
                <a:stretch>
                  <a:fillRect t="-10000" r="-371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AEF1B0-DD8F-C83F-9F3F-5843C4E7AC25}"/>
                  </a:ext>
                </a:extLst>
              </p:cNvPr>
              <p:cNvSpPr txBox="1"/>
              <p:nvPr/>
            </p:nvSpPr>
            <p:spPr>
              <a:xfrm>
                <a:off x="631597" y="5386700"/>
                <a:ext cx="5219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&lt; 0 – </a:t>
                </a:r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объект классифицирован неверно</a:t>
                </a:r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AEF1B0-DD8F-C83F-9F3F-5843C4E7A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97" y="5386700"/>
                <a:ext cx="5219891" cy="369332"/>
              </a:xfrm>
              <a:prstGeom prst="rect">
                <a:avLst/>
              </a:prstGeom>
              <a:blipFill>
                <a:blip r:embed="rId4"/>
                <a:stretch>
                  <a:fillRect t="-10000" r="-35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28C8BBD-4E62-A242-22C7-55E26C0E82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514" y="2424694"/>
            <a:ext cx="4673061" cy="389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5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315724-684F-9478-5F47-3C347BD4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Минимизируем число ошибок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C7A154-6E05-BF6E-CF60-859B8F5C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2DE1-F5F0-4EC9-91DA-707C03662073}" type="slidenum">
              <a:rPr lang="ru-RU" smtClean="0"/>
              <a:t>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21445A-9E89-3FEE-A155-0E2D4FB7CEDC}"/>
                  </a:ext>
                </a:extLst>
              </p:cNvPr>
              <p:cNvSpPr txBox="1"/>
              <p:nvPr/>
            </p:nvSpPr>
            <p:spPr>
              <a:xfrm>
                <a:off x="1154954" y="2644426"/>
                <a:ext cx="3598228" cy="78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𝑠𝑖𝑔𝑛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21445A-9E89-3FEE-A155-0E2D4FB7C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954" y="2644426"/>
                <a:ext cx="3598228" cy="7845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52707E2-2349-4AA1-03CB-20841B3A650F}"/>
              </a:ext>
            </a:extLst>
          </p:cNvPr>
          <p:cNvSpPr txBox="1"/>
          <p:nvPr/>
        </p:nvSpPr>
        <p:spPr>
          <a:xfrm>
            <a:off x="1154954" y="3770722"/>
            <a:ext cx="27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Или, что то же самое: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E30248-2F5B-E63E-8C3E-A42E9A9E55BD}"/>
                  </a:ext>
                </a:extLst>
              </p:cNvPr>
              <p:cNvSpPr txBox="1"/>
              <p:nvPr/>
            </p:nvSpPr>
            <p:spPr>
              <a:xfrm>
                <a:off x="1154954" y="4481776"/>
                <a:ext cx="3023585" cy="78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E30248-2F5B-E63E-8C3E-A42E9A9E5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954" y="4481776"/>
                <a:ext cx="3023585" cy="7845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CACECC2-94E7-7F23-DC46-79D7BB907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182" y="2685316"/>
            <a:ext cx="7263426" cy="359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3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8503E-0528-5904-1D5C-3354094E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Перцептрон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A32030-EAAA-4362-E088-91C9E0B77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975" y="2603500"/>
            <a:ext cx="4529409" cy="3416300"/>
          </a:xfrm>
        </p:spPr>
        <p:txBody>
          <a:bodyPr/>
          <a:lstStyle/>
          <a:p>
            <a:pPr algn="just"/>
            <a:r>
              <a:rPr lang="ru-RU" dirty="0"/>
              <a:t>Перцептрон был предложен </a:t>
            </a:r>
            <a:r>
              <a:rPr lang="ru-RU" dirty="0" err="1"/>
              <a:t>Розенблаттом</a:t>
            </a:r>
            <a:r>
              <a:rPr lang="ru-RU" dirty="0"/>
              <a:t> 1958 году. </a:t>
            </a:r>
          </a:p>
          <a:p>
            <a:pPr algn="just"/>
            <a:r>
              <a:rPr lang="ru-RU" dirty="0"/>
              <a:t>Учитываются только неправильно классифицированные объекты, пропорционально их расстоянию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7ED07E-6ACC-C9CF-C221-15370832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2DE1-F5F0-4EC9-91DA-707C03662073}" type="slidenum">
              <a:rPr lang="ru-RU" smtClean="0"/>
              <a:t>8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8BAF97-903C-EEC9-6C33-4A55117740F5}"/>
                  </a:ext>
                </a:extLst>
              </p:cNvPr>
              <p:cNvSpPr txBox="1"/>
              <p:nvPr/>
            </p:nvSpPr>
            <p:spPr>
              <a:xfrm>
                <a:off x="6617617" y="2603500"/>
                <a:ext cx="44430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0,−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где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8BAF97-903C-EEC9-6C33-4A5511774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617" y="2603500"/>
                <a:ext cx="4443011" cy="307777"/>
              </a:xfrm>
              <a:prstGeom prst="rect">
                <a:avLst/>
              </a:prstGeom>
              <a:blipFill>
                <a:blip r:embed="rId2"/>
                <a:stretch>
                  <a:fillRect l="-824" b="-274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545237-7444-36C6-30EF-62B91E683629}"/>
                  </a:ext>
                </a:extLst>
              </p:cNvPr>
              <p:cNvSpPr txBox="1"/>
              <p:nvPr/>
            </p:nvSpPr>
            <p:spPr>
              <a:xfrm>
                <a:off x="6617616" y="3368336"/>
                <a:ext cx="4091233" cy="8717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⁡(0,−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545237-7444-36C6-30EF-62B91E683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616" y="3368336"/>
                <a:ext cx="4091233" cy="8717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ECB62B-A45E-8EA5-2923-E385423166BB}"/>
                  </a:ext>
                </a:extLst>
              </p:cNvPr>
              <p:cNvSpPr txBox="1"/>
              <p:nvPr/>
            </p:nvSpPr>
            <p:spPr>
              <a:xfrm>
                <a:off x="6617616" y="4640747"/>
                <a:ext cx="4443010" cy="8717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0, 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&gt;0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≤0</m:t>
                                  </m:r>
                                </m:e>
                              </m:eqArr>
                            </m:e>
                          </m:d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ECB62B-A45E-8EA5-2923-E38542316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616" y="4640747"/>
                <a:ext cx="4443010" cy="8717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3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A4012-5944-29E9-99B5-5821B8A2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Перцептрон допускает несколько решений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0424D8-72D1-73D5-349F-84843063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2DE1-F5F0-4EC9-91DA-707C03662073}" type="slidenum">
              <a:rPr lang="ru-RU" smtClean="0"/>
              <a:t>9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4B553B4-C577-E661-8A8E-E6746A23E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486" y="2443969"/>
            <a:ext cx="5625027" cy="415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65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TM02900722[[fn=Ион (конференц-зал)]]</Template>
  <TotalTime>29184</TotalTime>
  <Words>864</Words>
  <Application>Microsoft Office PowerPoint</Application>
  <PresentationFormat>Широкоэкранный</PresentationFormat>
  <Paragraphs>130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Century Gothic</vt:lpstr>
      <vt:lpstr>Wingdings 3</vt:lpstr>
      <vt:lpstr>Совет директоров</vt:lpstr>
      <vt:lpstr>Линейные классификаторы и логистическая регрессия</vt:lpstr>
      <vt:lpstr>В чём отличие от задачи регрессии?</vt:lpstr>
      <vt:lpstr>Бинарная классификация</vt:lpstr>
      <vt:lpstr>Переход к задаче классификации</vt:lpstr>
      <vt:lpstr>Что это значит?</vt:lpstr>
      <vt:lpstr>Отступ классификатора</vt:lpstr>
      <vt:lpstr>Минимизируем число ошибок</vt:lpstr>
      <vt:lpstr>Перцептрон</vt:lpstr>
      <vt:lpstr>Перцептрон допускает несколько решений</vt:lpstr>
      <vt:lpstr>Метод опорных векторов</vt:lpstr>
      <vt:lpstr>Больше про отступ</vt:lpstr>
      <vt:lpstr>SVM для линейно разделимого случая</vt:lpstr>
      <vt:lpstr>SVM для линейно неразделимого случая</vt:lpstr>
      <vt:lpstr>Сведение к безусловной задаче, hinge loss</vt:lpstr>
      <vt:lpstr>Логистическая регрессия</vt:lpstr>
      <vt:lpstr>Как обучать?</vt:lpstr>
      <vt:lpstr>Log-loss</vt:lpstr>
      <vt:lpstr>Градиент log-loss</vt:lpstr>
      <vt:lpstr>Метрики качества классификации</vt:lpstr>
      <vt:lpstr>F-score</vt:lpstr>
      <vt:lpstr>Линейные модели в sklearn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машинное обучение</dc:title>
  <dc:creator>Владимир</dc:creator>
  <cp:lastModifiedBy>Владимир</cp:lastModifiedBy>
  <cp:revision>151</cp:revision>
  <dcterms:created xsi:type="dcterms:W3CDTF">2022-09-15T10:44:05Z</dcterms:created>
  <dcterms:modified xsi:type="dcterms:W3CDTF">2022-11-14T17:28:48Z</dcterms:modified>
</cp:coreProperties>
</file>