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0" r:id="rId3"/>
    <p:sldId id="269" r:id="rId4"/>
    <p:sldId id="257" r:id="rId5"/>
    <p:sldId id="282" r:id="rId6"/>
    <p:sldId id="271" r:id="rId7"/>
    <p:sldId id="272" r:id="rId8"/>
    <p:sldId id="273" r:id="rId9"/>
    <p:sldId id="258" r:id="rId10"/>
    <p:sldId id="274" r:id="rId11"/>
    <p:sldId id="260" r:id="rId12"/>
    <p:sldId id="259" r:id="rId13"/>
    <p:sldId id="261" r:id="rId14"/>
    <p:sldId id="275" r:id="rId15"/>
    <p:sldId id="276" r:id="rId16"/>
    <p:sldId id="277" r:id="rId17"/>
    <p:sldId id="278" r:id="rId18"/>
    <p:sldId id="26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2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1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2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4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46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6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5543916-04C8-A523-1A2C-EB72F6FE0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94F4B-9079-2196-483B-F9AE5EB1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9ECF5-2F40-CA42-B335-E1804E4A4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1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03FA-63FA-C6FA-F23C-A3C22DF9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14EDD-615F-8176-096B-165370B6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74133"/>
            <a:ext cx="6172200" cy="35002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B109C-481C-0AE3-77BD-36068537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4- use </a:t>
            </a:r>
            <a:r>
              <a:rPr lang="en-US" dirty="0" err="1"/>
              <a:t>StandardScaler</a:t>
            </a:r>
            <a:r>
              <a:rPr lang="en-US" dirty="0"/>
              <a:t>() to standardize the feature of data set.</a:t>
            </a:r>
          </a:p>
          <a:p>
            <a:endParaRPr lang="en-US" dirty="0"/>
          </a:p>
          <a:p>
            <a:r>
              <a:rPr lang="en-US" dirty="0"/>
              <a:t>5-describe data after standardization.</a:t>
            </a:r>
          </a:p>
          <a:p>
            <a:endParaRPr lang="en-US" dirty="0"/>
          </a:p>
          <a:p>
            <a:r>
              <a:rPr lang="en-US" dirty="0"/>
              <a:t>6-calculate distribution of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6910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EAC4-5BB9-ED3F-B080-22172DD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5ECAD-1D81-9665-FD38-853BC995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7-Convert all </a:t>
            </a:r>
            <a:r>
              <a:rPr lang="en-US" dirty="0" err="1"/>
              <a:t>catergorical</a:t>
            </a:r>
            <a:r>
              <a:rPr lang="en-US" dirty="0"/>
              <a:t> data to </a:t>
            </a:r>
            <a:r>
              <a:rPr lang="en-US" dirty="0" err="1"/>
              <a:t>numircal</a:t>
            </a:r>
            <a:r>
              <a:rPr lang="en-US" dirty="0"/>
              <a:t> data 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E6C21B-0559-F6A6-86F8-1B76C6F7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3570"/>
            <a:ext cx="6172200" cy="4473939"/>
          </a:xfrm>
        </p:spPr>
      </p:pic>
    </p:spTree>
    <p:extLst>
      <p:ext uri="{BB962C8B-B14F-4D97-AF65-F5344CB8AC3E}">
        <p14:creationId xmlns:p14="http://schemas.microsoft.com/office/powerpoint/2010/main" val="36136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3FBF-7718-0B9B-4C51-9FD302E1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29777" cy="1600200"/>
          </a:xfrm>
        </p:spPr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(Summary statistics)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E7163-B4E1-78A9-F9F0-36E0836B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1-use describe function to calculate   </a:t>
            </a:r>
            <a:r>
              <a:rPr lang="en-US" dirty="0" err="1"/>
              <a:t>count,mean,std,min&amp;max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A screenshot of a computer">
            <a:extLst>
              <a:ext uri="{FF2B5EF4-FFF2-40B4-BE49-F238E27FC236}">
                <a16:creationId xmlns:a16="http://schemas.microsoft.com/office/drawing/2014/main" id="{53FF392D-9E10-E6C0-F1B0-467DCFFF16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8" r="9798"/>
          <a:stretch>
            <a:fillRect/>
          </a:stretch>
        </p:blipFill>
        <p:spPr>
          <a:xfrm>
            <a:off x="5180012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85725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1644-646F-0C6A-6E78-745407C5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992D-DC4D-2A55-B567-EF09168B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63882"/>
            <a:ext cx="4220585" cy="390510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600" b="1" dirty="0" err="1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Cateorical</a:t>
            </a:r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</a:p>
          <a:p>
            <a:endParaRPr lang="en-US" dirty="0"/>
          </a:p>
          <a:p>
            <a:r>
              <a:rPr lang="en-US" dirty="0"/>
              <a:t>1-make count plot for race column to show the count of every type (black , white , Asian,….)of race </a:t>
            </a:r>
          </a:p>
          <a:p>
            <a:r>
              <a:rPr lang="en-US" dirty="0" err="1"/>
              <a:t>Result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the</a:t>
            </a:r>
            <a:r>
              <a:rPr lang="en-US" dirty="0"/>
              <a:t> white race has the largest count.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352E51B-0A18-B46A-FD33-9DD6BC9690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279" b="4279"/>
          <a:stretch/>
        </p:blipFill>
        <p:spPr>
          <a:xfrm>
            <a:off x="5180013" y="992188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9597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ED1-EFC7-5A59-6BC4-2F1EE80F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8AD057-FCA7-76FF-99C0-85CCB993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956" y="987425"/>
            <a:ext cx="468466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90F2-9E27-09BB-75A2-9F78D6FB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600" b="1" dirty="0" err="1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Cateorical</a:t>
            </a:r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</a:p>
          <a:p>
            <a:endParaRPr lang="en-US" dirty="0"/>
          </a:p>
          <a:p>
            <a:r>
              <a:rPr lang="en-US" dirty="0"/>
              <a:t>2-make pie chart to show percentage between female and male . </a:t>
            </a:r>
          </a:p>
          <a:p>
            <a:r>
              <a:rPr lang="en-US" dirty="0" err="1"/>
              <a:t>Result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The</a:t>
            </a:r>
            <a:r>
              <a:rPr lang="en-US" dirty="0"/>
              <a:t> percentage of male is larger than female. </a:t>
            </a:r>
          </a:p>
        </p:txBody>
      </p:sp>
    </p:spTree>
    <p:extLst>
      <p:ext uri="{BB962C8B-B14F-4D97-AF65-F5344CB8AC3E}">
        <p14:creationId xmlns:p14="http://schemas.microsoft.com/office/powerpoint/2010/main" val="18433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7728-20A9-9B8C-344A-70439399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Visulization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A39453-ACA1-9002-7BAE-E3B27581A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027" y="987425"/>
            <a:ext cx="463852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EEBEF-2A83-DE2A-B39A-DC5CA338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Categorical  variables</a:t>
            </a:r>
          </a:p>
          <a:p>
            <a:endParaRPr lang="en-US" dirty="0"/>
          </a:p>
          <a:p>
            <a:r>
              <a:rPr lang="en-US" dirty="0"/>
              <a:t>3-Group the data by the "education" and "income" columns and make stacked column chart to show the relation between education(Bachelors , Hs-grade, some college) and income (target column).</a:t>
            </a:r>
          </a:p>
          <a:p>
            <a:r>
              <a:rPr lang="en-US" dirty="0"/>
              <a:t>result </a:t>
            </a:r>
            <a:r>
              <a:rPr lang="en-US" dirty="0">
                <a:sym typeface="Wingdings" panose="05000000000000000000" pitchFamily="2" charset="2"/>
              </a:rPr>
              <a:t> the Hs-grade the highest column in 2 cases of income (&lt;=50K,&gt;50K).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7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59AD-8243-9C22-4988-BA2A286A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BEE11-EBEF-8C72-E28D-E2D9760FD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61633"/>
            <a:ext cx="6172200" cy="39252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1EAFB-E8A0-D017-D5E8-1B19E71C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Numerical variable</a:t>
            </a:r>
          </a:p>
          <a:p>
            <a:pPr algn="ctr"/>
            <a:endParaRPr lang="en-US" dirty="0"/>
          </a:p>
          <a:p>
            <a:r>
              <a:rPr lang="en-US" dirty="0"/>
              <a:t>4-make density plot in age column , in this graph interval of age is[-2,3] .</a:t>
            </a:r>
          </a:p>
          <a:p>
            <a:r>
              <a:rPr lang="en-US" dirty="0" err="1"/>
              <a:t>Result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the</a:t>
            </a:r>
            <a:r>
              <a:rPr lang="en-US" dirty="0"/>
              <a:t> largest point at age -1.</a:t>
            </a:r>
          </a:p>
        </p:txBody>
      </p:sp>
    </p:spTree>
    <p:extLst>
      <p:ext uri="{BB962C8B-B14F-4D97-AF65-F5344CB8AC3E}">
        <p14:creationId xmlns:p14="http://schemas.microsoft.com/office/powerpoint/2010/main" val="159080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4352-8CF5-0A3B-D24D-8CA26B5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F9D900-E277-C1C6-C21B-73D5EDF8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42741"/>
            <a:ext cx="6172200" cy="35629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A1757-EFEA-4A2C-ABA9-73ADC1EC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sz="1600" b="1" dirty="0">
                <a:solidFill>
                  <a:srgbClr val="E181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Numerical  variables</a:t>
            </a:r>
          </a:p>
          <a:p>
            <a:pPr algn="ctr"/>
            <a:endParaRPr lang="en-US" dirty="0"/>
          </a:p>
          <a:p>
            <a:r>
              <a:rPr lang="en-US" dirty="0"/>
              <a:t>5-make scatter plot to visualize the relationship between age and hours worked per week , the blue points mean income &lt;= 50K and orange points mean income &gt; 50K.</a:t>
            </a:r>
          </a:p>
          <a:p>
            <a:r>
              <a:rPr lang="en-US" dirty="0"/>
              <a:t>The result</a:t>
            </a:r>
            <a:r>
              <a:rPr lang="en-US" dirty="0">
                <a:sym typeface="Wingdings" panose="05000000000000000000" pitchFamily="2" charset="2"/>
              </a:rPr>
              <a:t> people has income &lt;=50K work hours per week more than people has income &gt; 50K.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4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950-FA6F-ADEF-A1FB-CD3D25A6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Split data int0 20% test and 80% train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518109-0012-2AEB-A0AD-AF0E2093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599" cy="4767583"/>
          </a:xfrm>
        </p:spPr>
      </p:pic>
    </p:spTree>
    <p:extLst>
      <p:ext uri="{BB962C8B-B14F-4D97-AF65-F5344CB8AC3E}">
        <p14:creationId xmlns:p14="http://schemas.microsoft.com/office/powerpoint/2010/main" val="129344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5DE-8000-5A19-B418-4144B587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techniques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5B248E-6813-8FF4-464F-7DFA9931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799280"/>
            <a:ext cx="6172200" cy="1249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62DE5-0BBA-0395-4C93-8803E124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1-Random forest algorithm with accuracy 85.62%.</a:t>
            </a:r>
          </a:p>
        </p:txBody>
      </p:sp>
    </p:spTree>
    <p:extLst>
      <p:ext uri="{BB962C8B-B14F-4D97-AF65-F5344CB8AC3E}">
        <p14:creationId xmlns:p14="http://schemas.microsoft.com/office/powerpoint/2010/main" val="12420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3AC1-919D-4A2A-5639-2262A212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30D5-6F65-DB5D-6854-7DB43817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Aya </a:t>
            </a:r>
            <a:r>
              <a:rPr lang="en-US" dirty="0" err="1"/>
              <a:t>Sobhy</a:t>
            </a:r>
            <a:endParaRPr lang="en-US" dirty="0"/>
          </a:p>
          <a:p>
            <a:r>
              <a:rPr lang="en-US" dirty="0"/>
              <a:t>Arwa Osama</a:t>
            </a:r>
          </a:p>
          <a:p>
            <a:r>
              <a:rPr lang="en-US" dirty="0" err="1"/>
              <a:t>Toqa</a:t>
            </a:r>
            <a:r>
              <a:rPr lang="en-US" dirty="0"/>
              <a:t> Khaled </a:t>
            </a:r>
            <a:r>
              <a:rPr lang="en-US" dirty="0" err="1"/>
              <a:t>Desawe</a:t>
            </a:r>
            <a:endParaRPr lang="en-US" dirty="0"/>
          </a:p>
          <a:p>
            <a:r>
              <a:rPr lang="en-US" dirty="0"/>
              <a:t>Youssef </a:t>
            </a:r>
            <a:r>
              <a:rPr lang="en-US" dirty="0" err="1"/>
              <a:t>Maged</a:t>
            </a:r>
            <a:endParaRPr lang="en-US" dirty="0"/>
          </a:p>
          <a:p>
            <a:r>
              <a:rPr lang="en-US" dirty="0"/>
              <a:t>Salah Mohammed</a:t>
            </a:r>
          </a:p>
          <a:p>
            <a:r>
              <a:rPr lang="en-US" dirty="0"/>
              <a:t>Youssef Mohammed Mansour</a:t>
            </a:r>
          </a:p>
        </p:txBody>
      </p:sp>
    </p:spTree>
    <p:extLst>
      <p:ext uri="{BB962C8B-B14F-4D97-AF65-F5344CB8AC3E}">
        <p14:creationId xmlns:p14="http://schemas.microsoft.com/office/powerpoint/2010/main" val="159274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0983-595F-6012-30D6-78CB49B0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techniques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BFF24A-9FA4-573B-3FD2-BA578890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607736"/>
            <a:ext cx="6172200" cy="16330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505F-3D7F-FA3A-6019-3EC07773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2-make logistic regression with accuracy 87.25%.</a:t>
            </a:r>
          </a:p>
          <a:p>
            <a:r>
              <a:rPr lang="en-US" dirty="0"/>
              <a:t>(This model has the highest accuracy because logistic regression used in binary classification problems).</a:t>
            </a:r>
          </a:p>
        </p:txBody>
      </p:sp>
    </p:spTree>
    <p:extLst>
      <p:ext uri="{BB962C8B-B14F-4D97-AF65-F5344CB8AC3E}">
        <p14:creationId xmlns:p14="http://schemas.microsoft.com/office/powerpoint/2010/main" val="349331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5C6D-2664-C11D-EF75-E1D1F0FE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techniques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B8764-B9B5-60AD-0D43-47E327FB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916" y="2509710"/>
            <a:ext cx="5334744" cy="1829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11791-0D76-0A17-2001-28CBAC523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3-make decision tree with accuracy 80.43%.</a:t>
            </a:r>
          </a:p>
        </p:txBody>
      </p:sp>
    </p:spTree>
    <p:extLst>
      <p:ext uri="{BB962C8B-B14F-4D97-AF65-F5344CB8AC3E}">
        <p14:creationId xmlns:p14="http://schemas.microsoft.com/office/powerpoint/2010/main" val="38693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2BD8-3D8F-7D3C-D04F-B648504D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666-950B-3277-E298-2F397F53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attributes</a:t>
            </a:r>
          </a:p>
          <a:p>
            <a:r>
              <a:rPr lang="en-US" dirty="0"/>
              <a:t>Anomaly detection technique 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Data Exploration(Summary statistics)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Predictive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CFB4-B658-962E-BF76-568BBA6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attributes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D219-F5C5-A389-4582-8CF02009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1825625"/>
            <a:ext cx="10818091" cy="466725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Age:</a:t>
            </a:r>
            <a:r>
              <a:rPr lang="en-US" dirty="0"/>
              <a:t> The age of the individual in years.</a:t>
            </a:r>
          </a:p>
          <a:p>
            <a:r>
              <a:rPr lang="en-US" b="1" dirty="0" err="1"/>
              <a:t>Workclass</a:t>
            </a:r>
            <a:r>
              <a:rPr lang="en-US" b="1" dirty="0"/>
              <a:t>:</a:t>
            </a:r>
            <a:r>
              <a:rPr lang="en-US" dirty="0"/>
              <a:t> The type of employer or work that the individual is engaged in, such as private, government.</a:t>
            </a:r>
          </a:p>
          <a:p>
            <a:r>
              <a:rPr lang="en-US" b="1" dirty="0"/>
              <a:t>Education:</a:t>
            </a:r>
            <a:r>
              <a:rPr lang="en-US" dirty="0"/>
              <a:t> The highest level of education attained by the individual, such as high school, college, or graduate school.</a:t>
            </a:r>
          </a:p>
          <a:p>
            <a:r>
              <a:rPr lang="en-US" b="1" dirty="0"/>
              <a:t>Education-num:</a:t>
            </a:r>
            <a:r>
              <a:rPr lang="en-US" dirty="0"/>
              <a:t> The number of years of education completed by the individual.</a:t>
            </a:r>
          </a:p>
          <a:p>
            <a:r>
              <a:rPr lang="en-US" b="1" dirty="0"/>
              <a:t>Marital-status: </a:t>
            </a:r>
            <a:r>
              <a:rPr lang="en-US" dirty="0"/>
              <a:t>The marital status of the individual, such as married, divorced, or single.</a:t>
            </a:r>
          </a:p>
          <a:p>
            <a:r>
              <a:rPr lang="en-US" b="1" dirty="0"/>
              <a:t>Occupation: </a:t>
            </a:r>
            <a:r>
              <a:rPr lang="en-US" dirty="0"/>
              <a:t>The type of job or occupation held by the individual, such as management, sales, or service.</a:t>
            </a:r>
          </a:p>
          <a:p>
            <a:r>
              <a:rPr lang="en-US" b="1" dirty="0"/>
              <a:t>Relationship:</a:t>
            </a:r>
            <a:r>
              <a:rPr lang="en-US" dirty="0"/>
              <a:t> The relationship of the individual to the household, such as spouse, child, or other relative.</a:t>
            </a:r>
          </a:p>
          <a:p>
            <a:r>
              <a:rPr lang="en-US" b="1" dirty="0"/>
              <a:t>Race: </a:t>
            </a:r>
            <a:r>
              <a:rPr lang="en-US" dirty="0"/>
              <a:t>The race of the individual, such as White, Black, or Asian.</a:t>
            </a:r>
          </a:p>
          <a:p>
            <a:r>
              <a:rPr lang="en-US" b="1" dirty="0"/>
              <a:t>Sex:</a:t>
            </a:r>
            <a:r>
              <a:rPr lang="en-US" dirty="0"/>
              <a:t> The gender of the individual, either male or female.</a:t>
            </a:r>
          </a:p>
          <a:p>
            <a:r>
              <a:rPr lang="en-US" b="1" dirty="0"/>
              <a:t>Capital-gain:</a:t>
            </a:r>
            <a:r>
              <a:rPr lang="en-US" dirty="0"/>
              <a:t> The amount of capital gain earned by the individual.</a:t>
            </a:r>
          </a:p>
          <a:p>
            <a:r>
              <a:rPr lang="en-US" b="1" dirty="0"/>
              <a:t>Capital-loss: </a:t>
            </a:r>
            <a:r>
              <a:rPr lang="en-US" dirty="0"/>
              <a:t>The amount of capital loss incurred by the individual.</a:t>
            </a:r>
          </a:p>
          <a:p>
            <a:r>
              <a:rPr lang="en-US" b="1" dirty="0"/>
              <a:t>Hours-per-week</a:t>
            </a:r>
            <a:r>
              <a:rPr lang="en-US" dirty="0"/>
              <a:t>: The number of hours worked per week by the individual.</a:t>
            </a:r>
          </a:p>
          <a:p>
            <a:r>
              <a:rPr lang="en-US" b="1" dirty="0"/>
              <a:t>Native-country:</a:t>
            </a:r>
            <a:r>
              <a:rPr lang="en-US" dirty="0"/>
              <a:t> The country of origin of the individual.</a:t>
            </a:r>
          </a:p>
          <a:p>
            <a:r>
              <a:rPr lang="en-US" b="1" dirty="0"/>
              <a:t>Income:</a:t>
            </a:r>
            <a:r>
              <a:rPr lang="en-US" dirty="0"/>
              <a:t> The target variable, indicating whether the individual's income is above or below a certain threshold.</a:t>
            </a:r>
          </a:p>
          <a:p>
            <a:r>
              <a:rPr lang="en-US" b="1" dirty="0" err="1"/>
              <a:t>fnlwgt</a:t>
            </a:r>
            <a:r>
              <a:rPr lang="en-US" b="1" dirty="0"/>
              <a:t>: </a:t>
            </a:r>
            <a:r>
              <a:rPr lang="en-US" dirty="0"/>
              <a:t>A weight assigned to each individual in the dataset, which can be used to adjust for sampling bias.</a:t>
            </a:r>
          </a:p>
        </p:txBody>
      </p:sp>
    </p:spTree>
    <p:extLst>
      <p:ext uri="{BB962C8B-B14F-4D97-AF65-F5344CB8AC3E}">
        <p14:creationId xmlns:p14="http://schemas.microsoft.com/office/powerpoint/2010/main" val="24866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8CE6-F467-2692-60AE-A4920339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23B9-9193-2F66-C9DE-93AFF32B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The </a:t>
            </a:r>
            <a:r>
              <a:rPr lang="en-US" b="0" i="0" dirty="0">
                <a:effectLst/>
                <a:latin typeface="-apple-system"/>
              </a:rPr>
              <a:t>objective of this dataset is to predict whether an individual's income is above or below $50,000 based on their 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85B-0940-521A-EDF0-DFEB463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4F9EF-DEBC-AB86-63BB-43B05B56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63697"/>
            <a:ext cx="6172200" cy="29210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E3D5-075D-C3B8-1665-7576340E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1-Show box plot before remove outliers.</a:t>
            </a:r>
          </a:p>
        </p:txBody>
      </p:sp>
    </p:spTree>
    <p:extLst>
      <p:ext uri="{BB962C8B-B14F-4D97-AF65-F5344CB8AC3E}">
        <p14:creationId xmlns:p14="http://schemas.microsoft.com/office/powerpoint/2010/main" val="248786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031A-9253-5863-964D-1A97E299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FEEE2F-AFD2-3574-6B2A-FCA308D8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28550"/>
            <a:ext cx="6172200" cy="27913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4A8CA-E342-F5AE-9210-D1D557F2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2-remove outliers by using DBSCAN algorithm.</a:t>
            </a:r>
          </a:p>
        </p:txBody>
      </p:sp>
    </p:spTree>
    <p:extLst>
      <p:ext uri="{BB962C8B-B14F-4D97-AF65-F5344CB8AC3E}">
        <p14:creationId xmlns:p14="http://schemas.microsoft.com/office/powerpoint/2010/main" val="206601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2C2-5FFB-AEDE-9706-C064A17D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04B95-FBCB-6317-7016-F399B033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175218"/>
            <a:ext cx="6172200" cy="24980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29D00-08B1-F77A-C886-1579CD3F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3-show box plot after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42697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12A9-A29B-35AB-6EF6-E7E1BE5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EDE8-69BF-873A-6E99-9F157CEF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1- Replace all ? In data to NULL.</a:t>
            </a:r>
          </a:p>
          <a:p>
            <a:endParaRPr lang="en-US" dirty="0"/>
          </a:p>
          <a:p>
            <a:r>
              <a:rPr lang="en-US" dirty="0"/>
              <a:t>2-Make function to </a:t>
            </a:r>
            <a:r>
              <a:rPr lang="en-US" dirty="0" err="1"/>
              <a:t>hundle</a:t>
            </a:r>
            <a:r>
              <a:rPr lang="en-US" dirty="0"/>
              <a:t> null values                                   and fill with mode. </a:t>
            </a:r>
          </a:p>
          <a:p>
            <a:endParaRPr lang="en-US" dirty="0"/>
          </a:p>
          <a:p>
            <a:r>
              <a:rPr lang="en-US" dirty="0"/>
              <a:t>3-Check duplicate row and drop it.</a:t>
            </a:r>
          </a:p>
        </p:txBody>
      </p:sp>
      <p:pic>
        <p:nvPicPr>
          <p:cNvPr id="10" name="Picture Placeholder 9" descr="A screenshot of a computer">
            <a:extLst>
              <a:ext uri="{FF2B5EF4-FFF2-40B4-BE49-F238E27FC236}">
                <a16:creationId xmlns:a16="http://schemas.microsoft.com/office/drawing/2014/main" id="{69D78D1F-D205-5C8B-2792-774AB3713D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" b="820"/>
          <a:stretch>
            <a:fillRect/>
          </a:stretch>
        </p:blipFill>
        <p:spPr>
          <a:xfrm>
            <a:off x="4920729" y="550719"/>
            <a:ext cx="6987726" cy="5517572"/>
          </a:xfrm>
        </p:spPr>
      </p:pic>
    </p:spTree>
    <p:extLst>
      <p:ext uri="{BB962C8B-B14F-4D97-AF65-F5344CB8AC3E}">
        <p14:creationId xmlns:p14="http://schemas.microsoft.com/office/powerpoint/2010/main" val="26704539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691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-apple-system</vt:lpstr>
      <vt:lpstr>Arial</vt:lpstr>
      <vt:lpstr>Avenir Next LT Pro</vt:lpstr>
      <vt:lpstr>Calibri</vt:lpstr>
      <vt:lpstr>ShapesVTI</vt:lpstr>
      <vt:lpstr>Data Analytics</vt:lpstr>
      <vt:lpstr>Team members:</vt:lpstr>
      <vt:lpstr>Agenda:</vt:lpstr>
      <vt:lpstr>Dataset attributes :</vt:lpstr>
      <vt:lpstr>Objective:</vt:lpstr>
      <vt:lpstr>Anomaly Detection</vt:lpstr>
      <vt:lpstr>Anomaly Detection</vt:lpstr>
      <vt:lpstr>Anomaly Detection</vt:lpstr>
      <vt:lpstr>Preprocessing:</vt:lpstr>
      <vt:lpstr>Preprocessing</vt:lpstr>
      <vt:lpstr>Preprocessing</vt:lpstr>
      <vt:lpstr>Data Exploration (Summary statistics)</vt:lpstr>
      <vt:lpstr>Data Visualization</vt:lpstr>
      <vt:lpstr>Data Visualization</vt:lpstr>
      <vt:lpstr>Data Visulization</vt:lpstr>
      <vt:lpstr>Data Visualization</vt:lpstr>
      <vt:lpstr>Data Visualization</vt:lpstr>
      <vt:lpstr>Split data int0 20% test and 80% train</vt:lpstr>
      <vt:lpstr>Predictive techniques</vt:lpstr>
      <vt:lpstr>Predictive techniques</vt:lpstr>
      <vt:lpstr>Predictive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ايه صبحى امام مطاوع</dc:creator>
  <cp:lastModifiedBy>ايه صبحى امام مطاوع</cp:lastModifiedBy>
  <cp:revision>5</cp:revision>
  <dcterms:created xsi:type="dcterms:W3CDTF">2023-05-12T18:47:12Z</dcterms:created>
  <dcterms:modified xsi:type="dcterms:W3CDTF">2023-05-23T20:55:39Z</dcterms:modified>
</cp:coreProperties>
</file>