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80" r:id="rId6"/>
    <p:sldId id="258" r:id="rId7"/>
    <p:sldId id="259" r:id="rId8"/>
    <p:sldId id="287" r:id="rId9"/>
    <p:sldId id="273" r:id="rId10"/>
    <p:sldId id="261" r:id="rId11"/>
    <p:sldId id="289" r:id="rId12"/>
    <p:sldId id="288" r:id="rId13"/>
    <p:sldId id="262" r:id="rId14"/>
    <p:sldId id="263" r:id="rId15"/>
    <p:sldId id="290" r:id="rId16"/>
    <p:sldId id="264" r:id="rId17"/>
    <p:sldId id="265" r:id="rId18"/>
    <p:sldId id="266" r:id="rId19"/>
    <p:sldId id="267" r:id="rId20"/>
    <p:sldId id="275" r:id="rId21"/>
    <p:sldId id="268" r:id="rId22"/>
    <p:sldId id="276" r:id="rId23"/>
    <p:sldId id="279" r:id="rId24"/>
    <p:sldId id="281" r:id="rId25"/>
    <p:sldId id="283" r:id="rId26"/>
    <p:sldId id="284" r:id="rId27"/>
    <p:sldId id="278" r:id="rId28"/>
    <p:sldId id="286" r:id="rId29"/>
    <p:sldId id="285" r:id="rId30"/>
    <p:sldId id="274" r:id="rId31"/>
    <p:sldId id="270" r:id="rId32"/>
    <p:sldId id="291" r:id="rId33"/>
    <p:sldId id="271" r:id="rId34"/>
    <p:sldId id="292" r:id="rId35"/>
    <p:sldId id="293" r:id="rId36"/>
    <p:sldId id="303" r:id="rId37"/>
    <p:sldId id="294" r:id="rId38"/>
    <p:sldId id="295" r:id="rId39"/>
    <p:sldId id="296" r:id="rId40"/>
    <p:sldId id="297" r:id="rId41"/>
    <p:sldId id="298" r:id="rId42"/>
    <p:sldId id="299" r:id="rId43"/>
    <p:sldId id="300"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6" d="100"/>
          <a:sy n="96" d="100"/>
        </p:scale>
        <p:origin x="10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828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9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24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2853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252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14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939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3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551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61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360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29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72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48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911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3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2/21/2025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0715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eoplesdispatch.org/2021/03/24/43-coal-miners-killed-in-last-3-months-in-pakistan/" TargetMode="External"/><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hyperlink" Target="https://sandrp.wordpress.com/2017/12/19/illegal-sand-mining-2017-rivers-continue-to-loose-mindless-mining-battle/" TargetMode="Externa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cifor/35067274703" TargetMode="External"/><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hyperlink" Target="https://www.flickr.com/photos/97423979@N00/16232168547/" TargetMode="Externa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ickr.com/photos/19779889@N00/36233331414/" TargetMode="Externa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hyperlink" Target="https://pixabay.com/en/sweden-copper-mine-g%C3%A4llivare-1689163/" TargetMode="External"/><Relationship Id="rId5" Type="http://schemas.openxmlformats.org/officeDocument/2006/relationships/image" Target="../media/image18.jpg"/><Relationship Id="rId4" Type="http://schemas.openxmlformats.org/officeDocument/2006/relationships/hyperlink" Target="https://creativecommons.org/licenses/by-nc-sa/3.0/"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worldometers.info/gas/gas-reserves-by-country/#pakista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Khyber_Pakhtunkhwa" TargetMode="External"/><Relationship Id="rId2" Type="http://schemas.openxmlformats.org/officeDocument/2006/relationships/hyperlink" Target="https://en.wikipedia.org/wiki/Sind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worldometers.info/oil/oil-reserves-by-country/#pakista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Khewra_Salt_Mine"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249C1-011D-7CE5-5D4A-6D484FF5A827}"/>
              </a:ext>
            </a:extLst>
          </p:cNvPr>
          <p:cNvSpPr>
            <a:spLocks noGrp="1"/>
          </p:cNvSpPr>
          <p:nvPr>
            <p:ph type="ctrTitle"/>
          </p:nvPr>
        </p:nvSpPr>
        <p:spPr/>
        <p:txBody>
          <a:bodyPr>
            <a:normAutofit fontScale="90000"/>
          </a:bodyPr>
          <a:lstStyle/>
          <a:p>
            <a:r>
              <a:rPr lang="en-US" sz="6600" b="1" i="1" u="sng" dirty="0">
                <a:solidFill>
                  <a:schemeClr val="bg2">
                    <a:lumMod val="40000"/>
                    <a:lumOff val="60000"/>
                  </a:schemeClr>
                </a:solidFill>
              </a:rPr>
              <a:t>Natural Resources of Pakistan</a:t>
            </a:r>
          </a:p>
        </p:txBody>
      </p:sp>
      <p:sp>
        <p:nvSpPr>
          <p:cNvPr id="3" name="Subtitle 2">
            <a:extLst>
              <a:ext uri="{FF2B5EF4-FFF2-40B4-BE49-F238E27FC236}">
                <a16:creationId xmlns:a16="http://schemas.microsoft.com/office/drawing/2014/main" xmlns="" id="{A5BED6B6-3922-C971-F28C-4B99B6A6E5B5}"/>
              </a:ext>
            </a:extLst>
          </p:cNvPr>
          <p:cNvSpPr>
            <a:spLocks noGrp="1"/>
          </p:cNvSpPr>
          <p:nvPr>
            <p:ph type="subTitle" idx="1"/>
          </p:nvPr>
        </p:nvSpPr>
        <p:spPr>
          <a:xfrm>
            <a:off x="1370693" y="3887789"/>
            <a:ext cx="9440034" cy="1049867"/>
          </a:xfrm>
        </p:spPr>
        <p:txBody>
          <a:bodyPr>
            <a:normAutofit/>
          </a:bodyPr>
          <a:lstStyle/>
          <a:p>
            <a:r>
              <a:rPr lang="en-US" sz="2800" b="1" u="sng" dirty="0">
                <a:solidFill>
                  <a:schemeClr val="accent3">
                    <a:lumMod val="20000"/>
                    <a:lumOff val="80000"/>
                  </a:schemeClr>
                </a:solidFill>
                <a:latin typeface="Agency FB" panose="020B0503020202020204" pitchFamily="34" charset="0"/>
                <a:cs typeface="Calibri" panose="020F0502020204030204" pitchFamily="34" charset="0"/>
              </a:rPr>
              <a:t>Presented By </a:t>
            </a:r>
            <a:r>
              <a:rPr lang="en-US" sz="2800" b="1" u="sng" smtClean="0">
                <a:solidFill>
                  <a:schemeClr val="accent3">
                    <a:lumMod val="20000"/>
                    <a:lumOff val="80000"/>
                  </a:schemeClr>
                </a:solidFill>
                <a:latin typeface="Agency FB" panose="020B0503020202020204" pitchFamily="34" charset="0"/>
                <a:cs typeface="Calibri" panose="020F0502020204030204" pitchFamily="34" charset="0"/>
              </a:rPr>
              <a:t>Allahdad</a:t>
            </a:r>
            <a:endParaRPr lang="en-US" sz="2800" b="1" u="sng" dirty="0">
              <a:solidFill>
                <a:schemeClr val="accent3">
                  <a:lumMod val="20000"/>
                  <a:lumOff val="80000"/>
                </a:schemeClr>
              </a:solidFill>
              <a:latin typeface="Agency FB" panose="020B0503020202020204" pitchFamily="34" charset="0"/>
              <a:cs typeface="Calibri" panose="020F0502020204030204" pitchFamily="34" charset="0"/>
            </a:endParaRPr>
          </a:p>
        </p:txBody>
      </p:sp>
    </p:spTree>
    <p:extLst>
      <p:ext uri="{BB962C8B-B14F-4D97-AF65-F5344CB8AC3E}">
        <p14:creationId xmlns:p14="http://schemas.microsoft.com/office/powerpoint/2010/main" val="1576588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DD2BFE-5C28-06B0-02AE-5034E63EBA9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Thar Coal Mine</a:t>
            </a:r>
          </a:p>
        </p:txBody>
      </p:sp>
      <p:pic>
        <p:nvPicPr>
          <p:cNvPr id="13" name="Content Placeholder 12">
            <a:extLst>
              <a:ext uri="{FF2B5EF4-FFF2-40B4-BE49-F238E27FC236}">
                <a16:creationId xmlns:a16="http://schemas.microsoft.com/office/drawing/2014/main" xmlns="" id="{83D2D203-16D5-2D48-62A1-0C67F8014D8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25401" y="2194868"/>
            <a:ext cx="5968999" cy="4067175"/>
          </a:xfrm>
        </p:spPr>
      </p:pic>
      <p:pic>
        <p:nvPicPr>
          <p:cNvPr id="16" name="Picture 15">
            <a:extLst>
              <a:ext uri="{FF2B5EF4-FFF2-40B4-BE49-F238E27FC236}">
                <a16:creationId xmlns:a16="http://schemas.microsoft.com/office/drawing/2014/main" xmlns="" id="{8E863CA1-84C1-6998-223A-A3AF93341BE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6096000" y="2194868"/>
            <a:ext cx="5968999" cy="3983567"/>
          </a:xfrm>
          <a:prstGeom prst="rect">
            <a:avLst/>
          </a:prstGeom>
        </p:spPr>
      </p:pic>
    </p:spTree>
    <p:extLst>
      <p:ext uri="{BB962C8B-B14F-4D97-AF65-F5344CB8AC3E}">
        <p14:creationId xmlns:p14="http://schemas.microsoft.com/office/powerpoint/2010/main" val="297075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F270A-9A69-A77D-63F2-708762520611}"/>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Gold</a:t>
            </a:r>
          </a:p>
        </p:txBody>
      </p:sp>
      <p:sp>
        <p:nvSpPr>
          <p:cNvPr id="3" name="Content Placeholder 2">
            <a:extLst>
              <a:ext uri="{FF2B5EF4-FFF2-40B4-BE49-F238E27FC236}">
                <a16:creationId xmlns:a16="http://schemas.microsoft.com/office/drawing/2014/main" xmlns="" id="{5BF3476C-C535-8679-A623-887E2B33F6BB}"/>
              </a:ext>
            </a:extLst>
          </p:cNvPr>
          <p:cNvSpPr>
            <a:spLocks noGrp="1"/>
          </p:cNvSpPr>
          <p:nvPr>
            <p:ph idx="1"/>
          </p:nvPr>
        </p:nvSpPr>
        <p:spPr/>
        <p:txBody>
          <a:bodyPr/>
          <a:lstStyle/>
          <a:p>
            <a:pPr marL="0" indent="0">
              <a:buNone/>
            </a:pPr>
            <a:r>
              <a:rPr lang="en-US" dirty="0">
                <a:solidFill>
                  <a:schemeClr val="tx2">
                    <a:lumMod val="75000"/>
                  </a:schemeClr>
                </a:solidFill>
                <a:effectLst>
                  <a:outerShdw blurRad="38100" dist="38100" dir="2700000" algn="tl">
                    <a:srgbClr val="000000">
                      <a:alpha val="43137"/>
                    </a:srgbClr>
                  </a:outerShdw>
                </a:effectLst>
              </a:rPr>
              <a:t>Pakistan is very rich in Natural Resources of </a:t>
            </a:r>
            <a:r>
              <a:rPr lang="en-US" b="1" dirty="0">
                <a:solidFill>
                  <a:schemeClr val="tx2">
                    <a:lumMod val="75000"/>
                  </a:schemeClr>
                </a:solidFill>
                <a:effectLst>
                  <a:outerShdw blurRad="38100" dist="38100" dir="2700000" algn="tl">
                    <a:srgbClr val="000000">
                      <a:alpha val="43137"/>
                    </a:srgbClr>
                  </a:outerShdw>
                </a:effectLst>
              </a:rPr>
              <a:t>Gold</a:t>
            </a:r>
            <a:r>
              <a:rPr lang="en-US" dirty="0">
                <a:solidFill>
                  <a:schemeClr val="tx2">
                    <a:lumMod val="75000"/>
                  </a:schemeClr>
                </a:solidFill>
                <a:effectLst>
                  <a:outerShdw blurRad="38100" dist="38100" dir="2700000" algn="tl">
                    <a:srgbClr val="000000">
                      <a:alpha val="43137"/>
                    </a:srgbClr>
                  </a:outerShdw>
                </a:effectLst>
              </a:rPr>
              <a:t>.</a:t>
            </a:r>
          </a:p>
          <a:p>
            <a:pPr marL="0" indent="0">
              <a:buNone/>
            </a:pPr>
            <a:r>
              <a:rPr lang="en-US" b="1" dirty="0">
                <a:solidFill>
                  <a:schemeClr val="tx2">
                    <a:lumMod val="75000"/>
                  </a:schemeClr>
                </a:solidFill>
                <a:effectLst>
                  <a:outerShdw blurRad="38100" dist="38100" dir="2700000" algn="tl">
                    <a:srgbClr val="000000">
                      <a:alpha val="43137"/>
                    </a:srgbClr>
                  </a:outerShdw>
                </a:effectLst>
              </a:rPr>
              <a:t>Gold</a:t>
            </a:r>
            <a:r>
              <a:rPr lang="en-US" dirty="0">
                <a:solidFill>
                  <a:schemeClr val="tx2">
                    <a:lumMod val="75000"/>
                  </a:schemeClr>
                </a:solidFill>
                <a:effectLst>
                  <a:outerShdw blurRad="38100" dist="38100" dir="2700000" algn="tl">
                    <a:srgbClr val="000000">
                      <a:alpha val="43137"/>
                    </a:srgbClr>
                  </a:outerShdw>
                </a:effectLst>
              </a:rPr>
              <a:t> is one of the Most Expensive Natural Resource in Pakistan and in the World. </a:t>
            </a:r>
          </a:p>
          <a:p>
            <a:pPr marL="0" indent="0">
              <a:buNone/>
            </a:pPr>
            <a:r>
              <a:rPr lang="en-US" dirty="0">
                <a:solidFill>
                  <a:schemeClr val="tx2">
                    <a:lumMod val="75000"/>
                  </a:schemeClr>
                </a:solidFill>
                <a:effectLst>
                  <a:outerShdw blurRad="38100" dist="38100" dir="2700000" algn="tl">
                    <a:srgbClr val="000000">
                      <a:alpha val="43137"/>
                    </a:srgbClr>
                  </a:outerShdw>
                </a:effectLst>
              </a:rPr>
              <a:t>Current Price Of Gold in Pakistan (24 Gram = 150,000) </a:t>
            </a:r>
          </a:p>
          <a:p>
            <a:pPr marL="0" indent="0">
              <a:buNone/>
            </a:pPr>
            <a:r>
              <a:rPr lang="en-US" dirty="0">
                <a:solidFill>
                  <a:schemeClr val="tx2">
                    <a:lumMod val="75000"/>
                  </a:schemeClr>
                </a:solidFill>
                <a:effectLst>
                  <a:outerShdw blurRad="38100" dist="38100" dir="2700000" algn="tl">
                    <a:srgbClr val="000000">
                      <a:alpha val="43137"/>
                    </a:srgbClr>
                  </a:outerShdw>
                </a:effectLst>
              </a:rPr>
              <a:t>There are estimated over 1600 million tons of </a:t>
            </a:r>
            <a:r>
              <a:rPr lang="en-US" b="1" dirty="0">
                <a:solidFill>
                  <a:schemeClr val="tx2">
                    <a:lumMod val="75000"/>
                  </a:schemeClr>
                </a:solidFill>
                <a:effectLst>
                  <a:outerShdw blurRad="38100" dist="38100" dir="2700000" algn="tl">
                    <a:srgbClr val="000000">
                      <a:alpha val="43137"/>
                    </a:srgbClr>
                  </a:outerShdw>
                </a:effectLst>
              </a:rPr>
              <a:t>Gold</a:t>
            </a:r>
            <a:r>
              <a:rPr lang="en-US" dirty="0">
                <a:solidFill>
                  <a:schemeClr val="tx2">
                    <a:lumMod val="75000"/>
                  </a:schemeClr>
                </a:solidFill>
                <a:effectLst>
                  <a:outerShdw blurRad="38100" dist="38100" dir="2700000" algn="tl">
                    <a:srgbClr val="000000">
                      <a:alpha val="43137"/>
                    </a:srgbClr>
                  </a:outerShdw>
                </a:effectLst>
              </a:rPr>
              <a:t> reserves in Pakistan. </a:t>
            </a:r>
            <a:r>
              <a:rPr lang="en-US" dirty="0" err="1">
                <a:solidFill>
                  <a:schemeClr val="tx2">
                    <a:lumMod val="75000"/>
                  </a:schemeClr>
                </a:solidFill>
                <a:effectLst>
                  <a:outerShdw blurRad="38100" dist="38100" dir="2700000" algn="tl">
                    <a:srgbClr val="000000">
                      <a:alpha val="43137"/>
                    </a:srgbClr>
                  </a:outerShdw>
                </a:effectLst>
              </a:rPr>
              <a:t>Reko</a:t>
            </a:r>
            <a:r>
              <a:rPr lang="en-US" dirty="0">
                <a:solidFill>
                  <a:schemeClr val="tx2">
                    <a:lumMod val="75000"/>
                  </a:schemeClr>
                </a:solidFill>
                <a:effectLst>
                  <a:outerShdw blurRad="38100" dist="38100" dir="2700000" algn="tl">
                    <a:srgbClr val="000000">
                      <a:alpha val="43137"/>
                    </a:srgbClr>
                  </a:outerShdw>
                </a:effectLst>
              </a:rPr>
              <a:t> </a:t>
            </a:r>
            <a:r>
              <a:rPr lang="en-US" dirty="0" err="1">
                <a:solidFill>
                  <a:schemeClr val="tx2">
                    <a:lumMod val="75000"/>
                  </a:schemeClr>
                </a:solidFill>
                <a:effectLst>
                  <a:outerShdw blurRad="38100" dist="38100" dir="2700000" algn="tl">
                    <a:srgbClr val="000000">
                      <a:alpha val="43137"/>
                    </a:srgbClr>
                  </a:outerShdw>
                </a:effectLst>
              </a:rPr>
              <a:t>Diq</a:t>
            </a:r>
            <a:r>
              <a:rPr lang="en-US" dirty="0">
                <a:solidFill>
                  <a:schemeClr val="tx2">
                    <a:lumMod val="75000"/>
                  </a:schemeClr>
                </a:solidFill>
                <a:effectLst>
                  <a:outerShdw blurRad="38100" dist="38100" dir="2700000" algn="tl">
                    <a:srgbClr val="000000">
                      <a:alpha val="43137"/>
                    </a:srgbClr>
                  </a:outerShdw>
                </a:effectLst>
              </a:rPr>
              <a:t>, </a:t>
            </a:r>
            <a:r>
              <a:rPr lang="en-US" dirty="0" err="1">
                <a:solidFill>
                  <a:schemeClr val="tx2">
                    <a:lumMod val="75000"/>
                  </a:schemeClr>
                </a:solidFill>
                <a:effectLst>
                  <a:outerShdw blurRad="38100" dist="38100" dir="2700000" algn="tl">
                    <a:srgbClr val="000000">
                      <a:alpha val="43137"/>
                    </a:srgbClr>
                  </a:outerShdw>
                </a:effectLst>
              </a:rPr>
              <a:t>Balochistan</a:t>
            </a:r>
            <a:r>
              <a:rPr lang="en-US" dirty="0">
                <a:solidFill>
                  <a:schemeClr val="tx2">
                    <a:lumMod val="75000"/>
                  </a:schemeClr>
                </a:solidFill>
                <a:effectLst>
                  <a:outerShdw blurRad="38100" dist="38100" dir="2700000" algn="tl">
                    <a:srgbClr val="000000">
                      <a:alpha val="43137"/>
                    </a:srgbClr>
                  </a:outerShdw>
                </a:effectLst>
              </a:rPr>
              <a:t> have the World’s 5th Largest </a:t>
            </a:r>
            <a:r>
              <a:rPr lang="en-US" b="1" dirty="0">
                <a:solidFill>
                  <a:schemeClr val="tx2">
                    <a:lumMod val="75000"/>
                  </a:schemeClr>
                </a:solidFill>
                <a:effectLst>
                  <a:outerShdw blurRad="38100" dist="38100" dir="2700000" algn="tl">
                    <a:srgbClr val="000000">
                      <a:alpha val="43137"/>
                    </a:srgbClr>
                  </a:outerShdw>
                </a:effectLst>
              </a:rPr>
              <a:t>Gold</a:t>
            </a:r>
            <a:r>
              <a:rPr lang="en-US" dirty="0">
                <a:solidFill>
                  <a:schemeClr val="tx2">
                    <a:lumMod val="75000"/>
                  </a:schemeClr>
                </a:solidFill>
                <a:effectLst>
                  <a:outerShdw blurRad="38100" dist="38100" dir="2700000" algn="tl">
                    <a:srgbClr val="000000">
                      <a:alpha val="43137"/>
                    </a:srgbClr>
                  </a:outerShdw>
                </a:effectLst>
              </a:rPr>
              <a:t> Deposits, It has 20.9 million tons of </a:t>
            </a:r>
            <a:r>
              <a:rPr lang="en-US" b="1" dirty="0">
                <a:solidFill>
                  <a:schemeClr val="tx2">
                    <a:lumMod val="75000"/>
                  </a:schemeClr>
                </a:solidFill>
                <a:effectLst>
                  <a:outerShdw blurRad="38100" dist="38100" dir="2700000" algn="tl">
                    <a:srgbClr val="000000">
                      <a:alpha val="43137"/>
                    </a:srgbClr>
                  </a:outerShdw>
                </a:effectLst>
              </a:rPr>
              <a:t>Gold</a:t>
            </a:r>
            <a:r>
              <a:rPr lang="en-US" dirty="0">
                <a:solidFill>
                  <a:schemeClr val="tx2">
                    <a:lumMod val="75000"/>
                  </a:schemeClr>
                </a:solidFill>
                <a:effectLst>
                  <a:outerShdw blurRad="38100" dist="38100" dir="2700000" algn="tl">
                    <a:srgbClr val="000000">
                      <a:alpha val="43137"/>
                    </a:srgbClr>
                  </a:outerShdw>
                </a:effectLst>
              </a:rPr>
              <a:t> deposits.</a:t>
            </a:r>
          </a:p>
          <a:p>
            <a:endParaRPr lang="en-US" dirty="0">
              <a:solidFill>
                <a:schemeClr val="tx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6737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C23DB1-B76B-D68F-EBF8-CA27F1BBFB13}"/>
              </a:ext>
            </a:extLst>
          </p:cNvPr>
          <p:cNvSpPr>
            <a:spLocks noGrp="1"/>
          </p:cNvSpPr>
          <p:nvPr>
            <p:ph type="title"/>
          </p:nvPr>
        </p:nvSpPr>
        <p:spPr/>
        <p:txBody>
          <a:bodyPr/>
          <a:lstStyle/>
          <a:p>
            <a:r>
              <a:rPr lang="en-US" dirty="0"/>
              <a:t>Gold Production 2020-2022</a:t>
            </a:r>
          </a:p>
        </p:txBody>
      </p:sp>
      <p:pic>
        <p:nvPicPr>
          <p:cNvPr id="5" name="Content Placeholder 4">
            <a:extLst>
              <a:ext uri="{FF2B5EF4-FFF2-40B4-BE49-F238E27FC236}">
                <a16:creationId xmlns:a16="http://schemas.microsoft.com/office/drawing/2014/main" xmlns="" id="{EA5E4F1D-F798-6FC2-D61D-30EC23610161}"/>
              </a:ext>
            </a:extLst>
          </p:cNvPr>
          <p:cNvPicPr>
            <a:picLocks noGrp="1" noChangeAspect="1"/>
          </p:cNvPicPr>
          <p:nvPr>
            <p:ph idx="1"/>
          </p:nvPr>
        </p:nvPicPr>
        <p:blipFill>
          <a:blip r:embed="rId2"/>
          <a:stretch>
            <a:fillRect/>
          </a:stretch>
        </p:blipFill>
        <p:spPr>
          <a:xfrm>
            <a:off x="609601" y="2228850"/>
            <a:ext cx="10753724" cy="4514850"/>
          </a:xfrm>
        </p:spPr>
      </p:pic>
    </p:spTree>
    <p:extLst>
      <p:ext uri="{BB962C8B-B14F-4D97-AF65-F5344CB8AC3E}">
        <p14:creationId xmlns:p14="http://schemas.microsoft.com/office/powerpoint/2010/main" val="29061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AB9959-C913-5AB6-5AAC-0F84D40B130D}"/>
              </a:ext>
            </a:extLst>
          </p:cNvPr>
          <p:cNvSpPr>
            <a:spLocks noGrp="1"/>
          </p:cNvSpPr>
          <p:nvPr>
            <p:ph type="title"/>
          </p:nvPr>
        </p:nvSpPr>
        <p:spPr/>
        <p:txBody>
          <a:bodyPr/>
          <a:lstStyle/>
          <a:p>
            <a:r>
              <a:rPr lang="en-US" b="1" dirty="0" err="1">
                <a:effectLst>
                  <a:outerShdw blurRad="38100" dist="38100" dir="2700000" algn="tl">
                    <a:srgbClr val="000000">
                      <a:alpha val="43137"/>
                    </a:srgbClr>
                  </a:outerShdw>
                </a:effectLst>
                <a:latin typeface="+mn-lt"/>
              </a:rPr>
              <a:t>Reko</a:t>
            </a:r>
            <a:r>
              <a:rPr lang="en-US" b="1" dirty="0">
                <a:effectLst>
                  <a:outerShdw blurRad="38100" dist="38100" dir="2700000" algn="tl">
                    <a:srgbClr val="000000">
                      <a:alpha val="43137"/>
                    </a:srgbClr>
                  </a:outerShdw>
                </a:effectLst>
                <a:latin typeface="+mn-lt"/>
              </a:rPr>
              <a:t> </a:t>
            </a:r>
            <a:r>
              <a:rPr lang="en-US" b="1" dirty="0" err="1">
                <a:effectLst>
                  <a:outerShdw blurRad="38100" dist="38100" dir="2700000" algn="tl">
                    <a:srgbClr val="000000">
                      <a:alpha val="43137"/>
                    </a:srgbClr>
                  </a:outerShdw>
                </a:effectLst>
                <a:latin typeface="+mn-lt"/>
              </a:rPr>
              <a:t>Diq</a:t>
            </a:r>
            <a:r>
              <a:rPr lang="en-US" b="1" dirty="0">
                <a:effectLst>
                  <a:outerShdw blurRad="38100" dist="38100" dir="2700000" algn="tl">
                    <a:srgbClr val="000000">
                      <a:alpha val="43137"/>
                    </a:srgbClr>
                  </a:outerShdw>
                </a:effectLst>
                <a:latin typeface="+mn-lt"/>
              </a:rPr>
              <a:t> Gold Mine</a:t>
            </a:r>
          </a:p>
        </p:txBody>
      </p:sp>
      <p:pic>
        <p:nvPicPr>
          <p:cNvPr id="5" name="Content Placeholder 4">
            <a:extLst>
              <a:ext uri="{FF2B5EF4-FFF2-40B4-BE49-F238E27FC236}">
                <a16:creationId xmlns:a16="http://schemas.microsoft.com/office/drawing/2014/main" xmlns="" id="{7833F278-31A9-B108-E18F-E670215D047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59267" y="1944555"/>
            <a:ext cx="5520266" cy="4294452"/>
          </a:xfrm>
        </p:spPr>
      </p:pic>
      <p:pic>
        <p:nvPicPr>
          <p:cNvPr id="8" name="Picture 7">
            <a:extLst>
              <a:ext uri="{FF2B5EF4-FFF2-40B4-BE49-F238E27FC236}">
                <a16:creationId xmlns:a16="http://schemas.microsoft.com/office/drawing/2014/main" xmlns="" id="{B035D2B3-82BD-BD7D-F9BE-E269C2EA3E7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5776382" y="1944555"/>
            <a:ext cx="5977467" cy="4294452"/>
          </a:xfrm>
          <a:prstGeom prst="rect">
            <a:avLst/>
          </a:prstGeom>
        </p:spPr>
      </p:pic>
    </p:spTree>
    <p:extLst>
      <p:ext uri="{BB962C8B-B14F-4D97-AF65-F5344CB8AC3E}">
        <p14:creationId xmlns:p14="http://schemas.microsoft.com/office/powerpoint/2010/main" val="180136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4DE25C-9234-6392-5146-41AD4721F041}"/>
              </a:ext>
            </a:extLst>
          </p:cNvPr>
          <p:cNvSpPr>
            <a:spLocks noGrp="1"/>
          </p:cNvSpPr>
          <p:nvPr>
            <p:ph type="title"/>
          </p:nvPr>
        </p:nvSpPr>
        <p:spPr>
          <a:xfrm>
            <a:off x="913795" y="619125"/>
            <a:ext cx="10353762" cy="1257300"/>
          </a:xfrm>
        </p:spPr>
        <p:txBody>
          <a:bodyPr/>
          <a:lstStyle/>
          <a:p>
            <a:r>
              <a:rPr lang="en-US" b="1" dirty="0">
                <a:effectLst>
                  <a:outerShdw blurRad="38100" dist="38100" dir="2700000" algn="tl">
                    <a:srgbClr val="000000">
                      <a:alpha val="43137"/>
                    </a:srgbClr>
                  </a:outerShdw>
                </a:effectLst>
                <a:latin typeface="+mn-lt"/>
              </a:rPr>
              <a:t>Copper </a:t>
            </a:r>
          </a:p>
        </p:txBody>
      </p:sp>
      <p:sp>
        <p:nvSpPr>
          <p:cNvPr id="3" name="Content Placeholder 2">
            <a:extLst>
              <a:ext uri="{FF2B5EF4-FFF2-40B4-BE49-F238E27FC236}">
                <a16:creationId xmlns:a16="http://schemas.microsoft.com/office/drawing/2014/main" xmlns="" id="{F900B9E4-6098-3EBF-03B1-05AF69D09022}"/>
              </a:ext>
            </a:extLst>
          </p:cNvPr>
          <p:cNvSpPr>
            <a:spLocks noGrp="1"/>
          </p:cNvSpPr>
          <p:nvPr>
            <p:ph idx="1"/>
          </p:nvPr>
        </p:nvSpPr>
        <p:spPr>
          <a:xfrm>
            <a:off x="913795" y="2095500"/>
            <a:ext cx="10353762" cy="3714749"/>
          </a:xfrm>
        </p:spPr>
        <p:txBody>
          <a:bodyPr/>
          <a:lstStyle/>
          <a:p>
            <a:pPr marL="0" indent="0">
              <a:buNone/>
            </a:pPr>
            <a:r>
              <a:rPr lang="en-US" b="1" dirty="0">
                <a:solidFill>
                  <a:schemeClr val="tx2">
                    <a:lumMod val="75000"/>
                  </a:schemeClr>
                </a:solidFill>
              </a:rPr>
              <a:t>Copper</a:t>
            </a:r>
            <a:r>
              <a:rPr lang="en-US" dirty="0">
                <a:solidFill>
                  <a:schemeClr val="tx2">
                    <a:lumMod val="75000"/>
                  </a:schemeClr>
                </a:solidFill>
              </a:rPr>
              <a:t> is used for Power, Heating and Communication.</a:t>
            </a:r>
          </a:p>
          <a:p>
            <a:pPr marL="0" indent="0" algn="l">
              <a:buNone/>
            </a:pPr>
            <a:r>
              <a:rPr lang="en-US" b="0" i="0" dirty="0">
                <a:solidFill>
                  <a:schemeClr val="tx2">
                    <a:lumMod val="75000"/>
                  </a:schemeClr>
                </a:solidFill>
                <a:effectLst/>
                <a:latin typeface="Arial" panose="020B0604020202020204" pitchFamily="34" charset="0"/>
              </a:rPr>
              <a:t>The </a:t>
            </a:r>
            <a:r>
              <a:rPr lang="en-US" b="1" i="0" dirty="0" err="1">
                <a:solidFill>
                  <a:schemeClr val="tx2">
                    <a:lumMod val="75000"/>
                  </a:schemeClr>
                </a:solidFill>
                <a:effectLst/>
                <a:latin typeface="Arial" panose="020B0604020202020204" pitchFamily="34" charset="0"/>
              </a:rPr>
              <a:t>Reko</a:t>
            </a:r>
            <a:r>
              <a:rPr lang="en-US" b="1" i="0" dirty="0">
                <a:solidFill>
                  <a:schemeClr val="tx2">
                    <a:lumMod val="75000"/>
                  </a:schemeClr>
                </a:solidFill>
                <a:effectLst/>
                <a:latin typeface="Arial" panose="020B0604020202020204" pitchFamily="34" charset="0"/>
              </a:rPr>
              <a:t> </a:t>
            </a:r>
            <a:r>
              <a:rPr lang="en-US" b="1" i="0" dirty="0" err="1">
                <a:solidFill>
                  <a:schemeClr val="tx2">
                    <a:lumMod val="75000"/>
                  </a:schemeClr>
                </a:solidFill>
                <a:effectLst/>
                <a:latin typeface="Arial" panose="020B0604020202020204" pitchFamily="34" charset="0"/>
              </a:rPr>
              <a:t>Diq</a:t>
            </a:r>
            <a:r>
              <a:rPr lang="en-US" b="1" i="0" dirty="0">
                <a:solidFill>
                  <a:schemeClr val="tx2">
                    <a:lumMod val="75000"/>
                  </a:schemeClr>
                </a:solidFill>
                <a:effectLst/>
                <a:latin typeface="Arial" panose="020B0604020202020204" pitchFamily="34" charset="0"/>
              </a:rPr>
              <a:t> mine</a:t>
            </a:r>
            <a:r>
              <a:rPr lang="en-US" b="0" i="0" dirty="0">
                <a:solidFill>
                  <a:schemeClr val="tx2">
                    <a:lumMod val="75000"/>
                  </a:schemeClr>
                </a:solidFill>
                <a:effectLst/>
                <a:latin typeface="Arial" panose="020B0604020202020204" pitchFamily="34" charset="0"/>
              </a:rPr>
              <a:t> is a planned mining operation, located near </a:t>
            </a:r>
            <a:r>
              <a:rPr lang="en-US" b="1" i="0" dirty="0" err="1">
                <a:solidFill>
                  <a:schemeClr val="tx2">
                    <a:lumMod val="75000"/>
                  </a:schemeClr>
                </a:solidFill>
                <a:effectLst/>
                <a:latin typeface="Arial" panose="020B0604020202020204" pitchFamily="34" charset="0"/>
              </a:rPr>
              <a:t>Reko</a:t>
            </a:r>
            <a:r>
              <a:rPr lang="en-US" b="1" i="0" dirty="0">
                <a:solidFill>
                  <a:schemeClr val="tx2">
                    <a:lumMod val="75000"/>
                  </a:schemeClr>
                </a:solidFill>
                <a:effectLst/>
                <a:latin typeface="Arial" panose="020B0604020202020204" pitchFamily="34" charset="0"/>
              </a:rPr>
              <a:t> </a:t>
            </a:r>
            <a:r>
              <a:rPr lang="en-US" b="1" i="0" dirty="0" err="1">
                <a:solidFill>
                  <a:schemeClr val="tx2">
                    <a:lumMod val="75000"/>
                  </a:schemeClr>
                </a:solidFill>
                <a:effectLst/>
                <a:latin typeface="Arial" panose="020B0604020202020204" pitchFamily="34" charset="0"/>
              </a:rPr>
              <a:t>Diq</a:t>
            </a:r>
            <a:r>
              <a:rPr lang="en-US" b="1" i="0" dirty="0">
                <a:solidFill>
                  <a:schemeClr val="tx2">
                    <a:lumMod val="75000"/>
                  </a:schemeClr>
                </a:solidFill>
                <a:effectLst/>
                <a:latin typeface="Arial" panose="020B0604020202020204" pitchFamily="34" charset="0"/>
              </a:rPr>
              <a:t>, </a:t>
            </a:r>
            <a:r>
              <a:rPr lang="en-US" b="1" i="0" dirty="0" err="1">
                <a:solidFill>
                  <a:schemeClr val="tx2">
                    <a:lumMod val="75000"/>
                  </a:schemeClr>
                </a:solidFill>
                <a:effectLst/>
                <a:latin typeface="Arial" panose="020B0604020202020204" pitchFamily="34" charset="0"/>
              </a:rPr>
              <a:t>Balochista</a:t>
            </a:r>
            <a:r>
              <a:rPr lang="en-US" b="1" dirty="0" err="1">
                <a:solidFill>
                  <a:schemeClr val="tx2">
                    <a:lumMod val="75000"/>
                  </a:schemeClr>
                </a:solidFill>
                <a:latin typeface="Arial" panose="020B0604020202020204" pitchFamily="34" charset="0"/>
              </a:rPr>
              <a:t>n</a:t>
            </a:r>
            <a:r>
              <a:rPr lang="en-US" b="1" dirty="0">
                <a:solidFill>
                  <a:schemeClr val="tx2">
                    <a:lumMod val="75000"/>
                  </a:schemeClr>
                </a:solidFill>
                <a:latin typeface="Arial" panose="020B0604020202020204" pitchFamily="34" charset="0"/>
              </a:rPr>
              <a:t>, Pakistan</a:t>
            </a:r>
            <a:r>
              <a:rPr lang="en-US" b="0" i="0" dirty="0">
                <a:solidFill>
                  <a:schemeClr val="tx2">
                    <a:lumMod val="75000"/>
                  </a:schemeClr>
                </a:solidFill>
                <a:effectLst/>
                <a:latin typeface="Arial" panose="020B0604020202020204" pitchFamily="34" charset="0"/>
              </a:rPr>
              <a:t>. </a:t>
            </a:r>
            <a:r>
              <a:rPr lang="en-US" b="0" i="0" dirty="0" err="1">
                <a:solidFill>
                  <a:schemeClr val="tx2">
                    <a:lumMod val="75000"/>
                  </a:schemeClr>
                </a:solidFill>
                <a:effectLst/>
                <a:latin typeface="Arial" panose="020B0604020202020204" pitchFamily="34" charset="0"/>
              </a:rPr>
              <a:t>Reko</a:t>
            </a:r>
            <a:r>
              <a:rPr lang="en-US" b="0" i="0" dirty="0">
                <a:solidFill>
                  <a:schemeClr val="tx2">
                    <a:lumMod val="75000"/>
                  </a:schemeClr>
                </a:solidFill>
                <a:effectLst/>
                <a:latin typeface="Arial" panose="020B0604020202020204" pitchFamily="34" charset="0"/>
              </a:rPr>
              <a:t> </a:t>
            </a:r>
            <a:r>
              <a:rPr lang="en-US" b="0" i="0" dirty="0" err="1">
                <a:solidFill>
                  <a:schemeClr val="tx2">
                    <a:lumMod val="75000"/>
                  </a:schemeClr>
                </a:solidFill>
                <a:effectLst/>
                <a:latin typeface="Arial" panose="020B0604020202020204" pitchFamily="34" charset="0"/>
              </a:rPr>
              <a:t>Diq</a:t>
            </a:r>
            <a:r>
              <a:rPr lang="en-US" b="0" i="0" dirty="0">
                <a:solidFill>
                  <a:schemeClr val="tx2">
                    <a:lumMod val="75000"/>
                  </a:schemeClr>
                </a:solidFill>
                <a:effectLst/>
                <a:latin typeface="Arial" panose="020B0604020202020204" pitchFamily="34" charset="0"/>
              </a:rPr>
              <a:t> represents one of the largest </a:t>
            </a:r>
            <a:r>
              <a:rPr lang="en-US" b="1" i="0" dirty="0">
                <a:solidFill>
                  <a:schemeClr val="tx2">
                    <a:lumMod val="75000"/>
                  </a:schemeClr>
                </a:solidFill>
                <a:effectLst/>
                <a:latin typeface="Arial" panose="020B0604020202020204" pitchFamily="34" charset="0"/>
              </a:rPr>
              <a:t>copper</a:t>
            </a:r>
            <a:r>
              <a:rPr lang="en-US" b="0" i="0" dirty="0">
                <a:solidFill>
                  <a:schemeClr val="tx2">
                    <a:lumMod val="75000"/>
                  </a:schemeClr>
                </a:solidFill>
                <a:effectLst/>
                <a:latin typeface="Arial" panose="020B0604020202020204" pitchFamily="34" charset="0"/>
              </a:rPr>
              <a:t> reserves in the world having estimated reserves of 5.9 billion tones of ore grading 0.41% </a:t>
            </a:r>
            <a:r>
              <a:rPr lang="en-US" b="1" i="0" dirty="0">
                <a:solidFill>
                  <a:schemeClr val="tx2">
                    <a:lumMod val="75000"/>
                  </a:schemeClr>
                </a:solidFill>
                <a:effectLst/>
                <a:latin typeface="Arial" panose="020B0604020202020204" pitchFamily="34" charset="0"/>
              </a:rPr>
              <a:t>copper</a:t>
            </a:r>
            <a:r>
              <a:rPr lang="en-US" b="0" i="0" dirty="0">
                <a:solidFill>
                  <a:schemeClr val="tx2">
                    <a:lumMod val="75000"/>
                  </a:schemeClr>
                </a:solidFill>
                <a:effectLst/>
                <a:latin typeface="Arial" panose="020B0604020202020204" pitchFamily="34" charset="0"/>
              </a:rPr>
              <a:t>.</a:t>
            </a:r>
          </a:p>
          <a:p>
            <a:pPr marL="0" indent="0">
              <a:buNone/>
            </a:pPr>
            <a:r>
              <a:rPr lang="en-US" dirty="0">
                <a:solidFill>
                  <a:schemeClr val="tx2">
                    <a:lumMod val="75000"/>
                  </a:schemeClr>
                </a:solidFill>
              </a:rPr>
              <a:t/>
            </a:r>
            <a:br>
              <a:rPr lang="en-US" dirty="0">
                <a:solidFill>
                  <a:schemeClr val="tx2">
                    <a:lumMod val="75000"/>
                  </a:schemeClr>
                </a:solidFill>
              </a:rPr>
            </a:br>
            <a:endParaRPr lang="en-US" dirty="0">
              <a:solidFill>
                <a:schemeClr val="tx2">
                  <a:lumMod val="75000"/>
                </a:schemeClr>
              </a:solidFill>
            </a:endParaRPr>
          </a:p>
        </p:txBody>
      </p:sp>
      <p:pic>
        <p:nvPicPr>
          <p:cNvPr id="5" name="Picture 4">
            <a:extLst>
              <a:ext uri="{FF2B5EF4-FFF2-40B4-BE49-F238E27FC236}">
                <a16:creationId xmlns:a16="http://schemas.microsoft.com/office/drawing/2014/main" xmlns="" id="{DB0F37B8-4A9D-9B8D-5413-9BA46CB1E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525" y="3952874"/>
            <a:ext cx="4714876" cy="2801144"/>
          </a:xfrm>
          <a:prstGeom prst="rect">
            <a:avLst/>
          </a:prstGeom>
        </p:spPr>
      </p:pic>
    </p:spTree>
    <p:extLst>
      <p:ext uri="{BB962C8B-B14F-4D97-AF65-F5344CB8AC3E}">
        <p14:creationId xmlns:p14="http://schemas.microsoft.com/office/powerpoint/2010/main" val="262642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56A2B-7D0A-799E-470B-32AFD38F8DED}"/>
              </a:ext>
            </a:extLst>
          </p:cNvPr>
          <p:cNvSpPr>
            <a:spLocks noGrp="1"/>
          </p:cNvSpPr>
          <p:nvPr>
            <p:ph type="title"/>
          </p:nvPr>
        </p:nvSpPr>
        <p:spPr/>
        <p:txBody>
          <a:bodyPr/>
          <a:lstStyle/>
          <a:p>
            <a:r>
              <a:rPr lang="en-US" b="1" dirty="0" err="1">
                <a:effectLst>
                  <a:outerShdw blurRad="38100" dist="38100" dir="2700000" algn="tl">
                    <a:srgbClr val="000000">
                      <a:alpha val="43137"/>
                    </a:srgbClr>
                  </a:outerShdw>
                </a:effectLst>
                <a:latin typeface="+mn-lt"/>
              </a:rPr>
              <a:t>Reko</a:t>
            </a:r>
            <a:r>
              <a:rPr lang="en-US" b="1" dirty="0">
                <a:effectLst>
                  <a:outerShdw blurRad="38100" dist="38100" dir="2700000" algn="tl">
                    <a:srgbClr val="000000">
                      <a:alpha val="43137"/>
                    </a:srgbClr>
                  </a:outerShdw>
                </a:effectLst>
                <a:latin typeface="+mn-lt"/>
              </a:rPr>
              <a:t> </a:t>
            </a:r>
            <a:r>
              <a:rPr lang="en-US" b="1" dirty="0" err="1">
                <a:effectLst>
                  <a:outerShdw blurRad="38100" dist="38100" dir="2700000" algn="tl">
                    <a:srgbClr val="000000">
                      <a:alpha val="43137"/>
                    </a:srgbClr>
                  </a:outerShdw>
                </a:effectLst>
                <a:latin typeface="+mn-lt"/>
              </a:rPr>
              <a:t>Diq</a:t>
            </a:r>
            <a:r>
              <a:rPr lang="en-US" b="1" dirty="0">
                <a:effectLst>
                  <a:outerShdw blurRad="38100" dist="38100" dir="2700000" algn="tl">
                    <a:srgbClr val="000000">
                      <a:alpha val="43137"/>
                    </a:srgbClr>
                  </a:outerShdw>
                </a:effectLst>
                <a:latin typeface="+mn-lt"/>
              </a:rPr>
              <a:t> Copper Mine </a:t>
            </a:r>
          </a:p>
        </p:txBody>
      </p:sp>
      <p:pic>
        <p:nvPicPr>
          <p:cNvPr id="5" name="Content Placeholder 4">
            <a:extLst>
              <a:ext uri="{FF2B5EF4-FFF2-40B4-BE49-F238E27FC236}">
                <a16:creationId xmlns:a16="http://schemas.microsoft.com/office/drawing/2014/main" xmlns="" id="{258E9C08-4254-0E37-CA2E-212F2081C2C8}"/>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18534" y="1515533"/>
            <a:ext cx="5782734" cy="4661430"/>
          </a:xfrm>
        </p:spPr>
      </p:pic>
      <p:sp>
        <p:nvSpPr>
          <p:cNvPr id="6" name="TextBox 5">
            <a:extLst>
              <a:ext uri="{FF2B5EF4-FFF2-40B4-BE49-F238E27FC236}">
                <a16:creationId xmlns:a16="http://schemas.microsoft.com/office/drawing/2014/main" xmlns="" id="{D27B4CFC-8FC6-0794-B725-1C3C8A016868}"/>
              </a:ext>
            </a:extLst>
          </p:cNvPr>
          <p:cNvSpPr txBox="1"/>
          <p:nvPr/>
        </p:nvSpPr>
        <p:spPr>
          <a:xfrm>
            <a:off x="1007534" y="6176963"/>
            <a:ext cx="9414934" cy="230832"/>
          </a:xfrm>
          <a:prstGeom prst="rect">
            <a:avLst/>
          </a:prstGeom>
          <a:noFill/>
        </p:spPr>
        <p:txBody>
          <a:bodyPr wrap="square" rtlCol="0">
            <a:spAutoFit/>
          </a:bodyPr>
          <a:lstStyle/>
          <a:p>
            <a:r>
              <a:rPr lang="en-US" sz="900">
                <a:hlinkClick r:id="rId3" tooltip="https://www.flickr.com/photos/19779889@N00/36233331414/"/>
              </a:rPr>
              <a:t>This Photo</a:t>
            </a:r>
            <a:r>
              <a:rPr lang="en-US" sz="900"/>
              <a:t> by Unknown Author is licensed under </a:t>
            </a:r>
            <a:r>
              <a:rPr lang="en-US" sz="900">
                <a:hlinkClick r:id="rId4" tooltip="https://creativecommons.org/licenses/by-nc-sa/3.0/"/>
              </a:rPr>
              <a:t>CC BY-SA-NC</a:t>
            </a:r>
            <a:endParaRPr lang="en-US" sz="900"/>
          </a:p>
        </p:txBody>
      </p:sp>
      <p:pic>
        <p:nvPicPr>
          <p:cNvPr id="8" name="Picture 7">
            <a:extLst>
              <a:ext uri="{FF2B5EF4-FFF2-40B4-BE49-F238E27FC236}">
                <a16:creationId xmlns:a16="http://schemas.microsoft.com/office/drawing/2014/main" xmlns="" id="{D8F02C79-0CEB-3C2B-D276-58C8D1CBCEC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tretch>
            <a:fillRect/>
          </a:stretch>
        </p:blipFill>
        <p:spPr>
          <a:xfrm>
            <a:off x="6096000" y="1515533"/>
            <a:ext cx="5681136" cy="4661430"/>
          </a:xfrm>
          <a:prstGeom prst="rect">
            <a:avLst/>
          </a:prstGeom>
        </p:spPr>
      </p:pic>
    </p:spTree>
    <p:extLst>
      <p:ext uri="{BB962C8B-B14F-4D97-AF65-F5344CB8AC3E}">
        <p14:creationId xmlns:p14="http://schemas.microsoft.com/office/powerpoint/2010/main" val="203453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1D1D5-ECD2-76F2-0E6A-F127F5E6562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Gas </a:t>
            </a:r>
          </a:p>
        </p:txBody>
      </p:sp>
      <p:sp>
        <p:nvSpPr>
          <p:cNvPr id="3" name="Content Placeholder 2">
            <a:extLst>
              <a:ext uri="{FF2B5EF4-FFF2-40B4-BE49-F238E27FC236}">
                <a16:creationId xmlns:a16="http://schemas.microsoft.com/office/drawing/2014/main" xmlns="" id="{137C1E65-BA70-1B99-0A45-39C8AC01AF97}"/>
              </a:ext>
            </a:extLst>
          </p:cNvPr>
          <p:cNvSpPr>
            <a:spLocks noGrp="1"/>
          </p:cNvSpPr>
          <p:nvPr>
            <p:ph idx="1"/>
          </p:nvPr>
        </p:nvSpPr>
        <p:spPr/>
        <p:txBody>
          <a:bodyPr>
            <a:noAutofit/>
          </a:bodyPr>
          <a:lstStyle/>
          <a:p>
            <a:pPr marL="0" indent="0">
              <a:buNone/>
            </a:pPr>
            <a:r>
              <a:rPr lang="en-US" sz="1800" dirty="0">
                <a:solidFill>
                  <a:schemeClr val="tx2">
                    <a:lumMod val="75000"/>
                  </a:schemeClr>
                </a:solidFill>
              </a:rPr>
              <a:t>Sui, </a:t>
            </a:r>
            <a:r>
              <a:rPr lang="en-US" sz="1800" dirty="0" err="1">
                <a:solidFill>
                  <a:schemeClr val="tx2">
                    <a:lumMod val="75000"/>
                  </a:schemeClr>
                </a:solidFill>
              </a:rPr>
              <a:t>Balochistan</a:t>
            </a:r>
            <a:r>
              <a:rPr lang="en-US" sz="1800" dirty="0">
                <a:solidFill>
                  <a:schemeClr val="tx2">
                    <a:lumMod val="75000"/>
                  </a:schemeClr>
                </a:solidFill>
              </a:rPr>
              <a:t> is very famous for Producing </a:t>
            </a:r>
            <a:r>
              <a:rPr lang="en-US" sz="1800" b="1" dirty="0">
                <a:solidFill>
                  <a:schemeClr val="tx2">
                    <a:lumMod val="75000"/>
                  </a:schemeClr>
                </a:solidFill>
              </a:rPr>
              <a:t>Natural Gas</a:t>
            </a:r>
            <a:r>
              <a:rPr lang="en-US" sz="1800" dirty="0">
                <a:solidFill>
                  <a:schemeClr val="tx2">
                    <a:lumMod val="75000"/>
                  </a:schemeClr>
                </a:solidFill>
              </a:rPr>
              <a:t>. Sui was discovered in 1952 it was first </a:t>
            </a:r>
            <a:r>
              <a:rPr lang="en-US" sz="1800" b="1" dirty="0">
                <a:solidFill>
                  <a:schemeClr val="tx2">
                    <a:lumMod val="75000"/>
                  </a:schemeClr>
                </a:solidFill>
              </a:rPr>
              <a:t>Gas</a:t>
            </a:r>
            <a:r>
              <a:rPr lang="en-US" sz="1800" dirty="0">
                <a:solidFill>
                  <a:schemeClr val="tx2">
                    <a:lumMod val="75000"/>
                  </a:schemeClr>
                </a:solidFill>
              </a:rPr>
              <a:t> Field in Pakistan.</a:t>
            </a:r>
          </a:p>
          <a:p>
            <a:pPr marL="0" indent="0">
              <a:buNone/>
            </a:pPr>
            <a:r>
              <a:rPr lang="en-US" sz="1800" b="0" i="0" dirty="0">
                <a:solidFill>
                  <a:schemeClr val="tx2">
                    <a:lumMod val="75000"/>
                  </a:schemeClr>
                </a:solidFill>
                <a:effectLst/>
                <a:latin typeface="Noto Sans" panose="020B0502040204020203" pitchFamily="34" charset="0"/>
              </a:rPr>
              <a:t>Pakistan holds</a:t>
            </a:r>
            <a:r>
              <a:rPr lang="en-US" sz="1800" b="1" i="0" dirty="0">
                <a:solidFill>
                  <a:schemeClr val="tx2">
                    <a:lumMod val="75000"/>
                  </a:schemeClr>
                </a:solidFill>
                <a:effectLst/>
                <a:latin typeface="Noto Sans" panose="020B0502040204020203" pitchFamily="34" charset="0"/>
              </a:rPr>
              <a:t> 20.91 trillion cubic feet </a:t>
            </a:r>
            <a:r>
              <a:rPr lang="en-US" sz="1800" i="0" dirty="0">
                <a:solidFill>
                  <a:schemeClr val="tx2">
                    <a:lumMod val="75000"/>
                  </a:schemeClr>
                </a:solidFill>
                <a:effectLst/>
                <a:latin typeface="Noto Sans" panose="020B0502040204020203" pitchFamily="34" charset="0"/>
              </a:rPr>
              <a:t>of proven Gas reserves as of </a:t>
            </a:r>
            <a:r>
              <a:rPr lang="en-US" sz="1800" b="1" i="0" dirty="0">
                <a:solidFill>
                  <a:schemeClr val="tx2">
                    <a:lumMod val="75000"/>
                  </a:schemeClr>
                </a:solidFill>
                <a:effectLst/>
                <a:latin typeface="Noto Sans" panose="020B0502040204020203" pitchFamily="34" charset="0"/>
              </a:rPr>
              <a:t>2020</a:t>
            </a:r>
            <a:r>
              <a:rPr lang="en-US" sz="1800" b="0" i="0" dirty="0">
                <a:solidFill>
                  <a:schemeClr val="tx2">
                    <a:lumMod val="75000"/>
                  </a:schemeClr>
                </a:solidFill>
                <a:effectLst/>
                <a:latin typeface="Noto Sans" panose="020B0502040204020203" pitchFamily="34" charset="0"/>
              </a:rPr>
              <a:t>, ranking </a:t>
            </a:r>
            <a:r>
              <a:rPr lang="en-US" sz="1800" b="1" i="0" u="sng" dirty="0">
                <a:solidFill>
                  <a:schemeClr val="tx2">
                    <a:lumMod val="75000"/>
                  </a:schemeClr>
                </a:solidFill>
                <a:effectLst/>
                <a:latin typeface="Noto Sans" panose="020B0502040204020203" pitchFamily="34" charset="0"/>
                <a:hlinkClick r:id="rId2">
                  <a:extLst>
                    <a:ext uri="{A12FA001-AC4F-418D-AE19-62706E023703}">
                      <ahyp:hlinkClr xmlns:ahyp="http://schemas.microsoft.com/office/drawing/2018/hyperlinkcolor" xmlns="" val="tx"/>
                    </a:ext>
                  </a:extLst>
                </a:hlinkClick>
              </a:rPr>
              <a:t>29th</a:t>
            </a:r>
            <a:r>
              <a:rPr lang="en-US" sz="1800" b="0" i="0" dirty="0">
                <a:solidFill>
                  <a:schemeClr val="tx2">
                    <a:lumMod val="75000"/>
                  </a:schemeClr>
                </a:solidFill>
                <a:effectLst/>
                <a:latin typeface="Noto Sans" panose="020B0502040204020203" pitchFamily="34" charset="0"/>
              </a:rPr>
              <a:t> in the world.</a:t>
            </a:r>
            <a:endParaRPr lang="en-US" sz="1800" dirty="0">
              <a:solidFill>
                <a:schemeClr val="tx2">
                  <a:lumMod val="75000"/>
                </a:schemeClr>
              </a:solidFill>
              <a:latin typeface="Noto Sans" panose="020B0502040204020203" pitchFamily="34" charset="0"/>
            </a:endParaRPr>
          </a:p>
          <a:p>
            <a:pPr marL="0" indent="0">
              <a:buNone/>
            </a:pPr>
            <a:r>
              <a:rPr lang="en-US" sz="1800" dirty="0">
                <a:solidFill>
                  <a:schemeClr val="tx2">
                    <a:lumMod val="75000"/>
                  </a:schemeClr>
                </a:solidFill>
                <a:latin typeface="Noto Sans" panose="020B0502040204020203" pitchFamily="34" charset="0"/>
              </a:rPr>
              <a:t>Annual Gas Production : </a:t>
            </a:r>
            <a:r>
              <a:rPr lang="en-US" sz="1800" b="1" dirty="0">
                <a:solidFill>
                  <a:schemeClr val="tx2">
                    <a:lumMod val="75000"/>
                  </a:schemeClr>
                </a:solidFill>
                <a:latin typeface="Noto Sans" panose="020B0502040204020203" pitchFamily="34" charset="0"/>
              </a:rPr>
              <a:t>1,504,900 million cubic feet</a:t>
            </a:r>
            <a:endParaRPr lang="en-US" sz="1800" dirty="0">
              <a:solidFill>
                <a:schemeClr val="tx2">
                  <a:lumMod val="75000"/>
                </a:schemeClr>
              </a:solidFill>
              <a:latin typeface="Noto Sans" panose="020B0502040204020203" pitchFamily="34" charset="0"/>
            </a:endParaRPr>
          </a:p>
          <a:p>
            <a:pPr marL="0" indent="0">
              <a:buNone/>
            </a:pPr>
            <a:r>
              <a:rPr lang="en-US" sz="1800" dirty="0">
                <a:solidFill>
                  <a:schemeClr val="tx2">
                    <a:lumMod val="75000"/>
                  </a:schemeClr>
                </a:solidFill>
                <a:latin typeface="Noto Sans" panose="020B0502040204020203" pitchFamily="34" charset="0"/>
              </a:rPr>
              <a:t>Annual Gas Consumption : </a:t>
            </a:r>
            <a:r>
              <a:rPr lang="en-US" sz="1800" b="1" dirty="0">
                <a:solidFill>
                  <a:schemeClr val="tx2">
                    <a:lumMod val="75000"/>
                  </a:schemeClr>
                </a:solidFill>
                <a:latin typeface="Noto Sans" panose="020B0502040204020203" pitchFamily="34" charset="0"/>
              </a:rPr>
              <a:t>1,480,300 million cubic feet</a:t>
            </a:r>
          </a:p>
          <a:p>
            <a:pPr marL="0" indent="0">
              <a:buNone/>
            </a:pPr>
            <a:r>
              <a:rPr lang="en-US" sz="1800" dirty="0">
                <a:solidFill>
                  <a:schemeClr val="tx2">
                    <a:lumMod val="75000"/>
                  </a:schemeClr>
                </a:solidFill>
                <a:latin typeface="Noto Sans" panose="020B0502040204020203" pitchFamily="34" charset="0"/>
              </a:rPr>
              <a:t>Annual Gas Imports : </a:t>
            </a:r>
            <a:r>
              <a:rPr lang="en-US" sz="1800" b="1" dirty="0">
                <a:solidFill>
                  <a:schemeClr val="tx2">
                    <a:lumMod val="75000"/>
                  </a:schemeClr>
                </a:solidFill>
                <a:latin typeface="Noto Sans" panose="020B0502040204020203" pitchFamily="34" charset="0"/>
              </a:rPr>
              <a:t>50,456 million cubic feet</a:t>
            </a:r>
          </a:p>
          <a:p>
            <a:pPr marL="0" indent="0">
              <a:buNone/>
            </a:pPr>
            <a:endParaRPr lang="en-US" sz="1800" b="1" dirty="0">
              <a:solidFill>
                <a:schemeClr val="tx2">
                  <a:lumMod val="75000"/>
                </a:schemeClr>
              </a:solidFill>
              <a:latin typeface="Noto Sans" panose="020B0502040204020203" pitchFamily="34" charset="0"/>
            </a:endParaRPr>
          </a:p>
          <a:p>
            <a:pPr marL="0" indent="0" algn="l">
              <a:buNone/>
            </a:pPr>
            <a:r>
              <a:rPr lang="en-US" sz="1800" b="0" i="0" dirty="0">
                <a:solidFill>
                  <a:schemeClr val="tx2">
                    <a:lumMod val="75000"/>
                  </a:schemeClr>
                </a:solidFill>
                <a:effectLst/>
                <a:latin typeface="Noto Sans" panose="020B0502040204020203" pitchFamily="34" charset="0"/>
              </a:rPr>
              <a:t>Pakistan has proven reserves equivalent to</a:t>
            </a:r>
            <a:r>
              <a:rPr lang="en-US" sz="1800" i="0" dirty="0">
                <a:solidFill>
                  <a:schemeClr val="tx2">
                    <a:lumMod val="75000"/>
                  </a:schemeClr>
                </a:solidFill>
                <a:effectLst/>
                <a:latin typeface="Noto Sans" panose="020B0502040204020203" pitchFamily="34" charset="0"/>
              </a:rPr>
              <a:t> </a:t>
            </a:r>
            <a:r>
              <a:rPr lang="en-US" sz="1800" b="1" i="0" dirty="0">
                <a:solidFill>
                  <a:schemeClr val="tx2">
                    <a:lumMod val="75000"/>
                  </a:schemeClr>
                </a:solidFill>
                <a:effectLst/>
                <a:latin typeface="Noto Sans" panose="020B0502040204020203" pitchFamily="34" charset="0"/>
              </a:rPr>
              <a:t>12.0 times </a:t>
            </a:r>
            <a:r>
              <a:rPr lang="en-US" sz="1800" i="0" dirty="0">
                <a:solidFill>
                  <a:schemeClr val="tx2">
                    <a:lumMod val="75000"/>
                  </a:schemeClr>
                </a:solidFill>
                <a:effectLst/>
                <a:latin typeface="Noto Sans" panose="020B0502040204020203" pitchFamily="34" charset="0"/>
              </a:rPr>
              <a:t>its annual consumption</a:t>
            </a:r>
            <a:r>
              <a:rPr lang="en-US" sz="1800" b="0" i="0" dirty="0">
                <a:solidFill>
                  <a:schemeClr val="tx2">
                    <a:lumMod val="75000"/>
                  </a:schemeClr>
                </a:solidFill>
                <a:effectLst/>
                <a:latin typeface="Noto Sans" panose="020B0502040204020203" pitchFamily="34" charset="0"/>
              </a:rPr>
              <a:t>. This means it has about </a:t>
            </a:r>
            <a:r>
              <a:rPr lang="en-US" sz="1800" b="1" i="0" dirty="0">
                <a:solidFill>
                  <a:schemeClr val="tx2">
                    <a:lumMod val="75000"/>
                  </a:schemeClr>
                </a:solidFill>
                <a:effectLst/>
                <a:latin typeface="Noto Sans" panose="020B0502040204020203" pitchFamily="34" charset="0"/>
              </a:rPr>
              <a:t>12 years of Gas </a:t>
            </a:r>
            <a:r>
              <a:rPr lang="en-US" sz="1800" i="0" dirty="0">
                <a:solidFill>
                  <a:schemeClr val="tx2">
                    <a:lumMod val="75000"/>
                  </a:schemeClr>
                </a:solidFill>
                <a:effectLst/>
                <a:latin typeface="Noto Sans" panose="020B0502040204020203" pitchFamily="34" charset="0"/>
              </a:rPr>
              <a:t>left </a:t>
            </a:r>
            <a:r>
              <a:rPr lang="en-US" sz="1800" b="0" i="0" dirty="0">
                <a:solidFill>
                  <a:schemeClr val="tx2">
                    <a:lumMod val="75000"/>
                  </a:schemeClr>
                </a:solidFill>
                <a:effectLst/>
                <a:latin typeface="Noto Sans" panose="020B0502040204020203" pitchFamily="34" charset="0"/>
              </a:rPr>
              <a:t>(at current consumption levels and excluding unproven reserves).</a:t>
            </a:r>
          </a:p>
          <a:p>
            <a:pPr marL="0" indent="0">
              <a:buNone/>
            </a:pPr>
            <a:r>
              <a:rPr lang="en-US" sz="1800" b="0" i="0" dirty="0">
                <a:solidFill>
                  <a:schemeClr val="tx2">
                    <a:lumMod val="75000"/>
                  </a:schemeClr>
                </a:solidFill>
                <a:effectLst/>
                <a:latin typeface="Noto Sans" panose="020B0502040204020203" pitchFamily="34" charset="0"/>
              </a:rPr>
              <a:t/>
            </a:r>
            <a:br>
              <a:rPr lang="en-US" sz="1800" b="0" i="0" dirty="0">
                <a:solidFill>
                  <a:schemeClr val="tx2">
                    <a:lumMod val="75000"/>
                  </a:schemeClr>
                </a:solidFill>
                <a:effectLst/>
                <a:latin typeface="Noto Sans" panose="020B0502040204020203" pitchFamily="34" charset="0"/>
              </a:rPr>
            </a:br>
            <a:endParaRPr lang="en-US" sz="1800" dirty="0">
              <a:solidFill>
                <a:schemeClr val="tx2">
                  <a:lumMod val="75000"/>
                </a:schemeClr>
              </a:solidFill>
              <a:latin typeface="Noto Sans" panose="020B0502040204020203" pitchFamily="34" charset="0"/>
            </a:endParaRPr>
          </a:p>
          <a:p>
            <a:pPr marL="0" indent="0">
              <a:buNone/>
            </a:pPr>
            <a:endParaRPr lang="en-US" sz="1800" dirty="0">
              <a:solidFill>
                <a:schemeClr val="tx2">
                  <a:lumMod val="75000"/>
                </a:schemeClr>
              </a:solidFill>
            </a:endParaRPr>
          </a:p>
        </p:txBody>
      </p:sp>
    </p:spTree>
    <p:extLst>
      <p:ext uri="{BB962C8B-B14F-4D97-AF65-F5344CB8AC3E}">
        <p14:creationId xmlns:p14="http://schemas.microsoft.com/office/powerpoint/2010/main" val="396221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E2F9B-D1EF-C1C2-0BC5-03CBC1E6AF3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4CF2207E-B484-8C9B-FC7A-17368369CF1D}"/>
              </a:ext>
            </a:extLst>
          </p:cNvPr>
          <p:cNvPicPr>
            <a:picLocks noGrp="1" noChangeAspect="1"/>
          </p:cNvPicPr>
          <p:nvPr>
            <p:ph idx="1"/>
          </p:nvPr>
        </p:nvPicPr>
        <p:blipFill>
          <a:blip r:embed="rId2"/>
          <a:stretch>
            <a:fillRect/>
          </a:stretch>
        </p:blipFill>
        <p:spPr>
          <a:xfrm>
            <a:off x="1824959" y="1825625"/>
            <a:ext cx="8542081" cy="4351338"/>
          </a:xfrm>
        </p:spPr>
      </p:pic>
    </p:spTree>
    <p:extLst>
      <p:ext uri="{BB962C8B-B14F-4D97-AF65-F5344CB8AC3E}">
        <p14:creationId xmlns:p14="http://schemas.microsoft.com/office/powerpoint/2010/main" val="53478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14C2A-4538-E58D-8B3F-C5C13456390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Sui Gas Field </a:t>
            </a:r>
          </a:p>
        </p:txBody>
      </p:sp>
      <p:pic>
        <p:nvPicPr>
          <p:cNvPr id="5" name="Content Placeholder 4">
            <a:extLst>
              <a:ext uri="{FF2B5EF4-FFF2-40B4-BE49-F238E27FC236}">
                <a16:creationId xmlns:a16="http://schemas.microsoft.com/office/drawing/2014/main" xmlns="" id="{6E1E57A6-31E0-2B33-7181-9B9DBD0AC7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779" y="2408501"/>
            <a:ext cx="5246688" cy="3256491"/>
          </a:xfrm>
        </p:spPr>
      </p:pic>
      <p:pic>
        <p:nvPicPr>
          <p:cNvPr id="7" name="Picture 6">
            <a:extLst>
              <a:ext uri="{FF2B5EF4-FFF2-40B4-BE49-F238E27FC236}">
                <a16:creationId xmlns:a16="http://schemas.microsoft.com/office/drawing/2014/main" xmlns="" id="{DA3B6402-72F1-AD6E-9CAE-121B34199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396" y="2408502"/>
            <a:ext cx="5330825" cy="3256492"/>
          </a:xfrm>
          <a:prstGeom prst="rect">
            <a:avLst/>
          </a:prstGeom>
        </p:spPr>
      </p:pic>
    </p:spTree>
    <p:extLst>
      <p:ext uri="{BB962C8B-B14F-4D97-AF65-F5344CB8AC3E}">
        <p14:creationId xmlns:p14="http://schemas.microsoft.com/office/powerpoint/2010/main" val="561691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5412AD-3390-522E-D04C-BFB91CE072E4}"/>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Iron </a:t>
            </a:r>
          </a:p>
        </p:txBody>
      </p:sp>
      <p:sp>
        <p:nvSpPr>
          <p:cNvPr id="3" name="Content Placeholder 2">
            <a:extLst>
              <a:ext uri="{FF2B5EF4-FFF2-40B4-BE49-F238E27FC236}">
                <a16:creationId xmlns:a16="http://schemas.microsoft.com/office/drawing/2014/main" xmlns="" id="{EDA3DDC2-E934-8714-B8BA-8FDDDD123DDE}"/>
              </a:ext>
            </a:extLst>
          </p:cNvPr>
          <p:cNvSpPr>
            <a:spLocks noGrp="1"/>
          </p:cNvSpPr>
          <p:nvPr>
            <p:ph idx="1"/>
          </p:nvPr>
        </p:nvSpPr>
        <p:spPr/>
        <p:txBody>
          <a:bodyPr>
            <a:normAutofit/>
          </a:bodyPr>
          <a:lstStyle/>
          <a:p>
            <a:pPr marL="0" indent="0" algn="l">
              <a:buNone/>
            </a:pPr>
            <a:r>
              <a:rPr lang="en-US" b="1" i="0" dirty="0">
                <a:solidFill>
                  <a:schemeClr val="tx2">
                    <a:lumMod val="75000"/>
                  </a:schemeClr>
                </a:solidFill>
                <a:effectLst/>
                <a:latin typeface="+mj-lt"/>
              </a:rPr>
              <a:t>Iron</a:t>
            </a:r>
            <a:r>
              <a:rPr lang="en-US" b="1" dirty="0">
                <a:solidFill>
                  <a:schemeClr val="tx2">
                    <a:lumMod val="75000"/>
                  </a:schemeClr>
                </a:solidFill>
                <a:latin typeface="+mj-lt"/>
              </a:rPr>
              <a:t> ore</a:t>
            </a:r>
            <a:r>
              <a:rPr lang="en-US" b="1" i="0" dirty="0">
                <a:solidFill>
                  <a:schemeClr val="tx2">
                    <a:lumMod val="75000"/>
                  </a:schemeClr>
                </a:solidFill>
                <a:effectLst/>
                <a:latin typeface="+mj-lt"/>
              </a:rPr>
              <a:t> </a:t>
            </a:r>
            <a:r>
              <a:rPr lang="en-US" b="0" i="0" dirty="0">
                <a:solidFill>
                  <a:schemeClr val="tx2">
                    <a:lumMod val="75000"/>
                  </a:schemeClr>
                </a:solidFill>
                <a:effectLst/>
                <a:latin typeface="+mj-lt"/>
              </a:rPr>
              <a:t>is found in various regions of Pakistan including </a:t>
            </a:r>
            <a:r>
              <a:rPr lang="en-US" dirty="0">
                <a:solidFill>
                  <a:schemeClr val="tx2">
                    <a:lumMod val="75000"/>
                  </a:schemeClr>
                </a:solidFill>
                <a:latin typeface="+mj-lt"/>
              </a:rPr>
              <a:t>Chiniot</a:t>
            </a:r>
            <a:r>
              <a:rPr lang="en-US" b="0" i="0" dirty="0">
                <a:solidFill>
                  <a:schemeClr val="tx2">
                    <a:lumMod val="75000"/>
                  </a:schemeClr>
                </a:solidFill>
                <a:effectLst/>
                <a:latin typeface="+mj-lt"/>
              </a:rPr>
              <a:t>, </a:t>
            </a:r>
            <a:r>
              <a:rPr lang="en-US" dirty="0" err="1">
                <a:solidFill>
                  <a:schemeClr val="tx2">
                    <a:lumMod val="75000"/>
                  </a:schemeClr>
                </a:solidFill>
                <a:latin typeface="+mj-lt"/>
              </a:rPr>
              <a:t>Kalabagh</a:t>
            </a:r>
            <a:r>
              <a:rPr lang="en-US" dirty="0">
                <a:solidFill>
                  <a:schemeClr val="tx2">
                    <a:lumMod val="75000"/>
                  </a:schemeClr>
                </a:solidFill>
                <a:latin typeface="+mj-lt"/>
              </a:rPr>
              <a:t> </a:t>
            </a:r>
            <a:r>
              <a:rPr lang="en-US" dirty="0">
                <a:solidFill>
                  <a:schemeClr val="tx2">
                    <a:lumMod val="75000"/>
                  </a:schemeClr>
                </a:solidFill>
                <a:effectLst/>
                <a:latin typeface="+mj-lt"/>
              </a:rPr>
              <a:t>(the</a:t>
            </a:r>
            <a:r>
              <a:rPr lang="en-US" b="0" i="0" dirty="0">
                <a:solidFill>
                  <a:schemeClr val="tx2">
                    <a:lumMod val="75000"/>
                  </a:schemeClr>
                </a:solidFill>
                <a:effectLst/>
                <a:latin typeface="+mj-lt"/>
              </a:rPr>
              <a:t> largest one), </a:t>
            </a:r>
            <a:r>
              <a:rPr lang="en-US" dirty="0">
                <a:solidFill>
                  <a:schemeClr val="tx2">
                    <a:lumMod val="75000"/>
                  </a:schemeClr>
                </a:solidFill>
                <a:latin typeface="+mj-lt"/>
              </a:rPr>
              <a:t>Haripur</a:t>
            </a:r>
            <a:r>
              <a:rPr lang="en-US" b="0" i="0" dirty="0">
                <a:solidFill>
                  <a:schemeClr val="tx2">
                    <a:lumMod val="75000"/>
                  </a:schemeClr>
                </a:solidFill>
                <a:effectLst/>
                <a:latin typeface="+mj-lt"/>
              </a:rPr>
              <a:t> and other northern areas.</a:t>
            </a:r>
          </a:p>
          <a:p>
            <a:pPr marL="0" indent="0" algn="l">
              <a:buNone/>
            </a:pPr>
            <a:r>
              <a:rPr lang="en-US" b="0" i="0" dirty="0">
                <a:solidFill>
                  <a:schemeClr val="tx2">
                    <a:lumMod val="75000"/>
                  </a:schemeClr>
                </a:solidFill>
                <a:effectLst/>
                <a:latin typeface="+mj-lt"/>
              </a:rPr>
              <a:t>In February 2015, reserves were found in </a:t>
            </a:r>
            <a:r>
              <a:rPr lang="en-US" dirty="0">
                <a:solidFill>
                  <a:schemeClr val="tx2">
                    <a:lumMod val="75000"/>
                  </a:schemeClr>
                </a:solidFill>
                <a:latin typeface="+mj-lt"/>
              </a:rPr>
              <a:t>Chiniot</a:t>
            </a:r>
            <a:r>
              <a:rPr lang="en-US" b="0" i="0" dirty="0">
                <a:solidFill>
                  <a:schemeClr val="tx2">
                    <a:lumMod val="75000"/>
                  </a:schemeClr>
                </a:solidFill>
                <a:effectLst/>
                <a:latin typeface="+mj-lt"/>
              </a:rPr>
              <a:t>, by a Chinese group, the </a:t>
            </a:r>
            <a:r>
              <a:rPr lang="en-US" b="1" i="0" dirty="0">
                <a:solidFill>
                  <a:schemeClr val="tx2">
                    <a:lumMod val="75000"/>
                  </a:schemeClr>
                </a:solidFill>
                <a:effectLst/>
                <a:latin typeface="+mj-lt"/>
              </a:rPr>
              <a:t>Metallurgical Cooperation </a:t>
            </a:r>
            <a:r>
              <a:rPr lang="en-US" b="0" i="0" dirty="0">
                <a:solidFill>
                  <a:schemeClr val="tx2">
                    <a:lumMod val="75000"/>
                  </a:schemeClr>
                </a:solidFill>
                <a:effectLst/>
                <a:latin typeface="+mj-lt"/>
              </a:rPr>
              <a:t>of China. A senior provincial administrative official told that initial estimates indicated 500 million tons of</a:t>
            </a:r>
            <a:r>
              <a:rPr lang="en-US" b="1" i="0" dirty="0">
                <a:solidFill>
                  <a:schemeClr val="tx2">
                    <a:lumMod val="75000"/>
                  </a:schemeClr>
                </a:solidFill>
                <a:effectLst/>
                <a:latin typeface="+mj-lt"/>
              </a:rPr>
              <a:t> Iron </a:t>
            </a:r>
            <a:r>
              <a:rPr lang="en-US" b="0" i="0" dirty="0">
                <a:solidFill>
                  <a:schemeClr val="tx2">
                    <a:lumMod val="75000"/>
                  </a:schemeClr>
                </a:solidFill>
                <a:effectLst/>
                <a:latin typeface="+mj-lt"/>
              </a:rPr>
              <a:t>ore had been discovered.</a:t>
            </a:r>
            <a:endParaRPr lang="en-US" dirty="0">
              <a:solidFill>
                <a:schemeClr val="tx2">
                  <a:lumMod val="75000"/>
                </a:schemeClr>
              </a:solidFill>
              <a:latin typeface="+mj-lt"/>
            </a:endParaRPr>
          </a:p>
          <a:p>
            <a:pPr marL="0" indent="0" algn="l">
              <a:buNone/>
            </a:pPr>
            <a:r>
              <a:rPr lang="en-US" b="0" i="0" dirty="0">
                <a:solidFill>
                  <a:schemeClr val="tx2">
                    <a:lumMod val="75000"/>
                  </a:schemeClr>
                </a:solidFill>
                <a:effectLst/>
                <a:latin typeface="+mj-lt"/>
              </a:rPr>
              <a:t>According to estimates, Pakista</a:t>
            </a:r>
            <a:r>
              <a:rPr lang="en-US" dirty="0">
                <a:solidFill>
                  <a:schemeClr val="tx2">
                    <a:lumMod val="75000"/>
                  </a:schemeClr>
                </a:solidFill>
                <a:latin typeface="+mj-lt"/>
              </a:rPr>
              <a:t>n has around </a:t>
            </a:r>
            <a:r>
              <a:rPr lang="en-US" b="1" dirty="0">
                <a:solidFill>
                  <a:schemeClr val="tx2">
                    <a:lumMod val="75000"/>
                  </a:schemeClr>
                </a:solidFill>
                <a:latin typeface="+mj-lt"/>
              </a:rPr>
              <a:t>1,497 million tons </a:t>
            </a:r>
            <a:r>
              <a:rPr lang="en-US" dirty="0">
                <a:solidFill>
                  <a:schemeClr val="tx2">
                    <a:lumMod val="75000"/>
                  </a:schemeClr>
                </a:solidFill>
                <a:latin typeface="+mj-lt"/>
              </a:rPr>
              <a:t>of low to high-quality</a:t>
            </a:r>
            <a:r>
              <a:rPr lang="en-US" b="1" dirty="0">
                <a:solidFill>
                  <a:schemeClr val="tx2">
                    <a:lumMod val="75000"/>
                  </a:schemeClr>
                </a:solidFill>
                <a:latin typeface="+mj-lt"/>
              </a:rPr>
              <a:t> Iron </a:t>
            </a:r>
            <a:r>
              <a:rPr lang="en-US" dirty="0">
                <a:solidFill>
                  <a:schemeClr val="tx2">
                    <a:lumMod val="75000"/>
                  </a:schemeClr>
                </a:solidFill>
                <a:latin typeface="+mj-lt"/>
              </a:rPr>
              <a:t>ore available.</a:t>
            </a:r>
            <a:endParaRPr lang="en-US" b="0" i="0" dirty="0">
              <a:solidFill>
                <a:schemeClr val="tx2">
                  <a:lumMod val="75000"/>
                </a:schemeClr>
              </a:solidFill>
              <a:effectLst/>
              <a:latin typeface="+mj-lt"/>
            </a:endParaRPr>
          </a:p>
          <a:p>
            <a:pPr marL="0" indent="0">
              <a:buNone/>
            </a:pPr>
            <a:endParaRPr lang="en-US" dirty="0">
              <a:solidFill>
                <a:schemeClr val="tx2">
                  <a:lumMod val="75000"/>
                </a:schemeClr>
              </a:solidFill>
              <a:latin typeface="+mj-lt"/>
            </a:endParaRPr>
          </a:p>
        </p:txBody>
      </p:sp>
    </p:spTree>
    <p:extLst>
      <p:ext uri="{BB962C8B-B14F-4D97-AF65-F5344CB8AC3E}">
        <p14:creationId xmlns:p14="http://schemas.microsoft.com/office/powerpoint/2010/main" val="322452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A433EF-0448-FC33-0083-2E751F2EB214}"/>
              </a:ext>
            </a:extLst>
          </p:cNvPr>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latin typeface="+mn-lt"/>
              </a:rPr>
              <a:t>A Little Information regarding Minerals and Mining in Pakistan : </a:t>
            </a:r>
          </a:p>
        </p:txBody>
      </p:sp>
      <p:sp>
        <p:nvSpPr>
          <p:cNvPr id="3" name="Content Placeholder 2">
            <a:extLst>
              <a:ext uri="{FF2B5EF4-FFF2-40B4-BE49-F238E27FC236}">
                <a16:creationId xmlns:a16="http://schemas.microsoft.com/office/drawing/2014/main" xmlns="" id="{6013D3AB-66CF-5AF1-AAD3-689E30387B76}"/>
              </a:ext>
            </a:extLst>
          </p:cNvPr>
          <p:cNvSpPr>
            <a:spLocks noGrp="1"/>
          </p:cNvSpPr>
          <p:nvPr>
            <p:ph idx="1"/>
          </p:nvPr>
        </p:nvSpPr>
        <p:spPr>
          <a:xfrm>
            <a:off x="838200" y="1978025"/>
            <a:ext cx="10515600" cy="4351338"/>
          </a:xfrm>
        </p:spPr>
        <p:txBody>
          <a:bodyPr>
            <a:normAutofit/>
          </a:bodyPr>
          <a:lstStyle/>
          <a:p>
            <a:pPr marL="0" indent="0">
              <a:buNone/>
            </a:pPr>
            <a:r>
              <a:rPr lang="en-US" b="1" i="0" dirty="0">
                <a:solidFill>
                  <a:schemeClr val="tx1"/>
                </a:solidFill>
                <a:effectLst/>
                <a:latin typeface="Arial" panose="020B0604020202020204" pitchFamily="34" charset="0"/>
              </a:rPr>
              <a:t>Mining</a:t>
            </a:r>
            <a:r>
              <a:rPr lang="en-US" b="0" i="0" dirty="0">
                <a:solidFill>
                  <a:schemeClr val="tx1"/>
                </a:solidFill>
                <a:effectLst/>
                <a:latin typeface="Arial" panose="020B0604020202020204" pitchFamily="34" charset="0"/>
              </a:rPr>
              <a:t> is an important industry in </a:t>
            </a:r>
            <a:r>
              <a:rPr lang="en-US" b="1" dirty="0">
                <a:solidFill>
                  <a:schemeClr val="tx2">
                    <a:lumMod val="75000"/>
                  </a:schemeClr>
                </a:solidFill>
                <a:latin typeface="Arial" panose="020B0604020202020204" pitchFamily="34" charset="0"/>
              </a:rPr>
              <a:t>Pakistan</a:t>
            </a:r>
            <a:r>
              <a:rPr lang="en-US" b="0" i="0" dirty="0">
                <a:solidFill>
                  <a:schemeClr val="tx1"/>
                </a:solidFill>
                <a:effectLst/>
                <a:latin typeface="Arial" panose="020B0604020202020204" pitchFamily="34" charset="0"/>
              </a:rPr>
              <a:t>. Pakistan has deposits of several </a:t>
            </a:r>
            <a:r>
              <a:rPr lang="en-US" b="1" i="0" dirty="0">
                <a:solidFill>
                  <a:schemeClr val="tx1"/>
                </a:solidFill>
                <a:effectLst/>
                <a:latin typeface="Arial" panose="020B0604020202020204" pitchFamily="34" charset="0"/>
              </a:rPr>
              <a:t>minerals. </a:t>
            </a:r>
            <a:r>
              <a:rPr lang="en-US" b="0" i="0" dirty="0">
                <a:solidFill>
                  <a:schemeClr val="tx1"/>
                </a:solidFill>
                <a:effectLst/>
                <a:latin typeface="Arial" panose="020B0604020202020204" pitchFamily="34" charset="0"/>
              </a:rPr>
              <a:t>The</a:t>
            </a:r>
            <a:r>
              <a:rPr lang="en-US" b="1" i="0" dirty="0">
                <a:solidFill>
                  <a:schemeClr val="tx1"/>
                </a:solidFill>
                <a:effectLst/>
                <a:latin typeface="Arial" panose="020B0604020202020204" pitchFamily="34" charset="0"/>
              </a:rPr>
              <a:t> </a:t>
            </a:r>
            <a:r>
              <a:rPr lang="en-US" b="1" dirty="0">
                <a:solidFill>
                  <a:schemeClr val="tx2">
                    <a:lumMod val="75000"/>
                  </a:schemeClr>
                </a:solidFill>
                <a:latin typeface="Arial" panose="020B0604020202020204" pitchFamily="34" charset="0"/>
              </a:rPr>
              <a:t>Pakistan Mineral Development Corporation</a:t>
            </a:r>
            <a:r>
              <a:rPr lang="en-US" b="1" i="0" dirty="0">
                <a:solidFill>
                  <a:schemeClr val="tx2">
                    <a:lumMod val="75000"/>
                  </a:schemeClr>
                </a:solidFill>
                <a:effectLst/>
                <a:latin typeface="Arial" panose="020B0604020202020204" pitchFamily="34" charset="0"/>
              </a:rPr>
              <a:t> </a:t>
            </a:r>
            <a:r>
              <a:rPr lang="en-US" b="0" i="0" dirty="0">
                <a:solidFill>
                  <a:schemeClr val="tx1"/>
                </a:solidFill>
                <a:effectLst/>
                <a:latin typeface="Arial" panose="020B0604020202020204" pitchFamily="34" charset="0"/>
              </a:rPr>
              <a:t>is the responsible authority for the support and development of the mining industry.</a:t>
            </a:r>
          </a:p>
          <a:p>
            <a:pPr marL="0" indent="0">
              <a:buNone/>
            </a:pPr>
            <a:r>
              <a:rPr lang="en-US" b="1" u="sng" dirty="0" err="1">
                <a:solidFill>
                  <a:schemeClr val="tx2">
                    <a:lumMod val="75000"/>
                  </a:schemeClr>
                </a:solidFill>
                <a:latin typeface="Arial" panose="020B0604020202020204" pitchFamily="34" charset="0"/>
              </a:rPr>
              <a:t>Balochistan</a:t>
            </a:r>
            <a:r>
              <a:rPr lang="en-US" b="0" i="0" dirty="0">
                <a:solidFill>
                  <a:schemeClr val="tx1"/>
                </a:solidFill>
                <a:effectLst/>
                <a:latin typeface="Arial" panose="020B0604020202020204" pitchFamily="34" charset="0"/>
              </a:rPr>
              <a:t> has the most mineral deposits among the provinces of </a:t>
            </a:r>
            <a:r>
              <a:rPr lang="en-US" b="1" i="0" dirty="0">
                <a:solidFill>
                  <a:schemeClr val="tx1"/>
                </a:solidFill>
                <a:effectLst/>
                <a:latin typeface="Arial" panose="020B0604020202020204" pitchFamily="34" charset="0"/>
              </a:rPr>
              <a:t>Pakistan</a:t>
            </a:r>
            <a:r>
              <a:rPr lang="en-US" b="0" i="0" dirty="0">
                <a:solidFill>
                  <a:schemeClr val="tx1"/>
                </a:solidFill>
                <a:effectLst/>
                <a:latin typeface="Arial" panose="020B0604020202020204" pitchFamily="34" charset="0"/>
              </a:rPr>
              <a:t>, with </a:t>
            </a:r>
            <a:r>
              <a:rPr lang="en-US" b="1" i="0" u="none" strike="noStrike" dirty="0">
                <a:solidFill>
                  <a:schemeClr val="tx2">
                    <a:lumMod val="75000"/>
                  </a:schemeClr>
                </a:solidFill>
                <a:effectLst/>
                <a:latin typeface="Arial" panose="020B0604020202020204" pitchFamily="34" charset="0"/>
                <a:hlinkClick r:id="rId2" tooltip="Sindh">
                  <a:extLst>
                    <a:ext uri="{A12FA001-AC4F-418D-AE19-62706E023703}">
                      <ahyp:hlinkClr xmlns:ahyp="http://schemas.microsoft.com/office/drawing/2018/hyperlinkcolor" xmlns="" val="tx"/>
                    </a:ext>
                  </a:extLst>
                </a:hlinkClick>
              </a:rPr>
              <a:t>Sindh</a:t>
            </a:r>
            <a:r>
              <a:rPr lang="en-US" b="0" i="0" dirty="0">
                <a:solidFill>
                  <a:schemeClr val="tx1"/>
                </a:solidFill>
                <a:effectLst/>
                <a:latin typeface="Arial" panose="020B0604020202020204" pitchFamily="34" charset="0"/>
              </a:rPr>
              <a:t> rich in coal deposit and</a:t>
            </a:r>
            <a:r>
              <a:rPr lang="en-US" b="1" i="0" dirty="0">
                <a:solidFill>
                  <a:schemeClr val="tx1"/>
                </a:solidFill>
                <a:effectLst/>
                <a:latin typeface="Arial" panose="020B0604020202020204" pitchFamily="34" charset="0"/>
              </a:rPr>
              <a:t> </a:t>
            </a:r>
            <a:r>
              <a:rPr lang="en-US" b="1" i="0" u="none" strike="noStrike" dirty="0">
                <a:solidFill>
                  <a:schemeClr val="tx2">
                    <a:lumMod val="75000"/>
                  </a:schemeClr>
                </a:solidFill>
                <a:effectLst/>
                <a:latin typeface="Arial" panose="020B0604020202020204" pitchFamily="34" charset="0"/>
                <a:hlinkClick r:id="rId3" tooltip="Khyber Pakhtunkhwa">
                  <a:extLst>
                    <a:ext uri="{A12FA001-AC4F-418D-AE19-62706E023703}">
                      <ahyp:hlinkClr xmlns:ahyp="http://schemas.microsoft.com/office/drawing/2018/hyperlinkcolor" xmlns="" val="tx"/>
                    </a:ext>
                  </a:extLst>
                </a:hlinkClick>
              </a:rPr>
              <a:t>Khyber Pakhtunkhwa</a:t>
            </a:r>
            <a:r>
              <a:rPr lang="en-US" b="0" i="0" dirty="0">
                <a:solidFill>
                  <a:schemeClr val="tx2">
                    <a:lumMod val="75000"/>
                  </a:schemeClr>
                </a:solidFill>
                <a:effectLst/>
                <a:latin typeface="Arial" panose="020B0604020202020204" pitchFamily="34" charset="0"/>
              </a:rPr>
              <a:t> </a:t>
            </a:r>
            <a:r>
              <a:rPr lang="en-US" b="0" i="0" dirty="0">
                <a:solidFill>
                  <a:schemeClr val="tx1"/>
                </a:solidFill>
                <a:effectLst/>
                <a:latin typeface="Arial" panose="020B0604020202020204" pitchFamily="34" charset="0"/>
              </a:rPr>
              <a:t>rich in Oil, Gas and minerals used in Nuclear energy</a:t>
            </a:r>
            <a:r>
              <a:rPr lang="en-US" b="0" i="0" dirty="0">
                <a:solidFill>
                  <a:srgbClr val="202122"/>
                </a:solidFill>
                <a:effectLst/>
                <a:latin typeface="Arial" panose="020B0604020202020204" pitchFamily="34" charset="0"/>
              </a:rPr>
              <a:t>.</a:t>
            </a:r>
          </a:p>
          <a:p>
            <a:pPr marL="0" indent="0">
              <a:buNone/>
            </a:pPr>
            <a:r>
              <a:rPr lang="en-US" b="0" i="0" dirty="0">
                <a:solidFill>
                  <a:schemeClr val="tx1"/>
                </a:solidFill>
                <a:effectLst/>
                <a:latin typeface="Arial" panose="020B0604020202020204" pitchFamily="34" charset="0"/>
              </a:rPr>
              <a:t>Currently around </a:t>
            </a:r>
            <a:r>
              <a:rPr lang="en-US" b="1" i="0" dirty="0">
                <a:solidFill>
                  <a:schemeClr val="tx2">
                    <a:lumMod val="75000"/>
                  </a:schemeClr>
                </a:solidFill>
                <a:effectLst/>
                <a:latin typeface="Arial" panose="020B0604020202020204" pitchFamily="34" charset="0"/>
              </a:rPr>
              <a:t>52 minerals </a:t>
            </a:r>
            <a:r>
              <a:rPr lang="en-US" b="0" i="0" dirty="0">
                <a:solidFill>
                  <a:schemeClr val="tx1"/>
                </a:solidFill>
                <a:effectLst/>
                <a:latin typeface="Arial" panose="020B0604020202020204" pitchFamily="34" charset="0"/>
              </a:rPr>
              <a:t>are mined and processed in </a:t>
            </a:r>
            <a:r>
              <a:rPr lang="en-US" b="1" i="0" dirty="0">
                <a:solidFill>
                  <a:schemeClr val="tx1"/>
                </a:solidFill>
                <a:effectLst/>
                <a:latin typeface="Arial" panose="020B0604020202020204" pitchFamily="34" charset="0"/>
              </a:rPr>
              <a:t>Pakistan</a:t>
            </a:r>
            <a:r>
              <a:rPr lang="en-US" b="1" dirty="0">
                <a:solidFill>
                  <a:schemeClr val="tx1"/>
                </a:solidFill>
                <a:effectLst/>
                <a:latin typeface="Arial" panose="020B0604020202020204" pitchFamily="34" charset="0"/>
              </a:rPr>
              <a:t>.</a:t>
            </a:r>
            <a:endParaRPr lang="en-US" b="1" dirty="0">
              <a:solidFill>
                <a:schemeClr val="tx1"/>
              </a:solidFill>
            </a:endParaRPr>
          </a:p>
        </p:txBody>
      </p:sp>
    </p:spTree>
    <p:extLst>
      <p:ext uri="{BB962C8B-B14F-4D97-AF65-F5344CB8AC3E}">
        <p14:creationId xmlns:p14="http://schemas.microsoft.com/office/powerpoint/2010/main" val="1915959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69CA3A-63BB-AF0A-BA4C-B20C65A6B53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Chiniot Iron Field </a:t>
            </a:r>
          </a:p>
        </p:txBody>
      </p:sp>
      <p:pic>
        <p:nvPicPr>
          <p:cNvPr id="9" name="Content Placeholder 8">
            <a:extLst>
              <a:ext uri="{FF2B5EF4-FFF2-40B4-BE49-F238E27FC236}">
                <a16:creationId xmlns:a16="http://schemas.microsoft.com/office/drawing/2014/main" xmlns="" id="{F78C5E8E-CA03-4129-13DF-4C5E85D51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0" y="2543969"/>
            <a:ext cx="4762500" cy="3848100"/>
          </a:xfrm>
        </p:spPr>
      </p:pic>
      <p:pic>
        <p:nvPicPr>
          <p:cNvPr id="5" name="Picture 4">
            <a:extLst>
              <a:ext uri="{FF2B5EF4-FFF2-40B4-BE49-F238E27FC236}">
                <a16:creationId xmlns:a16="http://schemas.microsoft.com/office/drawing/2014/main" xmlns="" id="{97E6EFF4-6893-B0A2-CE84-EF0EF72E923D}"/>
              </a:ext>
            </a:extLst>
          </p:cNvPr>
          <p:cNvPicPr>
            <a:picLocks noChangeAspect="1"/>
          </p:cNvPicPr>
          <p:nvPr/>
        </p:nvPicPr>
        <p:blipFill>
          <a:blip r:embed="rId3"/>
          <a:stretch>
            <a:fillRect/>
          </a:stretch>
        </p:blipFill>
        <p:spPr>
          <a:xfrm>
            <a:off x="5429250" y="2476499"/>
            <a:ext cx="6276975" cy="4124325"/>
          </a:xfrm>
          <a:prstGeom prst="rect">
            <a:avLst/>
          </a:prstGeom>
        </p:spPr>
      </p:pic>
    </p:spTree>
    <p:extLst>
      <p:ext uri="{BB962C8B-B14F-4D97-AF65-F5344CB8AC3E}">
        <p14:creationId xmlns:p14="http://schemas.microsoft.com/office/powerpoint/2010/main" val="923401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60139-365A-BF49-1F7E-01B7DB5E8D4A}"/>
              </a:ext>
            </a:extLst>
          </p:cNvPr>
          <p:cNvSpPr>
            <a:spLocks noGrp="1"/>
          </p:cNvSpPr>
          <p:nvPr>
            <p:ph type="title"/>
          </p:nvPr>
        </p:nvSpPr>
        <p:spPr/>
        <p:txBody>
          <a:bodyPr/>
          <a:lstStyle/>
          <a:p>
            <a:r>
              <a:rPr lang="en-US" dirty="0"/>
              <a:t>Chromite</a:t>
            </a:r>
          </a:p>
        </p:txBody>
      </p:sp>
      <p:sp>
        <p:nvSpPr>
          <p:cNvPr id="3" name="Content Placeholder 2">
            <a:extLst>
              <a:ext uri="{FF2B5EF4-FFF2-40B4-BE49-F238E27FC236}">
                <a16:creationId xmlns:a16="http://schemas.microsoft.com/office/drawing/2014/main" xmlns="" id="{3AB03065-37F9-449E-5A04-B503BED124B5}"/>
              </a:ext>
            </a:extLst>
          </p:cNvPr>
          <p:cNvSpPr>
            <a:spLocks noGrp="1"/>
          </p:cNvSpPr>
          <p:nvPr>
            <p:ph idx="1"/>
          </p:nvPr>
        </p:nvSpPr>
        <p:spPr/>
        <p:txBody>
          <a:bodyPr/>
          <a:lstStyle/>
          <a:p>
            <a:pPr marL="36900" indent="0">
              <a:buNone/>
            </a:pPr>
            <a:r>
              <a:rPr lang="en-US" i="0" dirty="0">
                <a:solidFill>
                  <a:schemeClr val="tx2">
                    <a:lumMod val="75000"/>
                  </a:schemeClr>
                </a:solidFill>
                <a:effectLst/>
              </a:rPr>
              <a:t>The chromium extracted from Chromite, is used as a pigment for glass, glazes, and paint, and it is used to induce hardness,  toughness and chemical resistance in steel.</a:t>
            </a:r>
          </a:p>
          <a:p>
            <a:pPr marL="36900" indent="0">
              <a:buNone/>
            </a:pPr>
            <a:r>
              <a:rPr lang="en-US" i="0" dirty="0">
                <a:solidFill>
                  <a:schemeClr val="tx2">
                    <a:lumMod val="75000"/>
                  </a:schemeClr>
                </a:solidFill>
                <a:effectLst/>
              </a:rPr>
              <a:t>Chromite was first discovered in 1901 in the areas between </a:t>
            </a:r>
            <a:r>
              <a:rPr lang="en-US" i="0" dirty="0" err="1">
                <a:solidFill>
                  <a:schemeClr val="tx2">
                    <a:lumMod val="75000"/>
                  </a:schemeClr>
                </a:solidFill>
                <a:effectLst/>
              </a:rPr>
              <a:t>Khanozai</a:t>
            </a:r>
            <a:r>
              <a:rPr lang="en-US" i="0" dirty="0">
                <a:solidFill>
                  <a:schemeClr val="tx2">
                    <a:lumMod val="75000"/>
                  </a:schemeClr>
                </a:solidFill>
                <a:effectLst/>
              </a:rPr>
              <a:t> &amp; Muslim </a:t>
            </a:r>
            <a:r>
              <a:rPr lang="en-US" i="0" dirty="0" err="1">
                <a:solidFill>
                  <a:schemeClr val="tx2">
                    <a:lumMod val="75000"/>
                  </a:schemeClr>
                </a:solidFill>
                <a:effectLst/>
              </a:rPr>
              <a:t>Baghin</a:t>
            </a:r>
            <a:r>
              <a:rPr lang="en-US" i="0" dirty="0">
                <a:solidFill>
                  <a:schemeClr val="tx2">
                    <a:lumMod val="75000"/>
                  </a:schemeClr>
                </a:solidFill>
                <a:effectLst/>
              </a:rPr>
              <a:t> Zhob valley, </a:t>
            </a:r>
            <a:r>
              <a:rPr lang="en-US" i="0" dirty="0" err="1">
                <a:solidFill>
                  <a:schemeClr val="tx2">
                    <a:lumMod val="75000"/>
                  </a:schemeClr>
                </a:solidFill>
                <a:effectLst/>
              </a:rPr>
              <a:t>Balochistan</a:t>
            </a:r>
            <a:r>
              <a:rPr lang="en-US" i="0" dirty="0">
                <a:solidFill>
                  <a:schemeClr val="tx2">
                    <a:lumMod val="75000"/>
                  </a:schemeClr>
                </a:solidFill>
                <a:effectLst/>
              </a:rPr>
              <a:t>, and mining started in 1903.</a:t>
            </a:r>
          </a:p>
          <a:p>
            <a:pPr marL="36900" indent="0">
              <a:buNone/>
            </a:pPr>
            <a:r>
              <a:rPr lang="en-US" b="0" i="0" dirty="0">
                <a:solidFill>
                  <a:schemeClr val="tx2">
                    <a:lumMod val="75000"/>
                  </a:schemeClr>
                </a:solidFill>
                <a:effectLst/>
              </a:rPr>
              <a:t>Pakistan Mineral Production: Chromite data was reported at 8,598.000 million Ton in Apr 2018.</a:t>
            </a:r>
            <a:endParaRPr lang="en-US" i="0" dirty="0">
              <a:solidFill>
                <a:schemeClr val="tx2">
                  <a:lumMod val="75000"/>
                </a:schemeClr>
              </a:solidFill>
              <a:effectLst/>
            </a:endParaRPr>
          </a:p>
          <a:p>
            <a:pPr marL="36900" indent="0">
              <a:buNone/>
            </a:pPr>
            <a:endParaRPr lang="en-US" dirty="0">
              <a:solidFill>
                <a:schemeClr val="tx2">
                  <a:lumMod val="75000"/>
                </a:schemeClr>
              </a:solidFill>
            </a:endParaRPr>
          </a:p>
        </p:txBody>
      </p:sp>
    </p:spTree>
    <p:extLst>
      <p:ext uri="{BB962C8B-B14F-4D97-AF65-F5344CB8AC3E}">
        <p14:creationId xmlns:p14="http://schemas.microsoft.com/office/powerpoint/2010/main" val="2533258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CA75E-5459-B1D4-EC45-A34833E66BFA}"/>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xmlns="" id="{6866562B-B2C1-1964-8EB9-2F60C808CB3D}"/>
              </a:ext>
            </a:extLst>
          </p:cNvPr>
          <p:cNvPicPr>
            <a:picLocks noGrp="1" noChangeAspect="1"/>
          </p:cNvPicPr>
          <p:nvPr>
            <p:ph idx="1"/>
          </p:nvPr>
        </p:nvPicPr>
        <p:blipFill>
          <a:blip r:embed="rId2"/>
          <a:stretch>
            <a:fillRect/>
          </a:stretch>
        </p:blipFill>
        <p:spPr>
          <a:xfrm>
            <a:off x="1066800" y="609600"/>
            <a:ext cx="9839325" cy="5915025"/>
          </a:xfrm>
        </p:spPr>
      </p:pic>
    </p:spTree>
    <p:extLst>
      <p:ext uri="{BB962C8B-B14F-4D97-AF65-F5344CB8AC3E}">
        <p14:creationId xmlns:p14="http://schemas.microsoft.com/office/powerpoint/2010/main" val="890697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FB7E2-8B1D-5697-2F54-4C01B85FDE7A}"/>
              </a:ext>
            </a:extLst>
          </p:cNvPr>
          <p:cNvSpPr>
            <a:spLocks noGrp="1"/>
          </p:cNvSpPr>
          <p:nvPr>
            <p:ph type="title"/>
          </p:nvPr>
        </p:nvSpPr>
        <p:spPr/>
        <p:txBody>
          <a:bodyPr/>
          <a:lstStyle/>
          <a:p>
            <a:r>
              <a:rPr lang="en-US" dirty="0"/>
              <a:t>Chromite Field in </a:t>
            </a:r>
            <a:r>
              <a:rPr lang="en-US" dirty="0" err="1"/>
              <a:t>Balouchistan</a:t>
            </a:r>
            <a:endParaRPr lang="en-US" dirty="0"/>
          </a:p>
        </p:txBody>
      </p:sp>
      <p:pic>
        <p:nvPicPr>
          <p:cNvPr id="1026" name="Picture 2" descr="MUSLIMBAGH #Chromite... - Balochistan Rocks And Minerals | Facebook">
            <a:extLst>
              <a:ext uri="{FF2B5EF4-FFF2-40B4-BE49-F238E27FC236}">
                <a16:creationId xmlns:a16="http://schemas.microsoft.com/office/drawing/2014/main" xmlns="" id="{A20382DD-DB1A-B0A9-5C47-1F32D24118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1" y="2276475"/>
            <a:ext cx="527685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A07426BA-74BE-668F-5B2B-4096D5C3920C}"/>
              </a:ext>
            </a:extLst>
          </p:cNvPr>
          <p:cNvPicPr>
            <a:picLocks noChangeAspect="1"/>
          </p:cNvPicPr>
          <p:nvPr/>
        </p:nvPicPr>
        <p:blipFill>
          <a:blip r:embed="rId3"/>
          <a:stretch>
            <a:fillRect/>
          </a:stretch>
        </p:blipFill>
        <p:spPr>
          <a:xfrm>
            <a:off x="6096000" y="2276475"/>
            <a:ext cx="5829299" cy="3971924"/>
          </a:xfrm>
          <a:prstGeom prst="rect">
            <a:avLst/>
          </a:prstGeom>
        </p:spPr>
      </p:pic>
    </p:spTree>
    <p:extLst>
      <p:ext uri="{BB962C8B-B14F-4D97-AF65-F5344CB8AC3E}">
        <p14:creationId xmlns:p14="http://schemas.microsoft.com/office/powerpoint/2010/main" val="3602099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4159E-FA39-C88C-594E-FAD606A55AFF}"/>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Oil</a:t>
            </a:r>
          </a:p>
        </p:txBody>
      </p:sp>
      <p:sp>
        <p:nvSpPr>
          <p:cNvPr id="3" name="Content Placeholder 2">
            <a:extLst>
              <a:ext uri="{FF2B5EF4-FFF2-40B4-BE49-F238E27FC236}">
                <a16:creationId xmlns:a16="http://schemas.microsoft.com/office/drawing/2014/main" xmlns="" id="{2F879489-367B-ECD9-8C57-6A7570A41595}"/>
              </a:ext>
            </a:extLst>
          </p:cNvPr>
          <p:cNvSpPr>
            <a:spLocks noGrp="1"/>
          </p:cNvSpPr>
          <p:nvPr>
            <p:ph idx="1"/>
          </p:nvPr>
        </p:nvSpPr>
        <p:spPr/>
        <p:txBody>
          <a:bodyPr>
            <a:normAutofit fontScale="92500"/>
          </a:bodyPr>
          <a:lstStyle/>
          <a:p>
            <a:pPr marL="0" indent="0">
              <a:buNone/>
            </a:pPr>
            <a:r>
              <a:rPr lang="en-US" b="0" i="0" dirty="0">
                <a:solidFill>
                  <a:schemeClr val="tx2">
                    <a:lumMod val="75000"/>
                  </a:schemeClr>
                </a:solidFill>
                <a:effectLst/>
                <a:latin typeface="+mj-lt"/>
              </a:rPr>
              <a:t>Pakistan holds </a:t>
            </a:r>
            <a:r>
              <a:rPr lang="en-US" b="1" i="0" dirty="0">
                <a:solidFill>
                  <a:schemeClr val="tx2">
                    <a:lumMod val="75000"/>
                  </a:schemeClr>
                </a:solidFill>
                <a:effectLst/>
                <a:latin typeface="+mj-lt"/>
              </a:rPr>
              <a:t>3.53 billion barrels of proven oil reserves as of 2019</a:t>
            </a:r>
            <a:r>
              <a:rPr lang="en-US" b="0" i="0" dirty="0">
                <a:solidFill>
                  <a:schemeClr val="tx2">
                    <a:lumMod val="75000"/>
                  </a:schemeClr>
                </a:solidFill>
                <a:effectLst/>
                <a:latin typeface="+mj-lt"/>
              </a:rPr>
              <a:t>, ranking </a:t>
            </a:r>
            <a:r>
              <a:rPr lang="en-US" b="1" i="0" u="sng" dirty="0">
                <a:solidFill>
                  <a:schemeClr val="tx2">
                    <a:lumMod val="75000"/>
                  </a:schemeClr>
                </a:solidFill>
                <a:effectLst/>
                <a:latin typeface="+mj-lt"/>
                <a:hlinkClick r:id="rId2">
                  <a:extLst>
                    <a:ext uri="{A12FA001-AC4F-418D-AE19-62706E023703}">
                      <ahyp:hlinkClr xmlns:ahyp="http://schemas.microsoft.com/office/drawing/2018/hyperlinkcolor" xmlns="" val="tx"/>
                    </a:ext>
                  </a:extLst>
                </a:hlinkClick>
              </a:rPr>
              <a:t>52nd</a:t>
            </a:r>
            <a:r>
              <a:rPr lang="en-US" b="0" i="0" dirty="0">
                <a:solidFill>
                  <a:schemeClr val="tx2">
                    <a:lumMod val="75000"/>
                  </a:schemeClr>
                </a:solidFill>
                <a:effectLst/>
                <a:latin typeface="+mj-lt"/>
              </a:rPr>
              <a:t> in the world and accounting for about 0.2% of the world's total oil reserves of 1,650,585,140,000 barrels. Pakistan has proven reserves equivalent to </a:t>
            </a:r>
            <a:r>
              <a:rPr lang="en-US" b="1" i="0" dirty="0">
                <a:solidFill>
                  <a:schemeClr val="tx2">
                    <a:lumMod val="75000"/>
                  </a:schemeClr>
                </a:solidFill>
                <a:effectLst/>
                <a:latin typeface="+mj-lt"/>
              </a:rPr>
              <a:t>1.7 times its annual consumption</a:t>
            </a:r>
            <a:r>
              <a:rPr lang="en-US" dirty="0">
                <a:solidFill>
                  <a:schemeClr val="tx2">
                    <a:lumMod val="75000"/>
                  </a:schemeClr>
                </a:solidFill>
                <a:effectLst/>
                <a:latin typeface="+mj-lt"/>
              </a:rPr>
              <a:t>.</a:t>
            </a:r>
            <a:endParaRPr lang="en-US" b="0" i="0" dirty="0">
              <a:solidFill>
                <a:srgbClr val="BDC1C6"/>
              </a:solidFill>
              <a:effectLst/>
              <a:latin typeface="arial" panose="020B0604020202020204" pitchFamily="34" charset="0"/>
            </a:endParaRPr>
          </a:p>
          <a:p>
            <a:pPr marL="36900" indent="0" algn="l">
              <a:buNone/>
            </a:pPr>
            <a:r>
              <a:rPr lang="en-US" b="0" i="0" dirty="0">
                <a:solidFill>
                  <a:schemeClr val="tx2">
                    <a:lumMod val="75000"/>
                  </a:schemeClr>
                </a:solidFill>
                <a:effectLst/>
                <a:latin typeface="+mj-lt"/>
              </a:rPr>
              <a:t>Pakistan's total refining capacity is approximately 4 Lac barrels per day or </a:t>
            </a:r>
            <a:r>
              <a:rPr lang="en-US" b="1" i="0" dirty="0">
                <a:solidFill>
                  <a:schemeClr val="tx2">
                    <a:lumMod val="75000"/>
                  </a:schemeClr>
                </a:solidFill>
                <a:effectLst/>
                <a:latin typeface="+mj-lt"/>
              </a:rPr>
              <a:t>about 19 million ton per year of oil</a:t>
            </a:r>
            <a:r>
              <a:rPr lang="en-US" b="0" i="0" dirty="0">
                <a:solidFill>
                  <a:schemeClr val="tx2">
                    <a:lumMod val="75000"/>
                  </a:schemeClr>
                </a:solidFill>
                <a:effectLst/>
                <a:latin typeface="+mj-lt"/>
              </a:rPr>
              <a:t>, however, they export 11.6 million tons per annum.</a:t>
            </a:r>
          </a:p>
          <a:p>
            <a:pPr marL="36900" indent="0" algn="l">
              <a:buNone/>
            </a:pPr>
            <a:r>
              <a:rPr lang="en-US" b="1" i="0" dirty="0">
                <a:solidFill>
                  <a:schemeClr val="tx2">
                    <a:lumMod val="75000"/>
                  </a:schemeClr>
                </a:solidFill>
                <a:effectLst/>
                <a:latin typeface="+mj-lt"/>
              </a:rPr>
              <a:t>Punja</a:t>
            </a:r>
            <a:r>
              <a:rPr lang="en-US" b="1" dirty="0">
                <a:solidFill>
                  <a:schemeClr val="tx2">
                    <a:lumMod val="75000"/>
                  </a:schemeClr>
                </a:solidFill>
                <a:effectLst/>
                <a:latin typeface="+mj-lt"/>
              </a:rPr>
              <a:t>b and </a:t>
            </a:r>
            <a:r>
              <a:rPr lang="en-US" b="1" dirty="0" err="1">
                <a:solidFill>
                  <a:schemeClr val="tx2">
                    <a:lumMod val="75000"/>
                  </a:schemeClr>
                </a:solidFill>
                <a:effectLst/>
                <a:latin typeface="+mj-lt"/>
              </a:rPr>
              <a:t>Balouchistan</a:t>
            </a:r>
            <a:r>
              <a:rPr lang="en-US" b="1" dirty="0">
                <a:solidFill>
                  <a:schemeClr val="tx2">
                    <a:lumMod val="75000"/>
                  </a:schemeClr>
                </a:solidFill>
                <a:effectLst/>
                <a:latin typeface="+mj-lt"/>
              </a:rPr>
              <a:t> has huge amount of  Oil Deposits in Pakistan.</a:t>
            </a:r>
            <a:endParaRPr lang="en-US" b="1" i="0" dirty="0">
              <a:solidFill>
                <a:schemeClr val="tx2">
                  <a:lumMod val="75000"/>
                </a:schemeClr>
              </a:solidFill>
              <a:effectLst/>
              <a:latin typeface="+mj-lt"/>
            </a:endParaRPr>
          </a:p>
          <a:p>
            <a:pPr marL="36900" indent="0" algn="l">
              <a:buNone/>
            </a:pPr>
            <a:r>
              <a:rPr lang="en-US" b="1" i="0" dirty="0">
                <a:solidFill>
                  <a:schemeClr val="tx2">
                    <a:lumMod val="75000"/>
                  </a:schemeClr>
                </a:solidFill>
                <a:effectLst/>
                <a:latin typeface="+mj-lt"/>
              </a:rPr>
              <a:t>DHULLIAN oil-field</a:t>
            </a:r>
            <a:r>
              <a:rPr lang="en-US" b="0" i="0" dirty="0">
                <a:solidFill>
                  <a:schemeClr val="tx2">
                    <a:lumMod val="75000"/>
                  </a:schemeClr>
                </a:solidFill>
                <a:effectLst/>
                <a:latin typeface="+mj-lt"/>
              </a:rPr>
              <a:t> is located about 10 miles north-west of </a:t>
            </a:r>
            <a:r>
              <a:rPr lang="en-US" b="0" i="0" dirty="0" err="1">
                <a:solidFill>
                  <a:schemeClr val="tx2">
                    <a:lumMod val="75000"/>
                  </a:schemeClr>
                </a:solidFill>
                <a:effectLst/>
                <a:latin typeface="+mj-lt"/>
              </a:rPr>
              <a:t>Khaur</a:t>
            </a:r>
            <a:r>
              <a:rPr lang="en-US" b="0" i="0" dirty="0">
                <a:solidFill>
                  <a:schemeClr val="tx2">
                    <a:lumMod val="75000"/>
                  </a:schemeClr>
                </a:solidFill>
                <a:effectLst/>
                <a:latin typeface="+mj-lt"/>
              </a:rPr>
              <a:t>, </a:t>
            </a:r>
            <a:r>
              <a:rPr lang="en-US" b="0" i="0" dirty="0" err="1">
                <a:solidFill>
                  <a:schemeClr val="tx2">
                    <a:lumMod val="75000"/>
                  </a:schemeClr>
                </a:solidFill>
                <a:effectLst/>
                <a:latin typeface="+mj-lt"/>
              </a:rPr>
              <a:t>Attock</a:t>
            </a:r>
            <a:r>
              <a:rPr lang="en-US" b="0" i="0" dirty="0">
                <a:solidFill>
                  <a:schemeClr val="tx2">
                    <a:lumMod val="75000"/>
                  </a:schemeClr>
                </a:solidFill>
                <a:effectLst/>
                <a:latin typeface="+mj-lt"/>
              </a:rPr>
              <a:t> (Punjab). Discovered in 1937, this is the biggest field in the country.</a:t>
            </a:r>
          </a:p>
          <a:p>
            <a:pPr marL="36900" indent="0" algn="l">
              <a:buNone/>
            </a:pPr>
            <a:endParaRPr lang="en-US" b="0" i="0" dirty="0">
              <a:solidFill>
                <a:schemeClr val="tx2">
                  <a:lumMod val="75000"/>
                </a:schemeClr>
              </a:solidFill>
              <a:effectLst/>
              <a:latin typeface="+mj-lt"/>
            </a:endParaRPr>
          </a:p>
          <a:p>
            <a:pPr marL="0" indent="0">
              <a:buNone/>
            </a:pPr>
            <a:endParaRPr lang="en-US" b="0" i="0" dirty="0">
              <a:solidFill>
                <a:schemeClr val="tx2">
                  <a:lumMod val="75000"/>
                </a:schemeClr>
              </a:solidFill>
              <a:effectLst/>
              <a:latin typeface="+mj-lt"/>
            </a:endParaRPr>
          </a:p>
          <a:p>
            <a:pPr marL="0" indent="0">
              <a:buNone/>
            </a:pPr>
            <a:endParaRPr lang="en-US" dirty="0">
              <a:solidFill>
                <a:schemeClr val="tx2">
                  <a:lumMod val="75000"/>
                </a:schemeClr>
              </a:solidFill>
              <a:latin typeface="+mj-lt"/>
            </a:endParaRPr>
          </a:p>
        </p:txBody>
      </p:sp>
    </p:spTree>
    <p:extLst>
      <p:ext uri="{BB962C8B-B14F-4D97-AF65-F5344CB8AC3E}">
        <p14:creationId xmlns:p14="http://schemas.microsoft.com/office/powerpoint/2010/main" val="1943325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C9B0B8-8849-2354-AA70-4C06DB93D91C}"/>
              </a:ext>
            </a:extLst>
          </p:cNvPr>
          <p:cNvSpPr>
            <a:spLocks noGrp="1"/>
          </p:cNvSpPr>
          <p:nvPr>
            <p:ph type="title"/>
          </p:nvPr>
        </p:nvSpPr>
        <p:spPr/>
        <p:txBody>
          <a:bodyPr/>
          <a:lstStyle/>
          <a:p>
            <a:r>
              <a:rPr lang="en-US" dirty="0"/>
              <a:t>Oil Production Data 1980-2021</a:t>
            </a:r>
          </a:p>
        </p:txBody>
      </p:sp>
      <p:pic>
        <p:nvPicPr>
          <p:cNvPr id="10" name="Content Placeholder 9">
            <a:extLst>
              <a:ext uri="{FF2B5EF4-FFF2-40B4-BE49-F238E27FC236}">
                <a16:creationId xmlns:a16="http://schemas.microsoft.com/office/drawing/2014/main" xmlns="" id="{CC49DCE6-217E-F279-FE1C-5FF10F4FF173}"/>
              </a:ext>
            </a:extLst>
          </p:cNvPr>
          <p:cNvPicPr>
            <a:picLocks noGrp="1" noChangeAspect="1"/>
          </p:cNvPicPr>
          <p:nvPr>
            <p:ph idx="1"/>
          </p:nvPr>
        </p:nvPicPr>
        <p:blipFill>
          <a:blip r:embed="rId2"/>
          <a:stretch>
            <a:fillRect/>
          </a:stretch>
        </p:blipFill>
        <p:spPr>
          <a:xfrm>
            <a:off x="1851325" y="2076450"/>
            <a:ext cx="8479824" cy="3714750"/>
          </a:xfrm>
        </p:spPr>
      </p:pic>
    </p:spTree>
    <p:extLst>
      <p:ext uri="{BB962C8B-B14F-4D97-AF65-F5344CB8AC3E}">
        <p14:creationId xmlns:p14="http://schemas.microsoft.com/office/powerpoint/2010/main" val="2932478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71F91-04BE-121F-0766-A3401B361E00}"/>
              </a:ext>
            </a:extLst>
          </p:cNvPr>
          <p:cNvSpPr>
            <a:spLocks noGrp="1"/>
          </p:cNvSpPr>
          <p:nvPr>
            <p:ph type="title"/>
          </p:nvPr>
        </p:nvSpPr>
        <p:spPr/>
        <p:txBody>
          <a:bodyPr/>
          <a:lstStyle/>
          <a:p>
            <a:r>
              <a:rPr lang="en-US" dirty="0" err="1"/>
              <a:t>Khaur</a:t>
            </a:r>
            <a:r>
              <a:rPr lang="en-US" dirty="0"/>
              <a:t> Oil Field</a:t>
            </a:r>
          </a:p>
        </p:txBody>
      </p:sp>
      <p:pic>
        <p:nvPicPr>
          <p:cNvPr id="6" name="Content Placeholder 5">
            <a:extLst>
              <a:ext uri="{FF2B5EF4-FFF2-40B4-BE49-F238E27FC236}">
                <a16:creationId xmlns:a16="http://schemas.microsoft.com/office/drawing/2014/main" xmlns="" id="{674B92FD-A6A7-C6F4-D078-F3AA19655316}"/>
              </a:ext>
            </a:extLst>
          </p:cNvPr>
          <p:cNvPicPr>
            <a:picLocks noGrp="1" noChangeAspect="1"/>
          </p:cNvPicPr>
          <p:nvPr>
            <p:ph idx="1"/>
          </p:nvPr>
        </p:nvPicPr>
        <p:blipFill>
          <a:blip r:embed="rId2"/>
          <a:stretch>
            <a:fillRect/>
          </a:stretch>
        </p:blipFill>
        <p:spPr>
          <a:xfrm>
            <a:off x="1743075" y="2552701"/>
            <a:ext cx="8534400" cy="4048124"/>
          </a:xfrm>
        </p:spPr>
      </p:pic>
    </p:spTree>
    <p:extLst>
      <p:ext uri="{BB962C8B-B14F-4D97-AF65-F5344CB8AC3E}">
        <p14:creationId xmlns:p14="http://schemas.microsoft.com/office/powerpoint/2010/main" val="1751375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A524D-B865-9E05-F7BD-83A116AFD490}"/>
              </a:ext>
            </a:extLst>
          </p:cNvPr>
          <p:cNvSpPr>
            <a:spLocks noGrp="1"/>
          </p:cNvSpPr>
          <p:nvPr>
            <p:ph type="title"/>
          </p:nvPr>
        </p:nvSpPr>
        <p:spPr/>
        <p:txBody>
          <a:bodyPr>
            <a:noAutofit/>
          </a:bodyPr>
          <a:lstStyle/>
          <a:p>
            <a:endParaRPr lang="en-US" sz="3200" dirty="0"/>
          </a:p>
        </p:txBody>
      </p:sp>
      <p:pic>
        <p:nvPicPr>
          <p:cNvPr id="17" name="Content Placeholder 16">
            <a:extLst>
              <a:ext uri="{FF2B5EF4-FFF2-40B4-BE49-F238E27FC236}">
                <a16:creationId xmlns:a16="http://schemas.microsoft.com/office/drawing/2014/main" xmlns="" id="{95F186FA-9CDB-523B-3050-A6C0084C3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350" y="3260725"/>
            <a:ext cx="6334125" cy="3505199"/>
          </a:xfrm>
        </p:spPr>
      </p:pic>
      <p:pic>
        <p:nvPicPr>
          <p:cNvPr id="23" name="Picture 22">
            <a:extLst>
              <a:ext uri="{FF2B5EF4-FFF2-40B4-BE49-F238E27FC236}">
                <a16:creationId xmlns:a16="http://schemas.microsoft.com/office/drawing/2014/main" xmlns="" id="{06E2A5A6-4117-6DCB-409D-BC72F699DFA6}"/>
              </a:ext>
            </a:extLst>
          </p:cNvPr>
          <p:cNvPicPr>
            <a:picLocks noChangeAspect="1"/>
          </p:cNvPicPr>
          <p:nvPr/>
        </p:nvPicPr>
        <p:blipFill>
          <a:blip r:embed="rId3"/>
          <a:stretch>
            <a:fillRect/>
          </a:stretch>
        </p:blipFill>
        <p:spPr>
          <a:xfrm>
            <a:off x="371475" y="242888"/>
            <a:ext cx="11496675" cy="2895600"/>
          </a:xfrm>
          <a:prstGeom prst="rect">
            <a:avLst/>
          </a:prstGeom>
        </p:spPr>
      </p:pic>
    </p:spTree>
    <p:extLst>
      <p:ext uri="{BB962C8B-B14F-4D97-AF65-F5344CB8AC3E}">
        <p14:creationId xmlns:p14="http://schemas.microsoft.com/office/powerpoint/2010/main" val="67969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8C2A1-1BCA-C755-6F49-7AE6506A06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DD44DAF-8DB4-9C9E-CFFF-29BCECC187C2}"/>
              </a:ext>
            </a:extLst>
          </p:cNvPr>
          <p:cNvSpPr>
            <a:spLocks noGrp="1"/>
          </p:cNvSpPr>
          <p:nvPr>
            <p:ph idx="1"/>
          </p:nvPr>
        </p:nvSpPr>
        <p:spPr/>
        <p:txBody>
          <a:bodyPr>
            <a:noAutofit/>
          </a:bodyPr>
          <a:lstStyle/>
          <a:p>
            <a:pPr marL="0" indent="0">
              <a:buNone/>
            </a:pPr>
            <a:r>
              <a:rPr lang="en-US" sz="3200" dirty="0">
                <a:solidFill>
                  <a:schemeClr val="tx2">
                    <a:lumMod val="75000"/>
                  </a:schemeClr>
                </a:solidFill>
              </a:rPr>
              <a:t>One of the Mainstays of any country around the world for </a:t>
            </a:r>
            <a:r>
              <a:rPr lang="en-US" sz="3200" b="1" dirty="0">
                <a:solidFill>
                  <a:schemeClr val="tx2">
                    <a:lumMod val="75000"/>
                  </a:schemeClr>
                </a:solidFill>
              </a:rPr>
              <a:t>Economic</a:t>
            </a:r>
            <a:r>
              <a:rPr lang="en-US" sz="3200" dirty="0">
                <a:solidFill>
                  <a:schemeClr val="tx2">
                    <a:lumMod val="75000"/>
                  </a:schemeClr>
                </a:solidFill>
              </a:rPr>
              <a:t> </a:t>
            </a:r>
            <a:r>
              <a:rPr lang="en-US" sz="3200" b="1" dirty="0">
                <a:solidFill>
                  <a:schemeClr val="tx2">
                    <a:lumMod val="75000"/>
                  </a:schemeClr>
                </a:solidFill>
              </a:rPr>
              <a:t>Development</a:t>
            </a:r>
            <a:r>
              <a:rPr lang="en-US" sz="3200" dirty="0">
                <a:solidFill>
                  <a:schemeClr val="tx2">
                    <a:lumMod val="75000"/>
                  </a:schemeClr>
                </a:solidFill>
              </a:rPr>
              <a:t> is its existing </a:t>
            </a:r>
            <a:r>
              <a:rPr lang="en-US" sz="3200" b="1" dirty="0">
                <a:solidFill>
                  <a:schemeClr val="tx2">
                    <a:lumMod val="75000"/>
                  </a:schemeClr>
                </a:solidFill>
              </a:rPr>
              <a:t>Natural Resources </a:t>
            </a:r>
            <a:r>
              <a:rPr lang="en-US" sz="3200" dirty="0">
                <a:solidFill>
                  <a:schemeClr val="tx2">
                    <a:lumMod val="75000"/>
                  </a:schemeClr>
                </a:solidFill>
              </a:rPr>
              <a:t>and </a:t>
            </a:r>
            <a:r>
              <a:rPr lang="en-US" sz="3200" b="1" dirty="0">
                <a:solidFill>
                  <a:schemeClr val="tx2">
                    <a:lumMod val="75000"/>
                  </a:schemeClr>
                </a:solidFill>
              </a:rPr>
              <a:t>Assets</a:t>
            </a:r>
            <a:r>
              <a:rPr lang="en-US" sz="3200" dirty="0">
                <a:solidFill>
                  <a:schemeClr val="tx2">
                    <a:lumMod val="75000"/>
                  </a:schemeClr>
                </a:solidFill>
              </a:rPr>
              <a:t>.</a:t>
            </a:r>
          </a:p>
          <a:p>
            <a:pPr marL="0" indent="0">
              <a:buNone/>
            </a:pPr>
            <a:endParaRPr lang="en-US" sz="3200" dirty="0">
              <a:solidFill>
                <a:schemeClr val="tx2">
                  <a:lumMod val="75000"/>
                </a:schemeClr>
              </a:solidFill>
            </a:endParaRPr>
          </a:p>
          <a:p>
            <a:pPr marL="0" indent="0">
              <a:buNone/>
            </a:pPr>
            <a:r>
              <a:rPr lang="en-US" sz="3200" dirty="0">
                <a:solidFill>
                  <a:schemeClr val="tx2">
                    <a:lumMod val="75000"/>
                  </a:schemeClr>
                </a:solidFill>
              </a:rPr>
              <a:t>Despite being Blessed with </a:t>
            </a:r>
            <a:r>
              <a:rPr lang="en-US" sz="3200" b="1" dirty="0">
                <a:solidFill>
                  <a:schemeClr val="tx2">
                    <a:lumMod val="75000"/>
                  </a:schemeClr>
                </a:solidFill>
              </a:rPr>
              <a:t>Fertile Agriculture Lands</a:t>
            </a:r>
            <a:r>
              <a:rPr lang="en-US" sz="3200" dirty="0">
                <a:solidFill>
                  <a:schemeClr val="tx2">
                    <a:lumMod val="75000"/>
                  </a:schemeClr>
                </a:solidFill>
              </a:rPr>
              <a:t>, </a:t>
            </a:r>
            <a:r>
              <a:rPr lang="en-US" sz="3200" b="1" dirty="0">
                <a:solidFill>
                  <a:schemeClr val="tx2">
                    <a:lumMod val="75000"/>
                  </a:schemeClr>
                </a:solidFill>
              </a:rPr>
              <a:t>Natural Minerals </a:t>
            </a:r>
            <a:r>
              <a:rPr lang="en-US" sz="3200" dirty="0">
                <a:solidFill>
                  <a:schemeClr val="tx2">
                    <a:lumMod val="75000"/>
                  </a:schemeClr>
                </a:solidFill>
              </a:rPr>
              <a:t>and </a:t>
            </a:r>
            <a:r>
              <a:rPr lang="en-US" sz="3200" b="1" dirty="0">
                <a:solidFill>
                  <a:schemeClr val="tx2">
                    <a:lumMod val="75000"/>
                  </a:schemeClr>
                </a:solidFill>
              </a:rPr>
              <a:t>Industrial Bases </a:t>
            </a:r>
            <a:r>
              <a:rPr lang="en-US" sz="3200" dirty="0">
                <a:solidFill>
                  <a:schemeClr val="tx2">
                    <a:lumMod val="75000"/>
                  </a:schemeClr>
                </a:solidFill>
              </a:rPr>
              <a:t>Pakistan Economic Development is not Progressing as it should.</a:t>
            </a:r>
          </a:p>
          <a:p>
            <a:pPr marL="0" indent="0">
              <a:buNone/>
            </a:pPr>
            <a:endParaRPr lang="en-US" sz="3200" dirty="0">
              <a:solidFill>
                <a:schemeClr val="tx2">
                  <a:lumMod val="75000"/>
                </a:schemeClr>
              </a:solidFill>
            </a:endParaRPr>
          </a:p>
        </p:txBody>
      </p:sp>
    </p:spTree>
    <p:extLst>
      <p:ext uri="{BB962C8B-B14F-4D97-AF65-F5344CB8AC3E}">
        <p14:creationId xmlns:p14="http://schemas.microsoft.com/office/powerpoint/2010/main" val="105130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B4E17-D795-61F4-E189-57015A35116E}"/>
              </a:ext>
            </a:extLst>
          </p:cNvPr>
          <p:cNvSpPr>
            <a:spLocks noGrp="1"/>
          </p:cNvSpPr>
          <p:nvPr>
            <p:ph type="title"/>
          </p:nvPr>
        </p:nvSpPr>
        <p:spPr/>
        <p:txBody>
          <a:bodyPr/>
          <a:lstStyle/>
          <a:p>
            <a:r>
              <a:rPr lang="en-US" dirty="0"/>
              <a:t>Pakistan Import Sources </a:t>
            </a:r>
          </a:p>
        </p:txBody>
      </p:sp>
      <p:pic>
        <p:nvPicPr>
          <p:cNvPr id="4098" name="Picture 2" descr="Pakistan - Resources and power | Britannica">
            <a:extLst>
              <a:ext uri="{FF2B5EF4-FFF2-40B4-BE49-F238E27FC236}">
                <a16:creationId xmlns:a16="http://schemas.microsoft.com/office/drawing/2014/main" xmlns="" id="{3D51014C-5969-3110-558E-584F9C6FBA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602" y="2019300"/>
            <a:ext cx="11393023"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32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CD051-1311-9CD9-279B-20FD18073468}"/>
              </a:ext>
            </a:extLst>
          </p:cNvPr>
          <p:cNvSpPr>
            <a:spLocks noGrp="1"/>
          </p:cNvSpPr>
          <p:nvPr>
            <p:ph type="title"/>
          </p:nvPr>
        </p:nvSpPr>
        <p:spPr/>
        <p:txBody>
          <a:bodyPr>
            <a:normAutofit fontScale="90000"/>
          </a:bodyPr>
          <a:lstStyle/>
          <a:p>
            <a:r>
              <a:rPr lang="en-US" b="1" dirty="0">
                <a:latin typeface="+mn-lt"/>
              </a:rPr>
              <a:t>Some Important Natural Resources of Pakistan</a:t>
            </a:r>
          </a:p>
        </p:txBody>
      </p:sp>
      <p:sp>
        <p:nvSpPr>
          <p:cNvPr id="3" name="Content Placeholder 2">
            <a:extLst>
              <a:ext uri="{FF2B5EF4-FFF2-40B4-BE49-F238E27FC236}">
                <a16:creationId xmlns:a16="http://schemas.microsoft.com/office/drawing/2014/main" xmlns="" id="{2D0528A9-9E28-4798-E284-12DBC4A3DA35}"/>
              </a:ext>
            </a:extLst>
          </p:cNvPr>
          <p:cNvSpPr>
            <a:spLocks noGrp="1"/>
          </p:cNvSpPr>
          <p:nvPr>
            <p:ph idx="1"/>
          </p:nvPr>
        </p:nvSpPr>
        <p:spPr/>
        <p:txBody>
          <a:bodyPr>
            <a:noAutofit/>
          </a:bodyPr>
          <a:lstStyle/>
          <a:p>
            <a:r>
              <a:rPr lang="en-US" sz="2400" b="1" dirty="0">
                <a:solidFill>
                  <a:schemeClr val="tx1"/>
                </a:solidFill>
              </a:rPr>
              <a:t>Salt</a:t>
            </a:r>
          </a:p>
          <a:p>
            <a:r>
              <a:rPr lang="en-US" sz="2400" b="1" dirty="0">
                <a:solidFill>
                  <a:schemeClr val="tx1"/>
                </a:solidFill>
              </a:rPr>
              <a:t>Coal </a:t>
            </a:r>
          </a:p>
          <a:p>
            <a:r>
              <a:rPr lang="en-US" sz="2400" b="1" dirty="0">
                <a:solidFill>
                  <a:schemeClr val="tx1"/>
                </a:solidFill>
              </a:rPr>
              <a:t>Gold</a:t>
            </a:r>
          </a:p>
          <a:p>
            <a:r>
              <a:rPr lang="en-US" sz="2400" b="1" dirty="0">
                <a:solidFill>
                  <a:schemeClr val="tx1"/>
                </a:solidFill>
              </a:rPr>
              <a:t>Chromite</a:t>
            </a:r>
          </a:p>
          <a:p>
            <a:r>
              <a:rPr lang="en-US" sz="2400" b="1" dirty="0">
                <a:solidFill>
                  <a:schemeClr val="tx1"/>
                </a:solidFill>
              </a:rPr>
              <a:t>Iron</a:t>
            </a:r>
          </a:p>
          <a:p>
            <a:r>
              <a:rPr lang="en-US" sz="2400" b="1" dirty="0">
                <a:solidFill>
                  <a:schemeClr val="tx1"/>
                </a:solidFill>
              </a:rPr>
              <a:t>Copper</a:t>
            </a:r>
          </a:p>
          <a:p>
            <a:r>
              <a:rPr lang="en-US" sz="2400" b="1" dirty="0">
                <a:solidFill>
                  <a:schemeClr val="tx1"/>
                </a:solidFill>
              </a:rPr>
              <a:t>Oil</a:t>
            </a:r>
          </a:p>
          <a:p>
            <a:r>
              <a:rPr lang="en-US" sz="2400" b="1" dirty="0">
                <a:solidFill>
                  <a:schemeClr val="tx1"/>
                </a:solidFill>
              </a:rPr>
              <a:t>Gas</a:t>
            </a:r>
          </a:p>
        </p:txBody>
      </p:sp>
    </p:spTree>
    <p:extLst>
      <p:ext uri="{BB962C8B-B14F-4D97-AF65-F5344CB8AC3E}">
        <p14:creationId xmlns:p14="http://schemas.microsoft.com/office/powerpoint/2010/main" val="613470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20A96-3346-E06C-2A6F-0511EFEBAD5F}"/>
              </a:ext>
            </a:extLst>
          </p:cNvPr>
          <p:cNvSpPr>
            <a:spLocks noGrp="1"/>
          </p:cNvSpPr>
          <p:nvPr>
            <p:ph type="title"/>
          </p:nvPr>
        </p:nvSpPr>
        <p:spPr/>
        <p:txBody>
          <a:bodyPr>
            <a:normAutofit fontScale="90000"/>
          </a:bodyPr>
          <a:lstStyle/>
          <a:p>
            <a:r>
              <a:rPr lang="en-US" b="1" dirty="0">
                <a:latin typeface="+mn-lt"/>
              </a:rPr>
              <a:t>Here are some reasons behind Struggling Pakistan’s Economy</a:t>
            </a:r>
          </a:p>
        </p:txBody>
      </p:sp>
      <p:sp>
        <p:nvSpPr>
          <p:cNvPr id="3" name="Content Placeholder 2">
            <a:extLst>
              <a:ext uri="{FF2B5EF4-FFF2-40B4-BE49-F238E27FC236}">
                <a16:creationId xmlns:a16="http://schemas.microsoft.com/office/drawing/2014/main" xmlns="" id="{5ACBF7CC-7CA6-1A5C-B5B7-B38EF51952A3}"/>
              </a:ext>
            </a:extLst>
          </p:cNvPr>
          <p:cNvSpPr>
            <a:spLocks noGrp="1"/>
          </p:cNvSpPr>
          <p:nvPr>
            <p:ph idx="1"/>
          </p:nvPr>
        </p:nvSpPr>
        <p:spPr/>
        <p:txBody>
          <a:bodyPr>
            <a:normAutofit fontScale="85000" lnSpcReduction="20000"/>
          </a:bodyPr>
          <a:lstStyle/>
          <a:p>
            <a:r>
              <a:rPr lang="en-US" b="1" dirty="0">
                <a:solidFill>
                  <a:schemeClr val="tx2">
                    <a:lumMod val="75000"/>
                  </a:schemeClr>
                </a:solidFill>
              </a:rPr>
              <a:t>Energy Crisis</a:t>
            </a:r>
          </a:p>
          <a:p>
            <a:r>
              <a:rPr lang="en-US" b="1" dirty="0">
                <a:solidFill>
                  <a:schemeClr val="tx2">
                    <a:lumMod val="75000"/>
                  </a:schemeClr>
                </a:solidFill>
              </a:rPr>
              <a:t>Terrorism</a:t>
            </a:r>
          </a:p>
          <a:p>
            <a:r>
              <a:rPr lang="en-US" b="1" dirty="0">
                <a:solidFill>
                  <a:schemeClr val="tx2">
                    <a:lumMod val="75000"/>
                  </a:schemeClr>
                </a:solidFill>
              </a:rPr>
              <a:t>Corruption </a:t>
            </a:r>
          </a:p>
          <a:p>
            <a:r>
              <a:rPr lang="en-US" b="1" dirty="0">
                <a:solidFill>
                  <a:schemeClr val="tx2">
                    <a:lumMod val="75000"/>
                  </a:schemeClr>
                </a:solidFill>
              </a:rPr>
              <a:t>Youth Unemployment</a:t>
            </a:r>
          </a:p>
          <a:p>
            <a:r>
              <a:rPr lang="en-US" b="1" dirty="0">
                <a:solidFill>
                  <a:schemeClr val="tx2">
                    <a:lumMod val="75000"/>
                  </a:schemeClr>
                </a:solidFill>
              </a:rPr>
              <a:t>Poor Health Facilities</a:t>
            </a:r>
          </a:p>
          <a:p>
            <a:r>
              <a:rPr lang="en-US" b="1" dirty="0">
                <a:solidFill>
                  <a:schemeClr val="tx2">
                    <a:lumMod val="75000"/>
                  </a:schemeClr>
                </a:solidFill>
              </a:rPr>
              <a:t>Huge Debt </a:t>
            </a:r>
          </a:p>
          <a:p>
            <a:r>
              <a:rPr lang="en-US" b="1" dirty="0">
                <a:solidFill>
                  <a:schemeClr val="tx2">
                    <a:lumMod val="75000"/>
                  </a:schemeClr>
                </a:solidFill>
              </a:rPr>
              <a:t>Over Population</a:t>
            </a:r>
          </a:p>
          <a:p>
            <a:r>
              <a:rPr lang="en-US" b="1" dirty="0">
                <a:solidFill>
                  <a:schemeClr val="tx2">
                    <a:lumMod val="75000"/>
                  </a:schemeClr>
                </a:solidFill>
              </a:rPr>
              <a:t>Lack of Good Governance </a:t>
            </a:r>
          </a:p>
          <a:p>
            <a:r>
              <a:rPr lang="en-US" b="1" dirty="0">
                <a:solidFill>
                  <a:schemeClr val="tx2">
                    <a:lumMod val="75000"/>
                  </a:schemeClr>
                </a:solidFill>
              </a:rPr>
              <a:t>Wealth Concertation</a:t>
            </a:r>
          </a:p>
        </p:txBody>
      </p:sp>
    </p:spTree>
    <p:extLst>
      <p:ext uri="{BB962C8B-B14F-4D97-AF65-F5344CB8AC3E}">
        <p14:creationId xmlns:p14="http://schemas.microsoft.com/office/powerpoint/2010/main" val="1227289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DD25AB-EC62-A4CA-8DE0-B38A11FF6742}"/>
              </a:ext>
            </a:extLst>
          </p:cNvPr>
          <p:cNvSpPr>
            <a:spLocks noGrp="1"/>
          </p:cNvSpPr>
          <p:nvPr>
            <p:ph type="title"/>
          </p:nvPr>
        </p:nvSpPr>
        <p:spPr/>
        <p:txBody>
          <a:bodyPr/>
          <a:lstStyle/>
          <a:p>
            <a:r>
              <a:rPr lang="en-US" dirty="0"/>
              <a:t>Reasons of Energy Crisis</a:t>
            </a:r>
          </a:p>
        </p:txBody>
      </p:sp>
      <p:sp>
        <p:nvSpPr>
          <p:cNvPr id="3" name="Content Placeholder 2">
            <a:extLst>
              <a:ext uri="{FF2B5EF4-FFF2-40B4-BE49-F238E27FC236}">
                <a16:creationId xmlns:a16="http://schemas.microsoft.com/office/drawing/2014/main" xmlns="" id="{6BCAE15E-DF3D-4F5B-1AAD-2BD41E46CD50}"/>
              </a:ext>
            </a:extLst>
          </p:cNvPr>
          <p:cNvSpPr>
            <a:spLocks noGrp="1"/>
          </p:cNvSpPr>
          <p:nvPr>
            <p:ph idx="1"/>
          </p:nvPr>
        </p:nvSpPr>
        <p:spPr/>
        <p:txBody>
          <a:bodyPr/>
          <a:lstStyle/>
          <a:p>
            <a:r>
              <a:rPr lang="en-US" dirty="0">
                <a:solidFill>
                  <a:schemeClr val="tx2">
                    <a:lumMod val="75000"/>
                  </a:schemeClr>
                </a:solidFill>
              </a:rPr>
              <a:t>Over Consumption </a:t>
            </a:r>
          </a:p>
          <a:p>
            <a:r>
              <a:rPr lang="en-US" dirty="0">
                <a:solidFill>
                  <a:schemeClr val="tx2">
                    <a:lumMod val="75000"/>
                  </a:schemeClr>
                </a:solidFill>
              </a:rPr>
              <a:t>Over Population</a:t>
            </a:r>
          </a:p>
          <a:p>
            <a:r>
              <a:rPr lang="en-US" dirty="0">
                <a:solidFill>
                  <a:schemeClr val="tx2">
                    <a:lumMod val="75000"/>
                  </a:schemeClr>
                </a:solidFill>
              </a:rPr>
              <a:t>Poor Infrastructure</a:t>
            </a:r>
          </a:p>
          <a:p>
            <a:r>
              <a:rPr lang="en-US" dirty="0">
                <a:solidFill>
                  <a:schemeClr val="tx2">
                    <a:lumMod val="75000"/>
                  </a:schemeClr>
                </a:solidFill>
              </a:rPr>
              <a:t>Wastage of Energy</a:t>
            </a:r>
          </a:p>
          <a:p>
            <a:r>
              <a:rPr lang="en-US" dirty="0">
                <a:solidFill>
                  <a:schemeClr val="tx2">
                    <a:lumMod val="75000"/>
                  </a:schemeClr>
                </a:solidFill>
              </a:rPr>
              <a:t>Poor Distribution System</a:t>
            </a:r>
          </a:p>
        </p:txBody>
      </p:sp>
    </p:spTree>
    <p:extLst>
      <p:ext uri="{BB962C8B-B14F-4D97-AF65-F5344CB8AC3E}">
        <p14:creationId xmlns:p14="http://schemas.microsoft.com/office/powerpoint/2010/main" val="3803910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35393-2543-2476-776E-12C35476C772}"/>
              </a:ext>
            </a:extLst>
          </p:cNvPr>
          <p:cNvSpPr>
            <a:spLocks noGrp="1"/>
          </p:cNvSpPr>
          <p:nvPr>
            <p:ph type="title"/>
          </p:nvPr>
        </p:nvSpPr>
        <p:spPr/>
        <p:txBody>
          <a:bodyPr/>
          <a:lstStyle/>
          <a:p>
            <a:r>
              <a:rPr lang="en-US" dirty="0"/>
              <a:t>Terrorism</a:t>
            </a:r>
          </a:p>
        </p:txBody>
      </p:sp>
      <p:sp>
        <p:nvSpPr>
          <p:cNvPr id="3" name="Content Placeholder 2">
            <a:extLst>
              <a:ext uri="{FF2B5EF4-FFF2-40B4-BE49-F238E27FC236}">
                <a16:creationId xmlns:a16="http://schemas.microsoft.com/office/drawing/2014/main" xmlns="" id="{EA072CC5-A6F3-8B2A-42A5-D6DD0819119A}"/>
              </a:ext>
            </a:extLst>
          </p:cNvPr>
          <p:cNvSpPr>
            <a:spLocks noGrp="1"/>
          </p:cNvSpPr>
          <p:nvPr>
            <p:ph idx="1"/>
          </p:nvPr>
        </p:nvSpPr>
        <p:spPr/>
        <p:txBody>
          <a:bodyPr/>
          <a:lstStyle/>
          <a:p>
            <a:pPr marL="36900" indent="0">
              <a:buNone/>
            </a:pPr>
            <a:r>
              <a:rPr lang="en-US" b="1" dirty="0">
                <a:solidFill>
                  <a:schemeClr val="tx2">
                    <a:lumMod val="75000"/>
                  </a:schemeClr>
                </a:solidFill>
                <a:effectLst/>
                <a:latin typeface="+mj-lt"/>
              </a:rPr>
              <a:t>I</a:t>
            </a:r>
            <a:r>
              <a:rPr lang="en-US" b="0" i="0" dirty="0">
                <a:solidFill>
                  <a:schemeClr val="tx2">
                    <a:lumMod val="75000"/>
                  </a:schemeClr>
                </a:solidFill>
                <a:effectLst/>
                <a:latin typeface="+mj-lt"/>
              </a:rPr>
              <a:t>t is a huge set back for economic generation in Pakistan. Since 2002 we are a war-torn country. The State Bank of Pakistan report (2016) says that war on terrorism has cost $118 billion. According to Global Terrorism Index (2016), out of 163 countries, Pakistan stands 4</a:t>
            </a:r>
            <a:r>
              <a:rPr lang="en-US" b="0" i="0" baseline="30000" dirty="0">
                <a:solidFill>
                  <a:schemeClr val="tx2">
                    <a:lumMod val="75000"/>
                  </a:schemeClr>
                </a:solidFill>
                <a:effectLst/>
                <a:latin typeface="+mj-lt"/>
              </a:rPr>
              <a:t>th</a:t>
            </a:r>
            <a:r>
              <a:rPr lang="en-US" b="0" i="0" dirty="0">
                <a:solidFill>
                  <a:schemeClr val="tx2">
                    <a:lumMod val="75000"/>
                  </a:schemeClr>
                </a:solidFill>
                <a:effectLst/>
                <a:latin typeface="+mj-lt"/>
              </a:rPr>
              <a:t> worst hit. This has long been a reason for Pakistan’s negative international image which has limited the foreign investment in the country.</a:t>
            </a:r>
            <a:endParaRPr lang="en-US" dirty="0">
              <a:solidFill>
                <a:schemeClr val="tx2">
                  <a:lumMod val="75000"/>
                </a:schemeClr>
              </a:solidFill>
              <a:latin typeface="+mj-lt"/>
            </a:endParaRPr>
          </a:p>
        </p:txBody>
      </p:sp>
    </p:spTree>
    <p:extLst>
      <p:ext uri="{BB962C8B-B14F-4D97-AF65-F5344CB8AC3E}">
        <p14:creationId xmlns:p14="http://schemas.microsoft.com/office/powerpoint/2010/main" val="2514706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2A7E7-7589-F127-F63C-BD1FD08EEF27}"/>
              </a:ext>
            </a:extLst>
          </p:cNvPr>
          <p:cNvSpPr>
            <a:spLocks noGrp="1"/>
          </p:cNvSpPr>
          <p:nvPr>
            <p:ph type="title"/>
          </p:nvPr>
        </p:nvSpPr>
        <p:spPr/>
        <p:txBody>
          <a:bodyPr>
            <a:normAutofit fontScale="90000"/>
          </a:bodyPr>
          <a:lstStyle/>
          <a:p>
            <a:r>
              <a:rPr lang="en-US" dirty="0"/>
              <a:t>Terrorist Attack on </a:t>
            </a:r>
            <a:r>
              <a:rPr lang="en-US" dirty="0" err="1"/>
              <a:t>Srilankan</a:t>
            </a:r>
            <a:r>
              <a:rPr lang="en-US" dirty="0"/>
              <a:t> Cricket Team in Lahore in 2009</a:t>
            </a:r>
          </a:p>
        </p:txBody>
      </p:sp>
      <p:pic>
        <p:nvPicPr>
          <p:cNvPr id="3074" name="Picture 2" descr="Sri Lankan officials and players prepare to board into a helicopter at Qadhafi stadium after the shooting.— AP">
            <a:extLst>
              <a:ext uri="{FF2B5EF4-FFF2-40B4-BE49-F238E27FC236}">
                <a16:creationId xmlns:a16="http://schemas.microsoft.com/office/drawing/2014/main" xmlns="" id="{B5D17E08-B721-CB91-F476-EDFBDAB2A3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4858" y="1866900"/>
            <a:ext cx="10172699"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668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094332-88BA-2A13-55FD-738EFFCC5B3B}"/>
              </a:ext>
            </a:extLst>
          </p:cNvPr>
          <p:cNvSpPr>
            <a:spLocks noGrp="1"/>
          </p:cNvSpPr>
          <p:nvPr>
            <p:ph type="title"/>
          </p:nvPr>
        </p:nvSpPr>
        <p:spPr/>
        <p:txBody>
          <a:bodyPr/>
          <a:lstStyle/>
          <a:p>
            <a:r>
              <a:rPr lang="en-US" dirty="0"/>
              <a:t>Corruption</a:t>
            </a:r>
          </a:p>
        </p:txBody>
      </p:sp>
      <p:sp>
        <p:nvSpPr>
          <p:cNvPr id="3" name="Content Placeholder 2">
            <a:extLst>
              <a:ext uri="{FF2B5EF4-FFF2-40B4-BE49-F238E27FC236}">
                <a16:creationId xmlns:a16="http://schemas.microsoft.com/office/drawing/2014/main" xmlns="" id="{AC773412-04AD-BAC4-923F-F349D3E8CE8F}"/>
              </a:ext>
            </a:extLst>
          </p:cNvPr>
          <p:cNvSpPr>
            <a:spLocks noGrp="1"/>
          </p:cNvSpPr>
          <p:nvPr>
            <p:ph idx="1"/>
          </p:nvPr>
        </p:nvSpPr>
        <p:spPr/>
        <p:txBody>
          <a:bodyPr/>
          <a:lstStyle/>
          <a:p>
            <a:pPr marL="36900" indent="0" algn="l">
              <a:buNone/>
            </a:pPr>
            <a:r>
              <a:rPr lang="en-US" dirty="0">
                <a:solidFill>
                  <a:schemeClr val="tx2">
                    <a:lumMod val="75000"/>
                  </a:schemeClr>
                </a:solidFill>
                <a:effectLst/>
                <a:latin typeface="+mj-lt"/>
              </a:rPr>
              <a:t>Corruption in Pakistan is widespread, and extends to every sector from government to judiciary, police, health services and education. The problems are long-standing, and despite ongoing calls for reform, and many attempts to improve the situation, there is little evidence of progress.</a:t>
            </a:r>
          </a:p>
          <a:p>
            <a:pPr marL="36900" indent="0" algn="l">
              <a:buNone/>
            </a:pPr>
            <a:r>
              <a:rPr lang="en-US" b="0" i="0" dirty="0">
                <a:solidFill>
                  <a:schemeClr val="tx2">
                    <a:lumMod val="75000"/>
                  </a:schemeClr>
                </a:solidFill>
                <a:effectLst/>
                <a:latin typeface="+mj-lt"/>
              </a:rPr>
              <a:t>According to corruption perception index (CPI 2019) out of 175 countries Pakistan stands at 116.</a:t>
            </a:r>
          </a:p>
          <a:p>
            <a:pPr marL="36900" indent="0">
              <a:buNone/>
            </a:pPr>
            <a:r>
              <a:rPr lang="en-US" dirty="0">
                <a:solidFill>
                  <a:schemeClr val="tx2">
                    <a:lumMod val="75000"/>
                  </a:schemeClr>
                </a:solidFill>
                <a:latin typeface="+mj-lt"/>
              </a:rPr>
              <a:t/>
            </a:r>
            <a:br>
              <a:rPr lang="en-US" dirty="0">
                <a:solidFill>
                  <a:schemeClr val="tx2">
                    <a:lumMod val="75000"/>
                  </a:schemeClr>
                </a:solidFill>
                <a:latin typeface="+mj-lt"/>
              </a:rPr>
            </a:br>
            <a:endParaRPr lang="en-US" dirty="0">
              <a:solidFill>
                <a:schemeClr val="tx2">
                  <a:lumMod val="75000"/>
                </a:schemeClr>
              </a:solidFill>
              <a:latin typeface="+mj-lt"/>
            </a:endParaRPr>
          </a:p>
        </p:txBody>
      </p:sp>
    </p:spTree>
    <p:extLst>
      <p:ext uri="{BB962C8B-B14F-4D97-AF65-F5344CB8AC3E}">
        <p14:creationId xmlns:p14="http://schemas.microsoft.com/office/powerpoint/2010/main" val="2160290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F243A-FC30-F3F6-DC43-4F39A013E7E4}"/>
              </a:ext>
            </a:extLst>
          </p:cNvPr>
          <p:cNvSpPr>
            <a:spLocks noGrp="1"/>
          </p:cNvSpPr>
          <p:nvPr>
            <p:ph type="title"/>
          </p:nvPr>
        </p:nvSpPr>
        <p:spPr/>
        <p:txBody>
          <a:bodyPr/>
          <a:lstStyle/>
          <a:p>
            <a:r>
              <a:rPr lang="en-US" dirty="0"/>
              <a:t>Wealth Concertation</a:t>
            </a:r>
          </a:p>
        </p:txBody>
      </p:sp>
      <p:sp>
        <p:nvSpPr>
          <p:cNvPr id="3" name="Content Placeholder 2">
            <a:extLst>
              <a:ext uri="{FF2B5EF4-FFF2-40B4-BE49-F238E27FC236}">
                <a16:creationId xmlns:a16="http://schemas.microsoft.com/office/drawing/2014/main" xmlns="" id="{FEE52678-C7E1-18CA-98B1-303B1FDD59AC}"/>
              </a:ext>
            </a:extLst>
          </p:cNvPr>
          <p:cNvSpPr>
            <a:spLocks noGrp="1"/>
          </p:cNvSpPr>
          <p:nvPr>
            <p:ph idx="1"/>
          </p:nvPr>
        </p:nvSpPr>
        <p:spPr/>
        <p:txBody>
          <a:bodyPr/>
          <a:lstStyle/>
          <a:p>
            <a:pPr marL="36900" indent="0">
              <a:buNone/>
            </a:pPr>
            <a:r>
              <a:rPr lang="en-US" b="0" i="0" dirty="0">
                <a:solidFill>
                  <a:schemeClr val="tx2">
                    <a:lumMod val="75000"/>
                  </a:schemeClr>
                </a:solidFill>
                <a:effectLst/>
                <a:latin typeface="+mj-lt"/>
              </a:rPr>
              <a:t>In Pakistan wealth is concentered among a few rich families. The rest of the population is dependent on them. Due to wealth concentration, around 35 percent people spend their lives under poverty line. According to Multidimensional Poverty Index (2016) 39 percent population of Pakistan lives in poverty, which means that 4 out of 10 people in Pakistan live in poverty</a:t>
            </a:r>
            <a:endParaRPr lang="en-US" dirty="0">
              <a:solidFill>
                <a:schemeClr val="tx2">
                  <a:lumMod val="75000"/>
                </a:schemeClr>
              </a:solidFill>
              <a:latin typeface="+mj-lt"/>
            </a:endParaRPr>
          </a:p>
        </p:txBody>
      </p:sp>
    </p:spTree>
    <p:extLst>
      <p:ext uri="{BB962C8B-B14F-4D97-AF65-F5344CB8AC3E}">
        <p14:creationId xmlns:p14="http://schemas.microsoft.com/office/powerpoint/2010/main" val="3478826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2153D-CCD6-58E6-E6AE-DF27CA9AE506}"/>
              </a:ext>
            </a:extLst>
          </p:cNvPr>
          <p:cNvSpPr>
            <a:spLocks noGrp="1"/>
          </p:cNvSpPr>
          <p:nvPr>
            <p:ph type="title"/>
          </p:nvPr>
        </p:nvSpPr>
        <p:spPr/>
        <p:txBody>
          <a:bodyPr/>
          <a:lstStyle/>
          <a:p>
            <a:r>
              <a:rPr lang="en-US" dirty="0"/>
              <a:t>Youth Unemployment</a:t>
            </a:r>
          </a:p>
        </p:txBody>
      </p:sp>
      <p:sp>
        <p:nvSpPr>
          <p:cNvPr id="3" name="Content Placeholder 2">
            <a:extLst>
              <a:ext uri="{FF2B5EF4-FFF2-40B4-BE49-F238E27FC236}">
                <a16:creationId xmlns:a16="http://schemas.microsoft.com/office/drawing/2014/main" xmlns="" id="{CF0C4F2B-5EF0-BA4E-8AA0-3074D0884BD3}"/>
              </a:ext>
            </a:extLst>
          </p:cNvPr>
          <p:cNvSpPr>
            <a:spLocks noGrp="1"/>
          </p:cNvSpPr>
          <p:nvPr>
            <p:ph idx="1"/>
          </p:nvPr>
        </p:nvSpPr>
        <p:spPr/>
        <p:txBody>
          <a:bodyPr>
            <a:normAutofit/>
          </a:bodyPr>
          <a:lstStyle/>
          <a:p>
            <a:pPr marL="36900" indent="0" algn="l">
              <a:buNone/>
            </a:pPr>
            <a:r>
              <a:rPr lang="en-US" b="0" i="0" dirty="0">
                <a:solidFill>
                  <a:schemeClr val="tx2">
                    <a:lumMod val="75000"/>
                  </a:schemeClr>
                </a:solidFill>
                <a:effectLst/>
                <a:latin typeface="+mj-lt"/>
              </a:rPr>
              <a:t>We are blessed in having about 63 percent of youth population. Half of them are unemployed. According to Asian Development Bank (ADB) 50.7 percent of the population aged 15 years and above is employed. Of it, the female ratio is very less. The rest are struggling for survival. On an average, Pakistan needs to create 20 million job annually for young people alone.</a:t>
            </a:r>
            <a:endParaRPr lang="en-US" dirty="0">
              <a:solidFill>
                <a:schemeClr val="tx2">
                  <a:lumMod val="75000"/>
                </a:schemeClr>
              </a:solidFill>
              <a:latin typeface="+mj-lt"/>
            </a:endParaRPr>
          </a:p>
          <a:p>
            <a:endParaRPr lang="en-US" dirty="0">
              <a:solidFill>
                <a:schemeClr val="tx2">
                  <a:lumMod val="75000"/>
                </a:schemeClr>
              </a:solidFill>
              <a:latin typeface="+mj-lt"/>
            </a:endParaRPr>
          </a:p>
        </p:txBody>
      </p:sp>
    </p:spTree>
    <p:extLst>
      <p:ext uri="{BB962C8B-B14F-4D97-AF65-F5344CB8AC3E}">
        <p14:creationId xmlns:p14="http://schemas.microsoft.com/office/powerpoint/2010/main" val="2328782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4A4BB-7C17-E6EA-0211-94E7D304404B}"/>
              </a:ext>
            </a:extLst>
          </p:cNvPr>
          <p:cNvSpPr>
            <a:spLocks noGrp="1"/>
          </p:cNvSpPr>
          <p:nvPr>
            <p:ph type="title"/>
          </p:nvPr>
        </p:nvSpPr>
        <p:spPr/>
        <p:txBody>
          <a:bodyPr/>
          <a:lstStyle/>
          <a:p>
            <a:r>
              <a:rPr lang="en-US" dirty="0"/>
              <a:t>Poor Health Facilities</a:t>
            </a:r>
          </a:p>
        </p:txBody>
      </p:sp>
      <p:sp>
        <p:nvSpPr>
          <p:cNvPr id="3" name="Content Placeholder 2">
            <a:extLst>
              <a:ext uri="{FF2B5EF4-FFF2-40B4-BE49-F238E27FC236}">
                <a16:creationId xmlns:a16="http://schemas.microsoft.com/office/drawing/2014/main" xmlns="" id="{10BFF96D-8E39-ADB9-CB08-54315F90F756}"/>
              </a:ext>
            </a:extLst>
          </p:cNvPr>
          <p:cNvSpPr>
            <a:spLocks noGrp="1"/>
          </p:cNvSpPr>
          <p:nvPr>
            <p:ph idx="1"/>
          </p:nvPr>
        </p:nvSpPr>
        <p:spPr/>
        <p:txBody>
          <a:bodyPr/>
          <a:lstStyle/>
          <a:p>
            <a:pPr marL="36900" indent="0">
              <a:buNone/>
            </a:pPr>
            <a:r>
              <a:rPr lang="en-US" b="0" i="0" dirty="0">
                <a:solidFill>
                  <a:schemeClr val="tx2">
                    <a:lumMod val="75000"/>
                  </a:schemeClr>
                </a:solidFill>
                <a:effectLst/>
                <a:latin typeface="+mj-lt"/>
              </a:rPr>
              <a:t>The public hospitals depict bleak pictures where we find lack of proper medicines, beds, equipment and etc. Due to absence of basic health facilities, 170 women die from pregnancy for every 100,000 births. For every 1,000 babies born, 66 die before their first birthday. In addition, approximately 44 percent children in Pakistan are stunted. Every day, due to malnutrition and poverty children are dying in Thar.</a:t>
            </a:r>
            <a:endParaRPr lang="en-US" dirty="0">
              <a:solidFill>
                <a:schemeClr val="tx2">
                  <a:lumMod val="75000"/>
                </a:schemeClr>
              </a:solidFill>
              <a:latin typeface="+mj-lt"/>
            </a:endParaRPr>
          </a:p>
        </p:txBody>
      </p:sp>
    </p:spTree>
    <p:extLst>
      <p:ext uri="{BB962C8B-B14F-4D97-AF65-F5344CB8AC3E}">
        <p14:creationId xmlns:p14="http://schemas.microsoft.com/office/powerpoint/2010/main" val="998450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EAB30-9461-47C7-064F-79689AC58F0C}"/>
              </a:ext>
            </a:extLst>
          </p:cNvPr>
          <p:cNvSpPr>
            <a:spLocks noGrp="1"/>
          </p:cNvSpPr>
          <p:nvPr>
            <p:ph type="title"/>
          </p:nvPr>
        </p:nvSpPr>
        <p:spPr/>
        <p:txBody>
          <a:bodyPr/>
          <a:lstStyle/>
          <a:p>
            <a:r>
              <a:rPr lang="en-US" dirty="0"/>
              <a:t>Huge Debt</a:t>
            </a:r>
          </a:p>
        </p:txBody>
      </p:sp>
      <p:sp>
        <p:nvSpPr>
          <p:cNvPr id="3" name="Content Placeholder 2">
            <a:extLst>
              <a:ext uri="{FF2B5EF4-FFF2-40B4-BE49-F238E27FC236}">
                <a16:creationId xmlns:a16="http://schemas.microsoft.com/office/drawing/2014/main" xmlns="" id="{515F7137-82DB-55AE-38AE-06EF2C24FEDA}"/>
              </a:ext>
            </a:extLst>
          </p:cNvPr>
          <p:cNvSpPr>
            <a:spLocks noGrp="1"/>
          </p:cNvSpPr>
          <p:nvPr>
            <p:ph idx="1"/>
          </p:nvPr>
        </p:nvSpPr>
        <p:spPr/>
        <p:txBody>
          <a:bodyPr/>
          <a:lstStyle/>
          <a:p>
            <a:pPr marL="36900" indent="0">
              <a:buNone/>
            </a:pPr>
            <a:r>
              <a:rPr lang="en-US" dirty="0">
                <a:solidFill>
                  <a:schemeClr val="tx2">
                    <a:lumMod val="75000"/>
                  </a:schemeClr>
                </a:solidFill>
              </a:rPr>
              <a:t>Statistics released by the central bank, show that Pakistan's total debt and liabilities peaked, by an unsustainable 24%, to Rs 62.5 trillion at the end of September 2022 – pushing the country into unchartered territ</a:t>
            </a:r>
          </a:p>
        </p:txBody>
      </p:sp>
    </p:spTree>
    <p:extLst>
      <p:ext uri="{BB962C8B-B14F-4D97-AF65-F5344CB8AC3E}">
        <p14:creationId xmlns:p14="http://schemas.microsoft.com/office/powerpoint/2010/main" val="2942755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E96A83-CA49-8072-4961-A5D72DACF84A}"/>
              </a:ext>
            </a:extLst>
          </p:cNvPr>
          <p:cNvSpPr>
            <a:spLocks noGrp="1"/>
          </p:cNvSpPr>
          <p:nvPr>
            <p:ph type="title"/>
          </p:nvPr>
        </p:nvSpPr>
        <p:spPr/>
        <p:txBody>
          <a:bodyPr/>
          <a:lstStyle/>
          <a:p>
            <a:r>
              <a:rPr lang="en-US" dirty="0"/>
              <a:t>Over Population</a:t>
            </a:r>
          </a:p>
        </p:txBody>
      </p:sp>
      <p:sp>
        <p:nvSpPr>
          <p:cNvPr id="3" name="Content Placeholder 2">
            <a:extLst>
              <a:ext uri="{FF2B5EF4-FFF2-40B4-BE49-F238E27FC236}">
                <a16:creationId xmlns:a16="http://schemas.microsoft.com/office/drawing/2014/main" xmlns="" id="{C51F5E93-6C3E-268C-8D3F-A168959AED47}"/>
              </a:ext>
            </a:extLst>
          </p:cNvPr>
          <p:cNvSpPr>
            <a:spLocks noGrp="1"/>
          </p:cNvSpPr>
          <p:nvPr>
            <p:ph idx="1"/>
          </p:nvPr>
        </p:nvSpPr>
        <p:spPr/>
        <p:txBody>
          <a:bodyPr/>
          <a:lstStyle/>
          <a:p>
            <a:pPr marL="36900" indent="0">
              <a:buNone/>
            </a:pPr>
            <a:r>
              <a:rPr lang="en-US" dirty="0">
                <a:solidFill>
                  <a:schemeClr val="tx2">
                    <a:lumMod val="75000"/>
                  </a:schemeClr>
                </a:solidFill>
              </a:rPr>
              <a:t>When the facilities and food of a country are not enough for its people are called overpopulation. Overpopulation leads to food insecurity and also environmental problems. In Pakistan 60 percent of Pakistanis already live with food insecurity. The main causes of overpopulation are, The influx of refugees from Afghanistan, has resulted in an increase in population. Another cause of overpopulation is a decrease in the death rate. In 1951, the death rate was 2.8 percent, but in 2010-11, it was only 0.73 percent. However, Pakistan is among the most overpopulated countries in the world, and it remains the fifth most populous country in the world. The population of Pakistan is 224,770,387 according to the census of May 2021.</a:t>
            </a:r>
          </a:p>
        </p:txBody>
      </p:sp>
    </p:spTree>
    <p:extLst>
      <p:ext uri="{BB962C8B-B14F-4D97-AF65-F5344CB8AC3E}">
        <p14:creationId xmlns:p14="http://schemas.microsoft.com/office/powerpoint/2010/main" val="293962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9918D-8D98-E41A-095B-F09DA85FC6E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Salt</a:t>
            </a:r>
          </a:p>
        </p:txBody>
      </p:sp>
      <p:sp>
        <p:nvSpPr>
          <p:cNvPr id="3" name="Content Placeholder 2">
            <a:extLst>
              <a:ext uri="{FF2B5EF4-FFF2-40B4-BE49-F238E27FC236}">
                <a16:creationId xmlns:a16="http://schemas.microsoft.com/office/drawing/2014/main" xmlns="" id="{E58204B7-E932-DBCC-8A7E-4BD7D45F9F8B}"/>
              </a:ext>
            </a:extLst>
          </p:cNvPr>
          <p:cNvSpPr>
            <a:spLocks noGrp="1"/>
          </p:cNvSpPr>
          <p:nvPr>
            <p:ph idx="1"/>
          </p:nvPr>
        </p:nvSpPr>
        <p:spPr/>
        <p:txBody>
          <a:bodyPr>
            <a:normAutofit/>
          </a:bodyPr>
          <a:lstStyle/>
          <a:p>
            <a:pPr marL="0" indent="0">
              <a:buNone/>
            </a:pPr>
            <a:r>
              <a:rPr lang="en-US" dirty="0">
                <a:solidFill>
                  <a:schemeClr val="tx2">
                    <a:lumMod val="75000"/>
                  </a:schemeClr>
                </a:solidFill>
              </a:rPr>
              <a:t>Pakistan has Huge Deposits of </a:t>
            </a:r>
            <a:r>
              <a:rPr lang="en-US" b="1" dirty="0">
                <a:solidFill>
                  <a:schemeClr val="tx2">
                    <a:lumMod val="75000"/>
                  </a:schemeClr>
                </a:solidFill>
              </a:rPr>
              <a:t>Salt</a:t>
            </a:r>
            <a:r>
              <a:rPr lang="en-US" dirty="0">
                <a:solidFill>
                  <a:schemeClr val="tx2">
                    <a:lumMod val="75000"/>
                  </a:schemeClr>
                </a:solidFill>
              </a:rPr>
              <a:t> Compare to other countries.</a:t>
            </a:r>
          </a:p>
          <a:p>
            <a:pPr marL="0" indent="0">
              <a:buNone/>
            </a:pPr>
            <a:r>
              <a:rPr lang="en-US" dirty="0">
                <a:solidFill>
                  <a:schemeClr val="tx2">
                    <a:lumMod val="75000"/>
                  </a:schemeClr>
                </a:solidFill>
              </a:rPr>
              <a:t>Pakistan Produces 350,000 million tones of </a:t>
            </a:r>
            <a:r>
              <a:rPr lang="en-US" b="1" dirty="0">
                <a:solidFill>
                  <a:schemeClr val="tx2">
                    <a:lumMod val="75000"/>
                  </a:schemeClr>
                </a:solidFill>
              </a:rPr>
              <a:t>Salt</a:t>
            </a:r>
            <a:r>
              <a:rPr lang="en-US" dirty="0">
                <a:solidFill>
                  <a:schemeClr val="tx2">
                    <a:lumMod val="75000"/>
                  </a:schemeClr>
                </a:solidFill>
              </a:rPr>
              <a:t> per year. </a:t>
            </a:r>
            <a:r>
              <a:rPr lang="en-US" b="1" dirty="0" err="1">
                <a:solidFill>
                  <a:schemeClr val="tx2">
                    <a:lumMod val="75000"/>
                  </a:schemeClr>
                </a:solidFill>
              </a:rPr>
              <a:t>Khewra</a:t>
            </a:r>
            <a:r>
              <a:rPr lang="en-US" b="1" dirty="0">
                <a:solidFill>
                  <a:schemeClr val="tx2">
                    <a:lumMod val="75000"/>
                  </a:schemeClr>
                </a:solidFill>
              </a:rPr>
              <a:t> Salt </a:t>
            </a:r>
            <a:r>
              <a:rPr lang="en-US" dirty="0">
                <a:solidFill>
                  <a:schemeClr val="tx2">
                    <a:lumMod val="75000"/>
                  </a:schemeClr>
                </a:solidFill>
              </a:rPr>
              <a:t>mine is world’s 2</a:t>
            </a:r>
            <a:r>
              <a:rPr lang="en-US" baseline="30000" dirty="0">
                <a:solidFill>
                  <a:schemeClr val="tx2">
                    <a:lumMod val="75000"/>
                  </a:schemeClr>
                </a:solidFill>
              </a:rPr>
              <a:t>nd</a:t>
            </a:r>
            <a:r>
              <a:rPr lang="en-US" dirty="0">
                <a:solidFill>
                  <a:schemeClr val="tx2">
                    <a:lumMod val="75000"/>
                  </a:schemeClr>
                </a:solidFill>
              </a:rPr>
              <a:t> Biggest </a:t>
            </a:r>
            <a:r>
              <a:rPr lang="en-US" b="1" dirty="0">
                <a:solidFill>
                  <a:schemeClr val="tx2">
                    <a:lumMod val="75000"/>
                  </a:schemeClr>
                </a:solidFill>
              </a:rPr>
              <a:t>Salt</a:t>
            </a:r>
            <a:r>
              <a:rPr lang="en-US" dirty="0">
                <a:solidFill>
                  <a:schemeClr val="tx2">
                    <a:lumMod val="75000"/>
                  </a:schemeClr>
                </a:solidFill>
              </a:rPr>
              <a:t> mine, Alexander the Great’s Troops discovered this mine in 326 BC.</a:t>
            </a:r>
          </a:p>
          <a:p>
            <a:pPr algn="l"/>
            <a:r>
              <a:rPr lang="en-US" b="1" i="0" dirty="0">
                <a:solidFill>
                  <a:schemeClr val="tx2">
                    <a:lumMod val="75000"/>
                  </a:schemeClr>
                </a:solidFill>
                <a:effectLst/>
                <a:latin typeface="Arial" panose="020B0604020202020204" pitchFamily="34" charset="0"/>
              </a:rPr>
              <a:t>Himalayan salt</a:t>
            </a:r>
            <a:r>
              <a:rPr lang="en-US" b="0" i="0" dirty="0">
                <a:solidFill>
                  <a:schemeClr val="tx2">
                    <a:lumMod val="75000"/>
                  </a:schemeClr>
                </a:solidFill>
                <a:effectLst/>
                <a:latin typeface="Arial" panose="020B0604020202020204" pitchFamily="34" charset="0"/>
              </a:rPr>
              <a:t> is rock</a:t>
            </a:r>
            <a:r>
              <a:rPr lang="en-US" b="1" i="0" dirty="0">
                <a:solidFill>
                  <a:schemeClr val="tx2">
                    <a:lumMod val="75000"/>
                  </a:schemeClr>
                </a:solidFill>
                <a:effectLst/>
                <a:latin typeface="Arial" panose="020B0604020202020204" pitchFamily="34" charset="0"/>
              </a:rPr>
              <a:t> Salt</a:t>
            </a:r>
            <a:r>
              <a:rPr lang="en-US" b="0" i="0" dirty="0">
                <a:solidFill>
                  <a:schemeClr val="tx2">
                    <a:lumMod val="75000"/>
                  </a:schemeClr>
                </a:solidFill>
                <a:effectLst/>
                <a:latin typeface="Arial" panose="020B0604020202020204" pitchFamily="34" charset="0"/>
              </a:rPr>
              <a:t> mined from the </a:t>
            </a:r>
            <a:r>
              <a:rPr lang="en-US" dirty="0">
                <a:solidFill>
                  <a:schemeClr val="tx2">
                    <a:lumMod val="75000"/>
                  </a:schemeClr>
                </a:solidFill>
                <a:effectLst/>
                <a:latin typeface="Arial" panose="020B0604020202020204" pitchFamily="34" charset="0"/>
              </a:rPr>
              <a:t>Punjab region</a:t>
            </a:r>
            <a:r>
              <a:rPr lang="en-US" b="0" i="0" dirty="0">
                <a:solidFill>
                  <a:schemeClr val="tx2">
                    <a:lumMod val="75000"/>
                  </a:schemeClr>
                </a:solidFill>
                <a:effectLst/>
                <a:latin typeface="Arial" panose="020B0604020202020204" pitchFamily="34" charset="0"/>
              </a:rPr>
              <a:t> of Pakistan. The salt, which often has a pinkish tint due to trace minerals, is primarily used as a food additive to replace </a:t>
            </a:r>
            <a:r>
              <a:rPr lang="en-US" dirty="0">
                <a:solidFill>
                  <a:schemeClr val="tx2">
                    <a:lumMod val="75000"/>
                  </a:schemeClr>
                </a:solidFill>
                <a:effectLst/>
                <a:latin typeface="Arial" panose="020B0604020202020204" pitchFamily="34" charset="0"/>
              </a:rPr>
              <a:t>refined table salt</a:t>
            </a:r>
            <a:r>
              <a:rPr lang="en-US" b="0" i="0" dirty="0">
                <a:solidFill>
                  <a:schemeClr val="tx2">
                    <a:lumMod val="75000"/>
                  </a:schemeClr>
                </a:solidFill>
                <a:effectLst/>
                <a:latin typeface="Arial" panose="020B0604020202020204" pitchFamily="34" charset="0"/>
              </a:rPr>
              <a:t> but is also used for cooking and food presentation.</a:t>
            </a:r>
            <a:r>
              <a:rPr lang="en-US" dirty="0">
                <a:solidFill>
                  <a:schemeClr val="tx2">
                    <a:lumMod val="75000"/>
                  </a:schemeClr>
                </a:solidFill>
              </a:rPr>
              <a:t/>
            </a:r>
            <a:br>
              <a:rPr lang="en-US" dirty="0">
                <a:solidFill>
                  <a:schemeClr val="tx2">
                    <a:lumMod val="75000"/>
                  </a:schemeClr>
                </a:solidFill>
              </a:rPr>
            </a:br>
            <a:r>
              <a:rPr lang="en-US" dirty="0">
                <a:solidFill>
                  <a:schemeClr val="tx2">
                    <a:lumMod val="75000"/>
                  </a:schemeClr>
                </a:solidFill>
              </a:rPr>
              <a:t> </a:t>
            </a:r>
          </a:p>
          <a:p>
            <a:pPr marL="0" indent="0">
              <a:buNone/>
            </a:pPr>
            <a:endParaRPr lang="en-US" dirty="0">
              <a:solidFill>
                <a:schemeClr val="tx2">
                  <a:lumMod val="75000"/>
                </a:schemeClr>
              </a:solidFill>
            </a:endParaRPr>
          </a:p>
        </p:txBody>
      </p:sp>
    </p:spTree>
    <p:extLst>
      <p:ext uri="{BB962C8B-B14F-4D97-AF65-F5344CB8AC3E}">
        <p14:creationId xmlns:p14="http://schemas.microsoft.com/office/powerpoint/2010/main" val="2955388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494EB-A010-62FB-8874-4FF81EC569EE}"/>
              </a:ext>
            </a:extLst>
          </p:cNvPr>
          <p:cNvSpPr>
            <a:spLocks noGrp="1"/>
          </p:cNvSpPr>
          <p:nvPr>
            <p:ph type="title"/>
          </p:nvPr>
        </p:nvSpPr>
        <p:spPr/>
        <p:txBody>
          <a:bodyPr/>
          <a:lstStyle/>
          <a:p>
            <a:r>
              <a:rPr lang="en-US" dirty="0"/>
              <a:t>Lack of Good Governance</a:t>
            </a:r>
          </a:p>
        </p:txBody>
      </p:sp>
      <p:sp>
        <p:nvSpPr>
          <p:cNvPr id="3" name="Content Placeholder 2">
            <a:extLst>
              <a:ext uri="{FF2B5EF4-FFF2-40B4-BE49-F238E27FC236}">
                <a16:creationId xmlns:a16="http://schemas.microsoft.com/office/drawing/2014/main" xmlns="" id="{777919D7-5079-934E-31E4-725E4F7B92FB}"/>
              </a:ext>
            </a:extLst>
          </p:cNvPr>
          <p:cNvSpPr>
            <a:spLocks noGrp="1"/>
          </p:cNvSpPr>
          <p:nvPr>
            <p:ph idx="1"/>
          </p:nvPr>
        </p:nvSpPr>
        <p:spPr/>
        <p:txBody>
          <a:bodyPr>
            <a:normAutofit lnSpcReduction="10000"/>
          </a:bodyPr>
          <a:lstStyle/>
          <a:p>
            <a:pPr algn="l"/>
            <a:r>
              <a:rPr lang="en-US" b="0" i="0" dirty="0">
                <a:solidFill>
                  <a:schemeClr val="tx2">
                    <a:lumMod val="75000"/>
                  </a:schemeClr>
                </a:solidFill>
                <a:effectLst/>
                <a:latin typeface="+mj-lt"/>
              </a:rPr>
              <a:t>Government should improve relations with </a:t>
            </a:r>
            <a:r>
              <a:rPr lang="en-US" b="0" i="0" dirty="0" err="1">
                <a:solidFill>
                  <a:schemeClr val="tx2">
                    <a:lumMod val="75000"/>
                  </a:schemeClr>
                </a:solidFill>
                <a:effectLst/>
                <a:latin typeface="+mj-lt"/>
              </a:rPr>
              <a:t>neighbouring</a:t>
            </a:r>
            <a:r>
              <a:rPr lang="en-US" b="0" i="0" dirty="0">
                <a:solidFill>
                  <a:schemeClr val="tx2">
                    <a:lumMod val="75000"/>
                  </a:schemeClr>
                </a:solidFill>
                <a:effectLst/>
                <a:latin typeface="+mj-lt"/>
              </a:rPr>
              <a:t> countries like India, Iran, and Afghanistan.</a:t>
            </a:r>
          </a:p>
          <a:p>
            <a:pPr algn="l"/>
            <a:r>
              <a:rPr lang="en-US" b="0" i="0" dirty="0">
                <a:solidFill>
                  <a:schemeClr val="tx2">
                    <a:lumMod val="75000"/>
                  </a:schemeClr>
                </a:solidFill>
                <a:effectLst/>
                <a:latin typeface="+mj-lt"/>
              </a:rPr>
              <a:t>For economic information, communication and technology sectors among others should be given more preference and government should improve ICTs system. Because in forthcoming years, all the economies will be measured through technologies. India earns lots of money through its IT industry.</a:t>
            </a:r>
          </a:p>
          <a:p>
            <a:pPr algn="l"/>
            <a:r>
              <a:rPr lang="en-US" b="0" i="0" dirty="0">
                <a:solidFill>
                  <a:schemeClr val="tx2">
                    <a:lumMod val="75000"/>
                  </a:schemeClr>
                </a:solidFill>
                <a:effectLst/>
                <a:latin typeface="+mj-lt"/>
              </a:rPr>
              <a:t>The employment zones for youth should be opened so as two-third of youth could contribute for the economy of Pakistan. They could use their potentials and skills for better Pakistan</a:t>
            </a:r>
          </a:p>
          <a:p>
            <a:endParaRPr lang="en-US" dirty="0">
              <a:solidFill>
                <a:schemeClr val="tx2">
                  <a:lumMod val="75000"/>
                </a:schemeClr>
              </a:solidFill>
              <a:latin typeface="+mj-lt"/>
            </a:endParaRPr>
          </a:p>
        </p:txBody>
      </p:sp>
    </p:spTree>
    <p:extLst>
      <p:ext uri="{BB962C8B-B14F-4D97-AF65-F5344CB8AC3E}">
        <p14:creationId xmlns:p14="http://schemas.microsoft.com/office/powerpoint/2010/main" val="1837114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E16EA9-E99D-8C9B-7E3C-A39039628BCD}"/>
              </a:ext>
            </a:extLst>
          </p:cNvPr>
          <p:cNvSpPr>
            <a:spLocks noGrp="1"/>
          </p:cNvSpPr>
          <p:nvPr>
            <p:ph type="title"/>
          </p:nvPr>
        </p:nvSpPr>
        <p:spPr/>
        <p:txBody>
          <a:bodyPr/>
          <a:lstStyle/>
          <a:p>
            <a:endParaRPr lang="en-US"/>
          </a:p>
        </p:txBody>
      </p:sp>
      <p:pic>
        <p:nvPicPr>
          <p:cNvPr id="2050" name="Picture 2" descr="Meme Y U No - Thank you for listening now clap your hands! - 30049322">
            <a:extLst>
              <a:ext uri="{FF2B5EF4-FFF2-40B4-BE49-F238E27FC236}">
                <a16:creationId xmlns:a16="http://schemas.microsoft.com/office/drawing/2014/main" xmlns="" id="{C4EEDE15-19A0-B592-A08A-7081497FBB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9150" y="609601"/>
            <a:ext cx="10610849" cy="608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74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0FC36-9E14-79F6-73A8-68971F1F68B7}"/>
              </a:ext>
            </a:extLst>
          </p:cNvPr>
          <p:cNvSpPr>
            <a:spLocks noGrp="1"/>
          </p:cNvSpPr>
          <p:nvPr>
            <p:ph type="title"/>
          </p:nvPr>
        </p:nvSpPr>
        <p:spPr/>
        <p:txBody>
          <a:bodyPr/>
          <a:lstStyle/>
          <a:p>
            <a:r>
              <a:rPr lang="en-US" dirty="0" err="1"/>
              <a:t>Khewra</a:t>
            </a:r>
            <a:r>
              <a:rPr lang="en-US" dirty="0"/>
              <a:t> Salt Mine Production</a:t>
            </a:r>
          </a:p>
        </p:txBody>
      </p:sp>
      <p:pic>
        <p:nvPicPr>
          <p:cNvPr id="5" name="Content Placeholder 4">
            <a:extLst>
              <a:ext uri="{FF2B5EF4-FFF2-40B4-BE49-F238E27FC236}">
                <a16:creationId xmlns:a16="http://schemas.microsoft.com/office/drawing/2014/main" xmlns="" id="{7F14585D-A18B-4B39-D94B-3DCE49C36F48}"/>
              </a:ext>
            </a:extLst>
          </p:cNvPr>
          <p:cNvPicPr>
            <a:picLocks noGrp="1" noChangeAspect="1"/>
          </p:cNvPicPr>
          <p:nvPr>
            <p:ph idx="1"/>
          </p:nvPr>
        </p:nvPicPr>
        <p:blipFill>
          <a:blip r:embed="rId2"/>
          <a:stretch>
            <a:fillRect/>
          </a:stretch>
        </p:blipFill>
        <p:spPr>
          <a:xfrm>
            <a:off x="1004887" y="2276475"/>
            <a:ext cx="10172700" cy="3314700"/>
          </a:xfrm>
        </p:spPr>
      </p:pic>
    </p:spTree>
    <p:extLst>
      <p:ext uri="{BB962C8B-B14F-4D97-AF65-F5344CB8AC3E}">
        <p14:creationId xmlns:p14="http://schemas.microsoft.com/office/powerpoint/2010/main" val="229754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39E3C-B561-7390-7ED5-9E8BDCA0EE3F}"/>
              </a:ext>
            </a:extLst>
          </p:cNvPr>
          <p:cNvSpPr>
            <a:spLocks noGrp="1"/>
          </p:cNvSpPr>
          <p:nvPr>
            <p:ph type="title"/>
          </p:nvPr>
        </p:nvSpPr>
        <p:spPr/>
        <p:txBody>
          <a:bodyPr/>
          <a:lstStyle/>
          <a:p>
            <a:r>
              <a:rPr lang="en-US" b="1" dirty="0" err="1">
                <a:effectLst>
                  <a:outerShdw blurRad="38100" dist="38100" dir="2700000" algn="tl">
                    <a:srgbClr val="000000">
                      <a:alpha val="43137"/>
                    </a:srgbClr>
                  </a:outerShdw>
                </a:effectLst>
                <a:latin typeface="+mn-lt"/>
              </a:rPr>
              <a:t>Khewra</a:t>
            </a:r>
            <a:r>
              <a:rPr lang="en-US" b="1" dirty="0">
                <a:effectLst>
                  <a:outerShdw blurRad="38100" dist="38100" dir="2700000" algn="tl">
                    <a:srgbClr val="000000">
                      <a:alpha val="43137"/>
                    </a:srgbClr>
                  </a:outerShdw>
                </a:effectLst>
                <a:latin typeface="+mn-lt"/>
              </a:rPr>
              <a:t> Salt Mine</a:t>
            </a:r>
          </a:p>
        </p:txBody>
      </p:sp>
      <p:pic>
        <p:nvPicPr>
          <p:cNvPr id="4" name="Content Placeholder 4">
            <a:extLst>
              <a:ext uri="{FF2B5EF4-FFF2-40B4-BE49-F238E27FC236}">
                <a16:creationId xmlns:a16="http://schemas.microsoft.com/office/drawing/2014/main" xmlns="" id="{142462F3-5181-4D85-5C2D-6B839F856AE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90503" y="2457451"/>
            <a:ext cx="5813420" cy="4314824"/>
          </a:xfrm>
          <a:prstGeom prst="rect">
            <a:avLst/>
          </a:prstGeom>
        </p:spPr>
      </p:pic>
      <p:pic>
        <p:nvPicPr>
          <p:cNvPr id="9" name="Picture 8">
            <a:extLst>
              <a:ext uri="{FF2B5EF4-FFF2-40B4-BE49-F238E27FC236}">
                <a16:creationId xmlns:a16="http://schemas.microsoft.com/office/drawing/2014/main" xmlns="" id="{365952E1-6641-76EF-6E4D-620ED7BF4F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076" y="2457451"/>
            <a:ext cx="5813421" cy="4314824"/>
          </a:xfrm>
          <a:prstGeom prst="rect">
            <a:avLst/>
          </a:prstGeom>
        </p:spPr>
      </p:pic>
    </p:spTree>
    <p:extLst>
      <p:ext uri="{BB962C8B-B14F-4D97-AF65-F5344CB8AC3E}">
        <p14:creationId xmlns:p14="http://schemas.microsoft.com/office/powerpoint/2010/main" val="150218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0CDC6B-D947-16FD-0041-1078486E322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Coal</a:t>
            </a:r>
          </a:p>
        </p:txBody>
      </p:sp>
      <p:sp>
        <p:nvSpPr>
          <p:cNvPr id="3" name="Content Placeholder 2">
            <a:extLst>
              <a:ext uri="{FF2B5EF4-FFF2-40B4-BE49-F238E27FC236}">
                <a16:creationId xmlns:a16="http://schemas.microsoft.com/office/drawing/2014/main" xmlns="" id="{4381F26D-E2D6-D22D-308F-F066E495E77B}"/>
              </a:ext>
            </a:extLst>
          </p:cNvPr>
          <p:cNvSpPr>
            <a:spLocks noGrp="1"/>
          </p:cNvSpPr>
          <p:nvPr>
            <p:ph idx="1"/>
          </p:nvPr>
        </p:nvSpPr>
        <p:spPr/>
        <p:txBody>
          <a:bodyPr>
            <a:normAutofit/>
          </a:bodyPr>
          <a:lstStyle/>
          <a:p>
            <a:pPr marL="0" indent="0">
              <a:buNone/>
            </a:pPr>
            <a:r>
              <a:rPr lang="en-US" dirty="0">
                <a:solidFill>
                  <a:schemeClr val="tx2">
                    <a:lumMod val="75000"/>
                  </a:schemeClr>
                </a:solidFill>
              </a:rPr>
              <a:t>Pakistan has</a:t>
            </a:r>
            <a:r>
              <a:rPr lang="en-US" b="1" i="1" dirty="0">
                <a:solidFill>
                  <a:schemeClr val="tx2">
                    <a:lumMod val="75000"/>
                  </a:schemeClr>
                </a:solidFill>
              </a:rPr>
              <a:t> </a:t>
            </a:r>
            <a:r>
              <a:rPr lang="en-US" b="1" dirty="0">
                <a:solidFill>
                  <a:schemeClr val="tx2">
                    <a:lumMod val="75000"/>
                  </a:schemeClr>
                </a:solidFill>
              </a:rPr>
              <a:t>Coal </a:t>
            </a:r>
            <a:r>
              <a:rPr lang="en-US" dirty="0">
                <a:solidFill>
                  <a:schemeClr val="tx2">
                    <a:lumMod val="75000"/>
                  </a:schemeClr>
                </a:solidFill>
              </a:rPr>
              <a:t>deposits in Sindh, Punjab and </a:t>
            </a:r>
            <a:r>
              <a:rPr lang="en-US" dirty="0" err="1">
                <a:solidFill>
                  <a:schemeClr val="tx2">
                    <a:lumMod val="75000"/>
                  </a:schemeClr>
                </a:solidFill>
              </a:rPr>
              <a:t>Balochistan</a:t>
            </a:r>
            <a:r>
              <a:rPr lang="en-US" dirty="0">
                <a:solidFill>
                  <a:schemeClr val="tx2">
                    <a:lumMod val="75000"/>
                  </a:schemeClr>
                </a:solidFill>
              </a:rPr>
              <a:t>.</a:t>
            </a:r>
          </a:p>
          <a:p>
            <a:pPr marL="0" indent="0">
              <a:buNone/>
            </a:pPr>
            <a:r>
              <a:rPr lang="en-US" dirty="0">
                <a:solidFill>
                  <a:schemeClr val="tx2">
                    <a:lumMod val="75000"/>
                  </a:schemeClr>
                </a:solidFill>
              </a:rPr>
              <a:t>Pakistan has reserves of Approximately 185 billion tones </a:t>
            </a:r>
            <a:r>
              <a:rPr lang="en-US" b="1" dirty="0">
                <a:solidFill>
                  <a:schemeClr val="tx2">
                    <a:lumMod val="75000"/>
                  </a:schemeClr>
                </a:solidFill>
              </a:rPr>
              <a:t>Coal</a:t>
            </a:r>
            <a:r>
              <a:rPr lang="en-US" dirty="0">
                <a:solidFill>
                  <a:schemeClr val="tx2">
                    <a:lumMod val="75000"/>
                  </a:schemeClr>
                </a:solidFill>
              </a:rPr>
              <a:t>. 185 BT of </a:t>
            </a:r>
            <a:r>
              <a:rPr lang="en-US" b="1" dirty="0">
                <a:solidFill>
                  <a:schemeClr val="tx2">
                    <a:lumMod val="75000"/>
                  </a:schemeClr>
                </a:solidFill>
              </a:rPr>
              <a:t>Coal</a:t>
            </a:r>
            <a:r>
              <a:rPr lang="en-US" dirty="0">
                <a:solidFill>
                  <a:schemeClr val="tx2">
                    <a:lumMod val="75000"/>
                  </a:schemeClr>
                </a:solidFill>
              </a:rPr>
              <a:t> costs around $30 trillion which can produce electricity for 500 years. </a:t>
            </a:r>
          </a:p>
          <a:p>
            <a:pPr marL="0" indent="0">
              <a:buNone/>
            </a:pPr>
            <a:r>
              <a:rPr lang="en-US" dirty="0">
                <a:solidFill>
                  <a:schemeClr val="tx2">
                    <a:lumMod val="75000"/>
                  </a:schemeClr>
                </a:solidFill>
              </a:rPr>
              <a:t>Thar has the Most </a:t>
            </a:r>
            <a:r>
              <a:rPr lang="en-US" b="1" dirty="0">
                <a:solidFill>
                  <a:schemeClr val="tx2">
                    <a:lumMod val="75000"/>
                  </a:schemeClr>
                </a:solidFill>
              </a:rPr>
              <a:t>Coal</a:t>
            </a:r>
            <a:r>
              <a:rPr lang="en-US" dirty="0">
                <a:solidFill>
                  <a:schemeClr val="tx2">
                    <a:lumMod val="75000"/>
                  </a:schemeClr>
                </a:solidFill>
              </a:rPr>
              <a:t> Deposits in Entire Pakistan, 16</a:t>
            </a:r>
            <a:r>
              <a:rPr lang="en-US" baseline="30000" dirty="0">
                <a:solidFill>
                  <a:schemeClr val="tx2">
                    <a:lumMod val="75000"/>
                  </a:schemeClr>
                </a:solidFill>
              </a:rPr>
              <a:t>th</a:t>
            </a:r>
            <a:r>
              <a:rPr lang="en-US" dirty="0">
                <a:solidFill>
                  <a:schemeClr val="tx2">
                    <a:lumMod val="75000"/>
                  </a:schemeClr>
                </a:solidFill>
              </a:rPr>
              <a:t> most in the world.</a:t>
            </a:r>
          </a:p>
          <a:p>
            <a:pPr marL="0" indent="0">
              <a:buNone/>
            </a:pPr>
            <a:r>
              <a:rPr lang="en-US" dirty="0">
                <a:solidFill>
                  <a:schemeClr val="tx2">
                    <a:lumMod val="75000"/>
                  </a:schemeClr>
                </a:solidFill>
              </a:rPr>
              <a:t>24 Million tones of </a:t>
            </a:r>
            <a:r>
              <a:rPr lang="en-US" b="1" dirty="0">
                <a:solidFill>
                  <a:schemeClr val="tx2">
                    <a:lumMod val="75000"/>
                  </a:schemeClr>
                </a:solidFill>
              </a:rPr>
              <a:t>Coal</a:t>
            </a:r>
            <a:r>
              <a:rPr lang="en-US" dirty="0">
                <a:solidFill>
                  <a:schemeClr val="tx2">
                    <a:lumMod val="75000"/>
                  </a:schemeClr>
                </a:solidFill>
              </a:rPr>
              <a:t> is being used annually in Pakistan.</a:t>
            </a:r>
          </a:p>
          <a:p>
            <a:pPr marL="0" indent="0">
              <a:buNone/>
            </a:pPr>
            <a:r>
              <a:rPr lang="en-US" dirty="0">
                <a:solidFill>
                  <a:schemeClr val="tx2">
                    <a:lumMod val="75000"/>
                  </a:schemeClr>
                </a:solidFill>
              </a:rPr>
              <a:t>Pakistan stands at 20</a:t>
            </a:r>
            <a:r>
              <a:rPr lang="en-US" baseline="30000" dirty="0">
                <a:solidFill>
                  <a:schemeClr val="tx2">
                    <a:lumMod val="75000"/>
                  </a:schemeClr>
                </a:solidFill>
              </a:rPr>
              <a:t>th</a:t>
            </a:r>
            <a:r>
              <a:rPr lang="en-US" dirty="0">
                <a:solidFill>
                  <a:schemeClr val="tx2">
                    <a:lumMod val="75000"/>
                  </a:schemeClr>
                </a:solidFill>
              </a:rPr>
              <a:t> position in world for </a:t>
            </a:r>
            <a:r>
              <a:rPr lang="en-US" b="1" dirty="0">
                <a:solidFill>
                  <a:schemeClr val="tx2">
                    <a:lumMod val="75000"/>
                  </a:schemeClr>
                </a:solidFill>
              </a:rPr>
              <a:t>Coal</a:t>
            </a:r>
            <a:r>
              <a:rPr lang="en-US" dirty="0">
                <a:solidFill>
                  <a:schemeClr val="tx2">
                    <a:lumMod val="75000"/>
                  </a:schemeClr>
                </a:solidFill>
              </a:rPr>
              <a:t> Reserves.</a:t>
            </a:r>
          </a:p>
        </p:txBody>
      </p:sp>
    </p:spTree>
    <p:extLst>
      <p:ext uri="{BB962C8B-B14F-4D97-AF65-F5344CB8AC3E}">
        <p14:creationId xmlns:p14="http://schemas.microsoft.com/office/powerpoint/2010/main" val="2087850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E9EC67-8AC6-4D88-F832-695C71F23EFE}"/>
              </a:ext>
            </a:extLst>
          </p:cNvPr>
          <p:cNvSpPr>
            <a:spLocks noGrp="1"/>
          </p:cNvSpPr>
          <p:nvPr>
            <p:ph type="title"/>
          </p:nvPr>
        </p:nvSpPr>
        <p:spPr/>
        <p:txBody>
          <a:bodyPr/>
          <a:lstStyle/>
          <a:p>
            <a:r>
              <a:rPr lang="en-US" dirty="0"/>
              <a:t>Coal Reserves in Pakistan</a:t>
            </a:r>
          </a:p>
        </p:txBody>
      </p:sp>
      <p:pic>
        <p:nvPicPr>
          <p:cNvPr id="4" name="Content Placeholder 3">
            <a:extLst>
              <a:ext uri="{FF2B5EF4-FFF2-40B4-BE49-F238E27FC236}">
                <a16:creationId xmlns:a16="http://schemas.microsoft.com/office/drawing/2014/main" xmlns="" id="{626F587B-A641-E72D-955E-96884653CBD0}"/>
              </a:ext>
            </a:extLst>
          </p:cNvPr>
          <p:cNvPicPr>
            <a:picLocks noGrp="1" noChangeAspect="1"/>
          </p:cNvPicPr>
          <p:nvPr>
            <p:ph idx="1"/>
          </p:nvPr>
        </p:nvPicPr>
        <p:blipFill>
          <a:blip r:embed="rId2"/>
          <a:stretch>
            <a:fillRect/>
          </a:stretch>
        </p:blipFill>
        <p:spPr>
          <a:xfrm>
            <a:off x="762000" y="1971675"/>
            <a:ext cx="10839450" cy="4600575"/>
          </a:xfrm>
          <a:prstGeom prst="rect">
            <a:avLst/>
          </a:prstGeom>
        </p:spPr>
      </p:pic>
    </p:spTree>
    <p:extLst>
      <p:ext uri="{BB962C8B-B14F-4D97-AF65-F5344CB8AC3E}">
        <p14:creationId xmlns:p14="http://schemas.microsoft.com/office/powerpoint/2010/main" val="264564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4F69B8-9DAC-3CA0-BC58-3559D5CCC5E5}"/>
              </a:ext>
            </a:extLst>
          </p:cNvPr>
          <p:cNvSpPr>
            <a:spLocks noGrp="1"/>
          </p:cNvSpPr>
          <p:nvPr>
            <p:ph type="title"/>
          </p:nvPr>
        </p:nvSpPr>
        <p:spPr/>
        <p:txBody>
          <a:bodyPr/>
          <a:lstStyle/>
          <a:p>
            <a:r>
              <a:rPr lang="en-US" dirty="0"/>
              <a:t>Power Production Data  </a:t>
            </a:r>
          </a:p>
        </p:txBody>
      </p:sp>
      <p:pic>
        <p:nvPicPr>
          <p:cNvPr id="5" name="Content Placeholder 4">
            <a:extLst>
              <a:ext uri="{FF2B5EF4-FFF2-40B4-BE49-F238E27FC236}">
                <a16:creationId xmlns:a16="http://schemas.microsoft.com/office/drawing/2014/main" xmlns="" id="{B9537485-BF2D-5A5A-66C2-AF7C372E56DD}"/>
              </a:ext>
            </a:extLst>
          </p:cNvPr>
          <p:cNvPicPr>
            <a:picLocks noGrp="1" noChangeAspect="1"/>
          </p:cNvPicPr>
          <p:nvPr>
            <p:ph idx="1"/>
          </p:nvPr>
        </p:nvPicPr>
        <p:blipFill>
          <a:blip r:embed="rId2"/>
          <a:stretch>
            <a:fillRect/>
          </a:stretch>
        </p:blipFill>
        <p:spPr>
          <a:xfrm>
            <a:off x="733425" y="2076450"/>
            <a:ext cx="10601325" cy="4591050"/>
          </a:xfrm>
        </p:spPr>
      </p:pic>
    </p:spTree>
    <p:extLst>
      <p:ext uri="{BB962C8B-B14F-4D97-AF65-F5344CB8AC3E}">
        <p14:creationId xmlns:p14="http://schemas.microsoft.com/office/powerpoint/2010/main" val="1767106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A3AD49-9331-450C-A2FE-6857A4DB38C6}">
  <ds:schemaRef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73CC670F-05B9-4BB7-BA2C-0DE5B5C1E5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{25C09BD6-B6F2-4B88-B5C0-80798F1EE2FE}tf00934815_win32</Template>
  <TotalTime>291</TotalTime>
  <Words>1102</Words>
  <Application>Microsoft Office PowerPoint</Application>
  <PresentationFormat>Widescreen</PresentationFormat>
  <Paragraphs>112</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Agency FB</vt:lpstr>
      <vt:lpstr>Arial</vt:lpstr>
      <vt:lpstr>Arial</vt:lpstr>
      <vt:lpstr>Calibri</vt:lpstr>
      <vt:lpstr>Goudy Old Style</vt:lpstr>
      <vt:lpstr>Noto Sans</vt:lpstr>
      <vt:lpstr>Trebuchet MS</vt:lpstr>
      <vt:lpstr>Wingdings 2</vt:lpstr>
      <vt:lpstr>SlateVTI</vt:lpstr>
      <vt:lpstr>Natural Resources of Pakistan</vt:lpstr>
      <vt:lpstr>A Little Information regarding Minerals and Mining in Pakistan : </vt:lpstr>
      <vt:lpstr>Some Important Natural Resources of Pakistan</vt:lpstr>
      <vt:lpstr>Salt</vt:lpstr>
      <vt:lpstr>Khewra Salt Mine Production</vt:lpstr>
      <vt:lpstr>Khewra Salt Mine</vt:lpstr>
      <vt:lpstr>Coal</vt:lpstr>
      <vt:lpstr>Coal Reserves in Pakistan</vt:lpstr>
      <vt:lpstr>Power Production Data  </vt:lpstr>
      <vt:lpstr>Thar Coal Mine</vt:lpstr>
      <vt:lpstr>Gold</vt:lpstr>
      <vt:lpstr>Gold Production 2020-2022</vt:lpstr>
      <vt:lpstr>Reko Diq Gold Mine</vt:lpstr>
      <vt:lpstr>Copper </vt:lpstr>
      <vt:lpstr>Reko Diq Copper Mine </vt:lpstr>
      <vt:lpstr>Gas </vt:lpstr>
      <vt:lpstr>PowerPoint Presentation</vt:lpstr>
      <vt:lpstr>Sui Gas Field </vt:lpstr>
      <vt:lpstr>Iron </vt:lpstr>
      <vt:lpstr>Chiniot Iron Field </vt:lpstr>
      <vt:lpstr>Chromite</vt:lpstr>
      <vt:lpstr>PowerPoint Presentation</vt:lpstr>
      <vt:lpstr>Chromite Field in Balouchistan</vt:lpstr>
      <vt:lpstr>Oil</vt:lpstr>
      <vt:lpstr>Oil Production Data 1980-2021</vt:lpstr>
      <vt:lpstr>Khaur Oil Field</vt:lpstr>
      <vt:lpstr>PowerPoint Presentation</vt:lpstr>
      <vt:lpstr>PowerPoint Presentation</vt:lpstr>
      <vt:lpstr>Pakistan Import Sources </vt:lpstr>
      <vt:lpstr>Here are some reasons behind Struggling Pakistan’s Economy</vt:lpstr>
      <vt:lpstr>Reasons of Energy Crisis</vt:lpstr>
      <vt:lpstr>Terrorism</vt:lpstr>
      <vt:lpstr>Terrorist Attack on Srilankan Cricket Team in Lahore in 2009</vt:lpstr>
      <vt:lpstr>Corruption</vt:lpstr>
      <vt:lpstr>Wealth Concertation</vt:lpstr>
      <vt:lpstr>Youth Unemployment</vt:lpstr>
      <vt:lpstr>Poor Health Facilities</vt:lpstr>
      <vt:lpstr>Huge Debt</vt:lpstr>
      <vt:lpstr>Over Population</vt:lpstr>
      <vt:lpstr>Lack of Good Governance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Resources of Pakistan</dc:title>
  <dc:creator>Hasnain abbas Memon</dc:creator>
  <cp:lastModifiedBy>Ihsan Ali</cp:lastModifiedBy>
  <cp:revision>7</cp:revision>
  <dcterms:created xsi:type="dcterms:W3CDTF">2022-12-03T16:38:15Z</dcterms:created>
  <dcterms:modified xsi:type="dcterms:W3CDTF">2025-02-21T10:46:16Z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