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8" r:id="rId1"/>
  </p:sldMasterIdLst>
  <p:notesMasterIdLst>
    <p:notesMasterId r:id="rId44"/>
  </p:notesMasterIdLst>
  <p:sldIdLst>
    <p:sldId id="256" r:id="rId2"/>
    <p:sldId id="295" r:id="rId3"/>
    <p:sldId id="297" r:id="rId4"/>
    <p:sldId id="298" r:id="rId5"/>
    <p:sldId id="299" r:id="rId6"/>
    <p:sldId id="261" r:id="rId7"/>
    <p:sldId id="303" r:id="rId8"/>
    <p:sldId id="305" r:id="rId9"/>
    <p:sldId id="304" r:id="rId10"/>
    <p:sldId id="306" r:id="rId11"/>
    <p:sldId id="307" r:id="rId12"/>
    <p:sldId id="264" r:id="rId13"/>
    <p:sldId id="296" r:id="rId14"/>
    <p:sldId id="267" r:id="rId15"/>
    <p:sldId id="268" r:id="rId16"/>
    <p:sldId id="269" r:id="rId17"/>
    <p:sldId id="270" r:id="rId18"/>
    <p:sldId id="300" r:id="rId19"/>
    <p:sldId id="301" r:id="rId20"/>
    <p:sldId id="302" r:id="rId21"/>
    <p:sldId id="271" r:id="rId22"/>
    <p:sldId id="272" r:id="rId23"/>
    <p:sldId id="273" r:id="rId24"/>
    <p:sldId id="274" r:id="rId25"/>
    <p:sldId id="275" r:id="rId26"/>
    <p:sldId id="276" r:id="rId27"/>
    <p:sldId id="277" r:id="rId28"/>
    <p:sldId id="278" r:id="rId29"/>
    <p:sldId id="279" r:id="rId30"/>
    <p:sldId id="280" r:id="rId31"/>
    <p:sldId id="281" r:id="rId32"/>
    <p:sldId id="291" r:id="rId33"/>
    <p:sldId id="292" r:id="rId34"/>
    <p:sldId id="293" r:id="rId35"/>
    <p:sldId id="284" r:id="rId36"/>
    <p:sldId id="285" r:id="rId37"/>
    <p:sldId id="286" r:id="rId38"/>
    <p:sldId id="287" r:id="rId39"/>
    <p:sldId id="288" r:id="rId40"/>
    <p:sldId id="309" r:id="rId41"/>
    <p:sldId id="308" r:id="rId42"/>
    <p:sldId id="289" r:id="rId43"/>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00"/>
    <a:srgbClr val="0099FF"/>
    <a:srgbClr val="000066"/>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43" autoAdjust="0"/>
    <p:restoredTop sz="94660"/>
  </p:normalViewPr>
  <p:slideViewPr>
    <p:cSldViewPr>
      <p:cViewPr varScale="1">
        <p:scale>
          <a:sx n="108" d="100"/>
          <a:sy n="108" d="100"/>
        </p:scale>
        <p:origin x="1710" y="14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50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en-US"/>
          </a:p>
        </p:txBody>
      </p:sp>
      <p:sp>
        <p:nvSpPr>
          <p:cNvPr id="2150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n-US"/>
          </a:p>
        </p:txBody>
      </p:sp>
      <p:sp>
        <p:nvSpPr>
          <p:cNvPr id="205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2150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151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US"/>
          </a:p>
        </p:txBody>
      </p:sp>
      <p:sp>
        <p:nvSpPr>
          <p:cNvPr id="2151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fld id="{B3692D1B-B0B5-4864-87A2-13779CF610D5}" type="slidenum">
              <a:rPr lang="en-US" altLang="en-US"/>
              <a:pPr/>
              <a:t>‹#›</a:t>
            </a:fld>
            <a:endParaRPr lang="en-US" altLang="en-US"/>
          </a:p>
        </p:txBody>
      </p:sp>
    </p:spTree>
    <p:extLst>
      <p:ext uri="{BB962C8B-B14F-4D97-AF65-F5344CB8AC3E}">
        <p14:creationId xmlns:p14="http://schemas.microsoft.com/office/powerpoint/2010/main" val="382880304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F1D4BE1C-447B-46D5-9ACC-CA2E62693F08}" type="slidenum">
              <a:rPr lang="en-US" altLang="en-US"/>
              <a:pPr/>
              <a:t>‹#›</a:t>
            </a:fld>
            <a:endParaRPr lang="en-US"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7C6B585D-D00B-4BA7-9A89-E11D42541F7D}" type="slidenum">
              <a:rPr lang="en-US" altLang="en-US"/>
              <a:pPr/>
              <a:t>‹#›</a:t>
            </a:fld>
            <a:endParaRPr lang="en-US"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296150" y="0"/>
            <a:ext cx="1847850" cy="61261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752600" y="0"/>
            <a:ext cx="5391150" cy="61261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63AE9AB6-2FB9-4234-B873-71E2903B2446}" type="slidenum">
              <a:rPr lang="en-US" altLang="en-US"/>
              <a:pPr/>
              <a:t>‹#›</a:t>
            </a:fld>
            <a:endParaRPr lang="en-US"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EA73BC27-EDAE-4D89-9D6E-355F8CD64E2F}" type="slidenum">
              <a:rPr lang="en-US" altLang="en-US"/>
              <a:pPr/>
              <a:t>‹#›</a:t>
            </a:fld>
            <a:endParaRPr lang="en-US"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DDC40D94-52CC-4A8A-BECC-7B5F2A79A45C}" type="slidenum">
              <a:rPr lang="en-US" altLang="en-US"/>
              <a:pPr/>
              <a:t>‹#›</a:t>
            </a:fld>
            <a:endParaRPr lang="en-US"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752600" y="1600200"/>
            <a:ext cx="36195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524500" y="1600200"/>
            <a:ext cx="36195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CE98A058-05E1-4AB4-9DFB-D5EF132DC8E8}" type="slidenum">
              <a:rPr lang="en-US" altLang="en-US"/>
              <a:pPr/>
              <a:t>‹#›</a:t>
            </a:fld>
            <a:endParaRPr lang="en-US"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fld id="{E6BEA5F8-235B-46F9-AF74-4F88D037BF16}" type="slidenum">
              <a:rPr lang="en-US" altLang="en-US"/>
              <a:pPr/>
              <a:t>‹#›</a:t>
            </a:fld>
            <a:endParaRPr lang="en-US"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fld id="{7D5AC47F-7C3D-4610-ADE8-A1B489D28EF1}" type="slidenum">
              <a:rPr lang="en-US" altLang="en-US"/>
              <a:pPr/>
              <a:t>‹#›</a:t>
            </a:fld>
            <a:endParaRPr lang="en-US"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fld id="{9C229ADE-C6B6-439D-9C3E-D5A1F679B831}" type="slidenum">
              <a:rPr lang="en-US" altLang="en-US"/>
              <a:pPr/>
              <a:t>‹#›</a:t>
            </a:fld>
            <a:endParaRPr lang="en-US"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B3EBA619-070F-4687-B741-A948C0FEC963}" type="slidenum">
              <a:rPr lang="en-US" altLang="en-US"/>
              <a:pPr/>
              <a:t>‹#›</a:t>
            </a:fld>
            <a:endParaRPr lang="en-US"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499CE580-859A-411E-9193-9046AF5A9329}" type="slidenum">
              <a:rPr lang="en-US" altLang="en-US"/>
              <a:pPr/>
              <a:t>‹#›</a:t>
            </a:fld>
            <a:endParaRPr lang="en-US"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w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12" descr="Artificial_Flowers_Of_Rose_For_Decoration_And_Holiday"/>
          <p:cNvPicPr>
            <a:picLocks noChangeAspect="1" noChangeArrowheads="1"/>
          </p:cNvPicPr>
          <p:nvPr userDrawn="1"/>
        </p:nvPicPr>
        <p:blipFill>
          <a:blip r:embed="rId13">
            <a:lum bright="50000"/>
          </a:blip>
          <a:srcRect/>
          <a:stretch>
            <a:fillRect/>
          </a:stretch>
        </p:blipFill>
        <p:spPr bwMode="auto">
          <a:xfrm>
            <a:off x="3587750" y="0"/>
            <a:ext cx="5556250" cy="6858000"/>
          </a:xfrm>
          <a:prstGeom prst="rect">
            <a:avLst/>
          </a:prstGeom>
          <a:noFill/>
          <a:ln w="9525">
            <a:noFill/>
            <a:miter lim="800000"/>
            <a:headEnd/>
            <a:tailEnd/>
          </a:ln>
        </p:spPr>
      </p:pic>
      <p:sp>
        <p:nvSpPr>
          <p:cNvPr id="1027" name="Rectangle 7"/>
          <p:cNvSpPr>
            <a:spLocks noChangeArrowheads="1"/>
          </p:cNvSpPr>
          <p:nvPr userDrawn="1"/>
        </p:nvSpPr>
        <p:spPr bwMode="auto">
          <a:xfrm>
            <a:off x="0" y="0"/>
            <a:ext cx="4572000" cy="6858000"/>
          </a:xfrm>
          <a:prstGeom prst="rect">
            <a:avLst/>
          </a:prstGeom>
          <a:gradFill rotWithShape="1">
            <a:gsLst>
              <a:gs pos="0">
                <a:srgbClr val="CC0000"/>
              </a:gs>
              <a:gs pos="100000">
                <a:schemeClr val="bg1"/>
              </a:gs>
            </a:gsLst>
            <a:lin ang="0" scaled="1"/>
          </a:grad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a:p>
        </p:txBody>
      </p:sp>
      <p:sp>
        <p:nvSpPr>
          <p:cNvPr id="1028" name="Rectangle 2"/>
          <p:cNvSpPr>
            <a:spLocks noGrp="1" noChangeArrowheads="1"/>
          </p:cNvSpPr>
          <p:nvPr>
            <p:ph type="title"/>
          </p:nvPr>
        </p:nvSpPr>
        <p:spPr bwMode="auto">
          <a:xfrm>
            <a:off x="2209800" y="0"/>
            <a:ext cx="6477000" cy="1417638"/>
          </a:xfrm>
          <a:prstGeom prst="rect">
            <a:avLst/>
          </a:prstGeom>
          <a:noFill/>
          <a:ln w="9525">
            <a:noFill/>
            <a:miter lim="800000"/>
            <a:headEnd/>
            <a:tailEnd/>
          </a:ln>
          <a:effectLst>
            <a:outerShdw dist="35921" dir="2700000" algn="ctr" rotWithShape="0">
              <a:schemeClr val="tx1"/>
            </a:outerShdw>
          </a:effec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9" name="Rectangle 3"/>
          <p:cNvSpPr>
            <a:spLocks noGrp="1" noChangeArrowheads="1"/>
          </p:cNvSpPr>
          <p:nvPr>
            <p:ph type="body" idx="1"/>
          </p:nvPr>
        </p:nvSpPr>
        <p:spPr bwMode="auto">
          <a:xfrm>
            <a:off x="1752600" y="1600200"/>
            <a:ext cx="73914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80900"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atin typeface="Arial" charset="0"/>
              </a:defRPr>
            </a:lvl1pPr>
          </a:lstStyle>
          <a:p>
            <a:pPr>
              <a:defRPr/>
            </a:pPr>
            <a:endParaRPr lang="en-US"/>
          </a:p>
        </p:txBody>
      </p:sp>
      <p:sp>
        <p:nvSpPr>
          <p:cNvPr id="80901"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atin typeface="Arial" charset="0"/>
              </a:defRPr>
            </a:lvl1pPr>
          </a:lstStyle>
          <a:p>
            <a:pPr>
              <a:defRPr/>
            </a:pPr>
            <a:endParaRPr lang="en-US"/>
          </a:p>
        </p:txBody>
      </p:sp>
      <p:sp>
        <p:nvSpPr>
          <p:cNvPr id="80902" name="Rectangle 6"/>
          <p:cNvSpPr>
            <a:spLocks noGrp="1" noChangeArrowheads="1"/>
          </p:cNvSpPr>
          <p:nvPr>
            <p:ph type="sldNum" sz="quarter" idx="4"/>
          </p:nvPr>
        </p:nvSpPr>
        <p:spPr bwMode="auto">
          <a:xfrm>
            <a:off x="6934200" y="6305550"/>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b="1">
                <a:solidFill>
                  <a:srgbClr val="CC0000"/>
                </a:solidFill>
              </a:defRPr>
            </a:lvl1pPr>
          </a:lstStyle>
          <a:p>
            <a:fld id="{1C1898BD-FA9D-48A6-A9CB-AC5EC7C6A4CE}" type="slidenum">
              <a:rPr lang="en-US" altLang="en-US"/>
              <a:pPr/>
              <a:t>‹#›</a:t>
            </a:fld>
            <a:endParaRPr lang="en-US" altLang="en-US"/>
          </a:p>
        </p:txBody>
      </p:sp>
      <p:pic>
        <p:nvPicPr>
          <p:cNvPr id="1033" name="Picture 13" descr="j0304917"/>
          <p:cNvPicPr>
            <a:picLocks noChangeAspect="1" noChangeArrowheads="1"/>
          </p:cNvPicPr>
          <p:nvPr userDrawn="1"/>
        </p:nvPicPr>
        <p:blipFill>
          <a:blip r:embed="rId14"/>
          <a:srcRect/>
          <a:stretch>
            <a:fillRect/>
          </a:stretch>
        </p:blipFill>
        <p:spPr bwMode="auto">
          <a:xfrm>
            <a:off x="-207963" y="144463"/>
            <a:ext cx="1655763" cy="1836737"/>
          </a:xfrm>
          <a:prstGeom prst="rect">
            <a:avLst/>
          </a:prstGeom>
          <a:noFill/>
          <a:ln w="9525">
            <a:noFill/>
            <a:miter lim="800000"/>
            <a:headEnd/>
            <a:tailEnd/>
          </a:ln>
        </p:spPr>
      </p:pic>
      <p:pic>
        <p:nvPicPr>
          <p:cNvPr id="1034" name="Picture 14" descr="j0304917"/>
          <p:cNvPicPr>
            <a:picLocks noChangeAspect="1" noChangeArrowheads="1"/>
          </p:cNvPicPr>
          <p:nvPr userDrawn="1"/>
        </p:nvPicPr>
        <p:blipFill>
          <a:blip r:embed="rId14"/>
          <a:srcRect/>
          <a:stretch>
            <a:fillRect/>
          </a:stretch>
        </p:blipFill>
        <p:spPr bwMode="auto">
          <a:xfrm rot="1391398">
            <a:off x="-76200" y="525463"/>
            <a:ext cx="1655763" cy="1836737"/>
          </a:xfrm>
          <a:prstGeom prst="rect">
            <a:avLst/>
          </a:prstGeom>
          <a:noFill/>
          <a:ln w="9525">
            <a:noFill/>
            <a:miter lim="800000"/>
            <a:headEnd/>
            <a:tailEnd/>
          </a:ln>
        </p:spPr>
      </p:pic>
      <p:pic>
        <p:nvPicPr>
          <p:cNvPr id="1035" name="Picture 15" descr="j0304917"/>
          <p:cNvPicPr>
            <a:picLocks noChangeAspect="1" noChangeArrowheads="1"/>
          </p:cNvPicPr>
          <p:nvPr userDrawn="1"/>
        </p:nvPicPr>
        <p:blipFill>
          <a:blip r:embed="rId14"/>
          <a:srcRect/>
          <a:stretch>
            <a:fillRect/>
          </a:stretch>
        </p:blipFill>
        <p:spPr bwMode="auto">
          <a:xfrm rot="2814831">
            <a:off x="-61913" y="900113"/>
            <a:ext cx="1655763" cy="1836738"/>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Lst>
  <p:hf hdr="0" ftr="0" dt="0"/>
  <p:txStyles>
    <p:titleStyle>
      <a:lvl1pPr algn="ctr" rtl="0" eaLnBrk="0" fontAlgn="base" hangingPunct="0">
        <a:spcBef>
          <a:spcPct val="0"/>
        </a:spcBef>
        <a:spcAft>
          <a:spcPct val="0"/>
        </a:spcAft>
        <a:defRPr sz="4800" b="1">
          <a:solidFill>
            <a:srgbClr val="CC0000"/>
          </a:solidFill>
          <a:latin typeface="+mj-lt"/>
          <a:ea typeface="+mj-ea"/>
          <a:cs typeface="+mj-cs"/>
        </a:defRPr>
      </a:lvl1pPr>
      <a:lvl2pPr algn="ctr" rtl="0" eaLnBrk="0" fontAlgn="base" hangingPunct="0">
        <a:spcBef>
          <a:spcPct val="0"/>
        </a:spcBef>
        <a:spcAft>
          <a:spcPct val="0"/>
        </a:spcAft>
        <a:defRPr sz="4800" b="1">
          <a:solidFill>
            <a:srgbClr val="CC0000"/>
          </a:solidFill>
          <a:latin typeface="Pegasus" pitchFamily="2" charset="0"/>
        </a:defRPr>
      </a:lvl2pPr>
      <a:lvl3pPr algn="ctr" rtl="0" eaLnBrk="0" fontAlgn="base" hangingPunct="0">
        <a:spcBef>
          <a:spcPct val="0"/>
        </a:spcBef>
        <a:spcAft>
          <a:spcPct val="0"/>
        </a:spcAft>
        <a:defRPr sz="4800" b="1">
          <a:solidFill>
            <a:srgbClr val="CC0000"/>
          </a:solidFill>
          <a:latin typeface="Pegasus" pitchFamily="2" charset="0"/>
        </a:defRPr>
      </a:lvl3pPr>
      <a:lvl4pPr algn="ctr" rtl="0" eaLnBrk="0" fontAlgn="base" hangingPunct="0">
        <a:spcBef>
          <a:spcPct val="0"/>
        </a:spcBef>
        <a:spcAft>
          <a:spcPct val="0"/>
        </a:spcAft>
        <a:defRPr sz="4800" b="1">
          <a:solidFill>
            <a:srgbClr val="CC0000"/>
          </a:solidFill>
          <a:latin typeface="Pegasus" pitchFamily="2" charset="0"/>
        </a:defRPr>
      </a:lvl4pPr>
      <a:lvl5pPr algn="ctr" rtl="0" eaLnBrk="0" fontAlgn="base" hangingPunct="0">
        <a:spcBef>
          <a:spcPct val="0"/>
        </a:spcBef>
        <a:spcAft>
          <a:spcPct val="0"/>
        </a:spcAft>
        <a:defRPr sz="4800" b="1">
          <a:solidFill>
            <a:srgbClr val="CC0000"/>
          </a:solidFill>
          <a:latin typeface="Pegasus" pitchFamily="2" charset="0"/>
        </a:defRPr>
      </a:lvl5pPr>
      <a:lvl6pPr marL="457200" algn="ctr" rtl="0" fontAlgn="base">
        <a:spcBef>
          <a:spcPct val="0"/>
        </a:spcBef>
        <a:spcAft>
          <a:spcPct val="0"/>
        </a:spcAft>
        <a:defRPr sz="4800" b="1">
          <a:solidFill>
            <a:srgbClr val="CC0000"/>
          </a:solidFill>
          <a:latin typeface="Pegasus" pitchFamily="2" charset="0"/>
        </a:defRPr>
      </a:lvl6pPr>
      <a:lvl7pPr marL="914400" algn="ctr" rtl="0" fontAlgn="base">
        <a:spcBef>
          <a:spcPct val="0"/>
        </a:spcBef>
        <a:spcAft>
          <a:spcPct val="0"/>
        </a:spcAft>
        <a:defRPr sz="4800" b="1">
          <a:solidFill>
            <a:srgbClr val="CC0000"/>
          </a:solidFill>
          <a:latin typeface="Pegasus" pitchFamily="2" charset="0"/>
        </a:defRPr>
      </a:lvl7pPr>
      <a:lvl8pPr marL="1371600" algn="ctr" rtl="0" fontAlgn="base">
        <a:spcBef>
          <a:spcPct val="0"/>
        </a:spcBef>
        <a:spcAft>
          <a:spcPct val="0"/>
        </a:spcAft>
        <a:defRPr sz="4800" b="1">
          <a:solidFill>
            <a:srgbClr val="CC0000"/>
          </a:solidFill>
          <a:latin typeface="Pegasus" pitchFamily="2" charset="0"/>
        </a:defRPr>
      </a:lvl8pPr>
      <a:lvl9pPr marL="1828800" algn="ctr" rtl="0" fontAlgn="base">
        <a:spcBef>
          <a:spcPct val="0"/>
        </a:spcBef>
        <a:spcAft>
          <a:spcPct val="0"/>
        </a:spcAft>
        <a:defRPr sz="4800" b="1">
          <a:solidFill>
            <a:srgbClr val="CC0000"/>
          </a:solidFill>
          <a:latin typeface="Pegasus" pitchFamily="2"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wm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hajjumrahplanner.com/haram/"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Slide Number Placeholder 5"/>
          <p:cNvSpPr>
            <a:spLocks noGrp="1"/>
          </p:cNvSpPr>
          <p:nvPr>
            <p:ph type="sldNum" sz="quarter" idx="12"/>
          </p:nvPr>
        </p:nvSpPr>
        <p:spPr>
          <a:noFill/>
        </p:spPr>
        <p:txBody>
          <a:bodyPr/>
          <a:lstStyle/>
          <a:p>
            <a:fld id="{E2BB55D4-6E81-46D9-8CC9-B4B3050B0312}" type="slidenum">
              <a:rPr lang="en-US" altLang="en-US"/>
              <a:pPr/>
              <a:t>1</a:t>
            </a:fld>
            <a:endParaRPr lang="en-US" altLang="en-US"/>
          </a:p>
        </p:txBody>
      </p:sp>
      <p:sp>
        <p:nvSpPr>
          <p:cNvPr id="3075" name="Rectangle 42"/>
          <p:cNvSpPr>
            <a:spLocks noChangeArrowheads="1"/>
          </p:cNvSpPr>
          <p:nvPr/>
        </p:nvSpPr>
        <p:spPr bwMode="auto">
          <a:xfrm>
            <a:off x="0" y="1676400"/>
            <a:ext cx="9144000" cy="5181600"/>
          </a:xfrm>
          <a:prstGeom prst="rect">
            <a:avLst/>
          </a:prstGeom>
          <a:solidFill>
            <a:schemeClr val="bg1"/>
          </a:solidFill>
          <a:ln w="12700" cap="sq">
            <a:noFill/>
            <a:miter lim="800000"/>
            <a:headEnd type="none" w="sm" len="sm"/>
            <a:tailEnd type="none" w="sm" len="sm"/>
          </a:ln>
        </p:spPr>
        <p:txBody>
          <a:bodyPr wrap="none" anchor="ctr"/>
          <a:lstStyle/>
          <a:p>
            <a:pPr eaLnBrk="1" hangingPunct="1"/>
            <a:endParaRPr lang="en-US" altLang="en-US"/>
          </a:p>
        </p:txBody>
      </p:sp>
      <p:sp>
        <p:nvSpPr>
          <p:cNvPr id="3076" name="Rectangle 27"/>
          <p:cNvSpPr>
            <a:spLocks noChangeArrowheads="1"/>
          </p:cNvSpPr>
          <p:nvPr/>
        </p:nvSpPr>
        <p:spPr bwMode="auto">
          <a:xfrm>
            <a:off x="0" y="0"/>
            <a:ext cx="9144000" cy="3581400"/>
          </a:xfrm>
          <a:prstGeom prst="rect">
            <a:avLst/>
          </a:prstGeom>
          <a:gradFill rotWithShape="1">
            <a:gsLst>
              <a:gs pos="0">
                <a:srgbClr val="CC0000"/>
              </a:gs>
              <a:gs pos="100000">
                <a:schemeClr val="bg1"/>
              </a:gs>
            </a:gsLst>
            <a:lin ang="5400000" scaled="1"/>
          </a:gradFill>
          <a:ln w="12700" cap="sq">
            <a:noFill/>
            <a:miter lim="800000"/>
            <a:headEnd type="none" w="sm" len="sm"/>
            <a:tailEnd type="none" w="sm" len="sm"/>
          </a:ln>
        </p:spPr>
        <p:txBody>
          <a:bodyPr wrap="none" anchor="ctr"/>
          <a:lstStyle/>
          <a:p>
            <a:pPr eaLnBrk="1" hangingPunct="1"/>
            <a:endParaRPr lang="en-US" altLang="en-US"/>
          </a:p>
        </p:txBody>
      </p:sp>
      <p:sp>
        <p:nvSpPr>
          <p:cNvPr id="3077" name="Rectangle 2"/>
          <p:cNvSpPr>
            <a:spLocks noGrp="1" noChangeArrowheads="1"/>
          </p:cNvSpPr>
          <p:nvPr>
            <p:ph type="ctrTitle"/>
          </p:nvPr>
        </p:nvSpPr>
        <p:spPr>
          <a:xfrm>
            <a:off x="1066800" y="0"/>
            <a:ext cx="6553200" cy="2895600"/>
          </a:xfrm>
          <a:effectLst>
            <a:outerShdw dist="28398" dir="9206097" algn="ctr" rotWithShape="0">
              <a:schemeClr val="bg1"/>
            </a:outerShdw>
          </a:effectLst>
        </p:spPr>
        <p:txBody>
          <a:bodyPr/>
          <a:lstStyle/>
          <a:p>
            <a:pPr eaLnBrk="1" hangingPunct="1"/>
            <a:r>
              <a:rPr lang="en-US" altLang="en-US" sz="4000" b="0">
                <a:solidFill>
                  <a:schemeClr val="tx1"/>
                </a:solidFill>
              </a:rPr>
              <a:t>THE ISLAMIC PRINCIPLES </a:t>
            </a:r>
            <a:br>
              <a:rPr lang="en-US" altLang="en-US" sz="4000" b="0">
                <a:solidFill>
                  <a:schemeClr val="tx1"/>
                </a:solidFill>
              </a:rPr>
            </a:br>
            <a:r>
              <a:rPr lang="en-US" altLang="en-US" sz="4000" b="0">
                <a:solidFill>
                  <a:schemeClr val="tx1"/>
                </a:solidFill>
              </a:rPr>
              <a:t>PERTAINING TO </a:t>
            </a:r>
            <a:br>
              <a:rPr lang="en-US" altLang="en-US" sz="4000" b="0">
                <a:solidFill>
                  <a:schemeClr val="tx1"/>
                </a:solidFill>
              </a:rPr>
            </a:br>
            <a:r>
              <a:rPr lang="en-US" altLang="en-US" sz="4000" b="0">
                <a:solidFill>
                  <a:schemeClr val="tx1"/>
                </a:solidFill>
                <a:latin typeface="Calligrapher" pitchFamily="2" charset="0"/>
              </a:rPr>
              <a:t>LAWFUL (HELAL)</a:t>
            </a:r>
            <a:r>
              <a:rPr lang="en-US" altLang="en-US" sz="4000" b="0">
                <a:solidFill>
                  <a:schemeClr val="tx1"/>
                </a:solidFill>
              </a:rPr>
              <a:t> </a:t>
            </a:r>
            <a:br>
              <a:rPr lang="en-US" altLang="en-US" sz="4000" b="0">
                <a:solidFill>
                  <a:schemeClr val="tx1"/>
                </a:solidFill>
              </a:rPr>
            </a:br>
            <a:r>
              <a:rPr lang="en-US" altLang="en-US" sz="4000" b="0">
                <a:solidFill>
                  <a:schemeClr val="tx1"/>
                </a:solidFill>
              </a:rPr>
              <a:t>AND </a:t>
            </a:r>
            <a:br>
              <a:rPr lang="en-US" altLang="en-US" sz="4000" b="0">
                <a:solidFill>
                  <a:schemeClr val="tx1"/>
                </a:solidFill>
              </a:rPr>
            </a:br>
            <a:r>
              <a:rPr lang="en-US" altLang="en-US" sz="4000" b="0">
                <a:solidFill>
                  <a:schemeClr val="tx1"/>
                </a:solidFill>
                <a:latin typeface="Argosy" pitchFamily="2" charset="0"/>
              </a:rPr>
              <a:t>PROHIBITED (HARAM)</a:t>
            </a:r>
          </a:p>
        </p:txBody>
      </p:sp>
      <p:pic>
        <p:nvPicPr>
          <p:cNvPr id="3078" name="Picture 43" descr="j0304917"/>
          <p:cNvPicPr>
            <a:picLocks noChangeAspect="1" noChangeArrowheads="1"/>
          </p:cNvPicPr>
          <p:nvPr/>
        </p:nvPicPr>
        <p:blipFill>
          <a:blip r:embed="rId2"/>
          <a:srcRect/>
          <a:stretch>
            <a:fillRect/>
          </a:stretch>
        </p:blipFill>
        <p:spPr bwMode="auto">
          <a:xfrm flipH="1">
            <a:off x="6521450" y="533400"/>
            <a:ext cx="2622550" cy="2971800"/>
          </a:xfrm>
          <a:prstGeom prst="rect">
            <a:avLst/>
          </a:prstGeom>
          <a:noFill/>
          <a:ln w="9525">
            <a:noFill/>
            <a:miter lim="800000"/>
            <a:headEnd/>
            <a:tailEnd/>
          </a:ln>
        </p:spPr>
      </p:pic>
      <p:pic>
        <p:nvPicPr>
          <p:cNvPr id="3079" name="Picture 45" descr="Artificial_Flowers_Of_Rose_For_Decoration_And_Holiday"/>
          <p:cNvPicPr>
            <a:picLocks noChangeAspect="1" noChangeArrowheads="1"/>
          </p:cNvPicPr>
          <p:nvPr/>
        </p:nvPicPr>
        <p:blipFill>
          <a:blip r:embed="rId3"/>
          <a:srcRect/>
          <a:stretch>
            <a:fillRect/>
          </a:stretch>
        </p:blipFill>
        <p:spPr bwMode="auto">
          <a:xfrm>
            <a:off x="7107238" y="4343400"/>
            <a:ext cx="2036762" cy="2514600"/>
          </a:xfrm>
          <a:prstGeom prst="rect">
            <a:avLst/>
          </a:prstGeom>
          <a:noFill/>
          <a:ln w="9525">
            <a:noFill/>
            <a:miter lim="800000"/>
            <a:headEnd/>
            <a:tailEnd/>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1371600" y="1600200"/>
            <a:ext cx="7772400" cy="4525963"/>
          </a:xfrm>
        </p:spPr>
        <p:txBody>
          <a:bodyPr/>
          <a:lstStyle/>
          <a:p>
            <a:r>
              <a:rPr lang="ar-AE" sz="2400" dirty="0"/>
              <a:t>وَلَا تَأْكُلُوا مِمَّا لَمْ يُذْكَرِ اسْمُ اللَّهِ عَلَيْهِ وَإِنَّهُ لَفِسْقٌ </a:t>
            </a:r>
            <a:endParaRPr lang="en-US" sz="2400" dirty="0"/>
          </a:p>
          <a:p>
            <a:pPr algn="just"/>
            <a:r>
              <a:rPr lang="en-US" sz="2400" dirty="0"/>
              <a:t>And eat not of that whereon Allah's name hath not been mentioned, for lo! it is abomination. </a:t>
            </a:r>
            <a:r>
              <a:rPr lang="en-US" sz="1400" dirty="0"/>
              <a:t>(6 </a:t>
            </a:r>
            <a:r>
              <a:rPr lang="en-US" sz="1400" dirty="0" err="1"/>
              <a:t>Surat-ul-Anaam</a:t>
            </a:r>
            <a:r>
              <a:rPr lang="en-US" sz="1400" dirty="0"/>
              <a:t> . Aayat121)</a:t>
            </a:r>
          </a:p>
          <a:p>
            <a:pPr algn="just"/>
            <a:r>
              <a:rPr lang="ur-PK" sz="2000" b="0" i="0" dirty="0">
                <a:solidFill>
                  <a:srgbClr val="212529"/>
                </a:solidFill>
                <a:effectLst/>
                <a:latin typeface="arabicFont"/>
              </a:rPr>
              <a:t>وَأُحِلَّتْ لَكُمُ ٱلْأَنْعَٰمُ إِلَّا مَا يُتْلَىٰ عَلَيْكُمْۖ فَٱجْتَنِبُوا۟ ٱلرِّجْسَ مِنَ ٱلْأَوْثَٰنِ وَٱجْتَنِبُوا۟ قَوْلَ ٱلزُّورِ</a:t>
            </a:r>
            <a:endParaRPr lang="en-US" sz="2000" dirty="0"/>
          </a:p>
          <a:p>
            <a:pPr algn="just"/>
            <a:r>
              <a:rPr lang="en-US" sz="2400" dirty="0"/>
              <a:t>The cattle are lawful unto you save that which hath been told you. So shun the filth of idols, and shun lying speech</a:t>
            </a:r>
            <a:r>
              <a:rPr lang="en-US" sz="1400" dirty="0"/>
              <a:t>,(22 </a:t>
            </a:r>
            <a:r>
              <a:rPr lang="en-US" sz="1400" dirty="0" err="1"/>
              <a:t>Surat</a:t>
            </a:r>
            <a:r>
              <a:rPr lang="en-US" sz="1400" dirty="0"/>
              <a:t>-</a:t>
            </a:r>
            <a:r>
              <a:rPr lang="en-US" sz="1400" dirty="0" err="1"/>
              <a:t>ul</a:t>
            </a:r>
            <a:r>
              <a:rPr lang="en-US" sz="1400" dirty="0"/>
              <a:t>-Hajj . Aayat30)</a:t>
            </a:r>
          </a:p>
          <a:p>
            <a:r>
              <a:rPr lang="en-US" sz="2400" dirty="0"/>
              <a:t>Those who swallow usury cannot rise up save as he </a:t>
            </a:r>
            <a:r>
              <a:rPr lang="en-US" sz="2400" dirty="0" err="1"/>
              <a:t>ariseth</a:t>
            </a:r>
            <a:r>
              <a:rPr lang="en-US" sz="2400" dirty="0"/>
              <a:t> whom the devil hath prostrated by (his) touch. That is because they say: Trade is just like usury; whereas Allah </a:t>
            </a:r>
            <a:r>
              <a:rPr lang="en-US" sz="2400" dirty="0" err="1"/>
              <a:t>permitteth</a:t>
            </a:r>
            <a:r>
              <a:rPr lang="en-US" sz="2400" dirty="0"/>
              <a:t> trading and </a:t>
            </a:r>
            <a:r>
              <a:rPr lang="en-US" sz="2400" dirty="0" err="1"/>
              <a:t>forbiddeth</a:t>
            </a:r>
            <a:r>
              <a:rPr lang="en-US" sz="2400" dirty="0"/>
              <a:t> usury</a:t>
            </a:r>
          </a:p>
        </p:txBody>
      </p:sp>
      <p:sp>
        <p:nvSpPr>
          <p:cNvPr id="4" name="Slide Number Placeholder 3"/>
          <p:cNvSpPr>
            <a:spLocks noGrp="1"/>
          </p:cNvSpPr>
          <p:nvPr>
            <p:ph type="sldNum" sz="quarter" idx="12"/>
          </p:nvPr>
        </p:nvSpPr>
        <p:spPr/>
        <p:txBody>
          <a:bodyPr/>
          <a:lstStyle/>
          <a:p>
            <a:fld id="{EA73BC27-EDAE-4D89-9D6E-355F8CD64E2F}" type="slidenum">
              <a:rPr lang="en-US" altLang="en-US" smtClean="0"/>
              <a:pPr/>
              <a:t>10</a:t>
            </a:fld>
            <a:endParaRPr lang="en-US" altLang="en-US"/>
          </a:p>
        </p:txBody>
      </p:sp>
    </p:spTree>
    <p:extLst>
      <p:ext uri="{BB962C8B-B14F-4D97-AF65-F5344CB8AC3E}">
        <p14:creationId xmlns:p14="http://schemas.microsoft.com/office/powerpoint/2010/main" val="18661611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Pig Is unlawful even in Christianity</a:t>
            </a:r>
          </a:p>
        </p:txBody>
      </p:sp>
      <p:pic>
        <p:nvPicPr>
          <p:cNvPr id="5" name="Content Placeholder 4"/>
          <p:cNvPicPr>
            <a:picLocks noGrp="1" noChangeAspect="1"/>
          </p:cNvPicPr>
          <p:nvPr>
            <p:ph idx="1"/>
          </p:nvPr>
        </p:nvPicPr>
        <p:blipFill>
          <a:blip r:embed="rId2"/>
          <a:stretch>
            <a:fillRect/>
          </a:stretch>
        </p:blipFill>
        <p:spPr>
          <a:xfrm>
            <a:off x="0" y="1622222"/>
            <a:ext cx="9144000" cy="5235778"/>
          </a:xfrm>
          <a:prstGeom prst="rect">
            <a:avLst/>
          </a:prstGeom>
        </p:spPr>
      </p:pic>
      <p:sp>
        <p:nvSpPr>
          <p:cNvPr id="4" name="Slide Number Placeholder 3"/>
          <p:cNvSpPr>
            <a:spLocks noGrp="1"/>
          </p:cNvSpPr>
          <p:nvPr>
            <p:ph type="sldNum" sz="quarter" idx="12"/>
          </p:nvPr>
        </p:nvSpPr>
        <p:spPr/>
        <p:txBody>
          <a:bodyPr/>
          <a:lstStyle/>
          <a:p>
            <a:fld id="{EA73BC27-EDAE-4D89-9D6E-355F8CD64E2F}" type="slidenum">
              <a:rPr lang="en-US" altLang="en-US" smtClean="0"/>
              <a:pPr/>
              <a:t>11</a:t>
            </a:fld>
            <a:endParaRPr lang="en-US" altLang="en-US"/>
          </a:p>
        </p:txBody>
      </p:sp>
    </p:spTree>
    <p:extLst>
      <p:ext uri="{BB962C8B-B14F-4D97-AF65-F5344CB8AC3E}">
        <p14:creationId xmlns:p14="http://schemas.microsoft.com/office/powerpoint/2010/main" val="35654254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6"/>
          <p:cNvSpPr>
            <a:spLocks noGrp="1"/>
          </p:cNvSpPr>
          <p:nvPr>
            <p:ph type="sldNum" sz="quarter" idx="12"/>
          </p:nvPr>
        </p:nvSpPr>
        <p:spPr>
          <a:noFill/>
        </p:spPr>
        <p:txBody>
          <a:bodyPr/>
          <a:lstStyle/>
          <a:p>
            <a:fld id="{7E1B16F4-AAE9-4D82-A84D-C2149620290F}" type="slidenum">
              <a:rPr lang="en-US" altLang="en-US"/>
              <a:pPr/>
              <a:t>12</a:t>
            </a:fld>
            <a:endParaRPr lang="en-US" altLang="en-US"/>
          </a:p>
        </p:txBody>
      </p:sp>
      <p:sp>
        <p:nvSpPr>
          <p:cNvPr id="9219" name="Rectangle 4"/>
          <p:cNvSpPr>
            <a:spLocks noGrp="1" noChangeArrowheads="1"/>
          </p:cNvSpPr>
          <p:nvPr>
            <p:ph type="title"/>
          </p:nvPr>
        </p:nvSpPr>
        <p:spPr/>
        <p:txBody>
          <a:bodyPr/>
          <a:lstStyle/>
          <a:p>
            <a:pPr eaLnBrk="1" hangingPunct="1"/>
            <a:r>
              <a:rPr lang="en-US" altLang="en-US" sz="3200"/>
              <a:t>PROHIBITED</a:t>
            </a:r>
            <a:endParaRPr lang="en-US" altLang="en-US" sz="3200" b="0"/>
          </a:p>
        </p:txBody>
      </p:sp>
      <p:sp>
        <p:nvSpPr>
          <p:cNvPr id="6148" name="Rectangle 5"/>
          <p:cNvSpPr>
            <a:spLocks noGrp="1" noChangeArrowheads="1"/>
          </p:cNvSpPr>
          <p:nvPr>
            <p:ph type="body" sz="half" idx="1"/>
          </p:nvPr>
        </p:nvSpPr>
        <p:spPr>
          <a:xfrm>
            <a:off x="2209800" y="1103313"/>
            <a:ext cx="3352800" cy="5440362"/>
          </a:xfrm>
        </p:spPr>
        <p:txBody>
          <a:bodyPr/>
          <a:lstStyle/>
          <a:p>
            <a:pPr eaLnBrk="1" hangingPunct="1">
              <a:buFontTx/>
              <a:buNone/>
            </a:pPr>
            <a:r>
              <a:rPr lang="en-US" altLang="en-US"/>
              <a:t> </a:t>
            </a:r>
          </a:p>
          <a:p>
            <a:pPr eaLnBrk="1" hangingPunct="1"/>
            <a:r>
              <a:rPr lang="en-US" altLang="en-US"/>
              <a:t>Omens by drawing lots </a:t>
            </a:r>
          </a:p>
          <a:p>
            <a:pPr eaLnBrk="1" hangingPunct="1"/>
            <a:r>
              <a:rPr lang="en-US" altLang="en-US"/>
              <a:t>Usury </a:t>
            </a:r>
          </a:p>
          <a:p>
            <a:pPr eaLnBrk="1" hangingPunct="1"/>
            <a:r>
              <a:rPr lang="en-US" altLang="en-US"/>
              <a:t>Adultery</a:t>
            </a:r>
          </a:p>
          <a:p>
            <a:pPr eaLnBrk="1" hangingPunct="1"/>
            <a:r>
              <a:rPr lang="en-US" altLang="en-US"/>
              <a:t>Alcohol</a:t>
            </a:r>
          </a:p>
          <a:p>
            <a:pPr eaLnBrk="1" hangingPunct="1"/>
            <a:r>
              <a:rPr lang="en-US" altLang="en-US"/>
              <a:t>Pork</a:t>
            </a:r>
          </a:p>
          <a:p>
            <a:pPr eaLnBrk="1" hangingPunct="1"/>
            <a:r>
              <a:rPr lang="en-US" altLang="en-US"/>
              <a:t>Backbiting, slander</a:t>
            </a:r>
          </a:p>
          <a:p>
            <a:pPr eaLnBrk="1" hangingPunct="1"/>
            <a:endParaRPr lang="en-US" altLang="en-US"/>
          </a:p>
          <a:p>
            <a:pPr eaLnBrk="1" hangingPunct="1"/>
            <a:endParaRPr lang="en-US" altLang="en-US"/>
          </a:p>
          <a:p>
            <a:pPr eaLnBrk="1" hangingPunct="1"/>
            <a:endParaRPr lang="en-US" altLang="en-US"/>
          </a:p>
          <a:p>
            <a:pPr eaLnBrk="1" hangingPunct="1"/>
            <a:endParaRPr lang="en-US" altLang="en-US"/>
          </a:p>
        </p:txBody>
      </p:sp>
      <p:sp>
        <p:nvSpPr>
          <p:cNvPr id="9221" name="Rectangle 6"/>
          <p:cNvSpPr>
            <a:spLocks noGrp="1" noChangeArrowheads="1"/>
          </p:cNvSpPr>
          <p:nvPr>
            <p:ph type="body" sz="half" idx="2"/>
          </p:nvPr>
        </p:nvSpPr>
        <p:spPr>
          <a:xfrm>
            <a:off x="5500688" y="1489075"/>
            <a:ext cx="3643312" cy="5368925"/>
          </a:xfrm>
        </p:spPr>
        <p:txBody>
          <a:bodyPr/>
          <a:lstStyle/>
          <a:p>
            <a:pPr eaLnBrk="1" hangingPunct="1"/>
            <a:endParaRPr lang="en-US" altLang="en-US" sz="3600"/>
          </a:p>
          <a:p>
            <a:pPr eaLnBrk="1" hangingPunct="1"/>
            <a:endParaRPr lang="en-US" altLang="en-US" sz="36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6148">
                                            <p:txEl>
                                              <p:pRg st="1" end="1"/>
                                            </p:txEl>
                                          </p:spTgt>
                                        </p:tgtEl>
                                        <p:attrNameLst>
                                          <p:attrName>style.visibility</p:attrName>
                                        </p:attrNameLst>
                                      </p:cBhvr>
                                      <p:to>
                                        <p:strVal val="visible"/>
                                      </p:to>
                                    </p:set>
                                    <p:anim calcmode="lin" valueType="num">
                                      <p:cBhvr additive="base">
                                        <p:cTn id="7" dur="500" fill="hold"/>
                                        <p:tgtEl>
                                          <p:spTgt spid="6148">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14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6148">
                                            <p:txEl>
                                              <p:pRg st="2" end="2"/>
                                            </p:txEl>
                                          </p:spTgt>
                                        </p:tgtEl>
                                        <p:attrNameLst>
                                          <p:attrName>style.visibility</p:attrName>
                                        </p:attrNameLst>
                                      </p:cBhvr>
                                      <p:to>
                                        <p:strVal val="visible"/>
                                      </p:to>
                                    </p:set>
                                    <p:anim calcmode="lin" valueType="num">
                                      <p:cBhvr additive="base">
                                        <p:cTn id="13" dur="500" fill="hold"/>
                                        <p:tgtEl>
                                          <p:spTgt spid="6148">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14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6148">
                                            <p:txEl>
                                              <p:pRg st="3" end="3"/>
                                            </p:txEl>
                                          </p:spTgt>
                                        </p:tgtEl>
                                        <p:attrNameLst>
                                          <p:attrName>style.visibility</p:attrName>
                                        </p:attrNameLst>
                                      </p:cBhvr>
                                      <p:to>
                                        <p:strVal val="visible"/>
                                      </p:to>
                                    </p:set>
                                    <p:anim calcmode="lin" valueType="num">
                                      <p:cBhvr additive="base">
                                        <p:cTn id="19" dur="500" fill="hold"/>
                                        <p:tgtEl>
                                          <p:spTgt spid="6148">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14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6148">
                                            <p:txEl>
                                              <p:pRg st="4" end="4"/>
                                            </p:txEl>
                                          </p:spTgt>
                                        </p:tgtEl>
                                        <p:attrNameLst>
                                          <p:attrName>style.visibility</p:attrName>
                                        </p:attrNameLst>
                                      </p:cBhvr>
                                      <p:to>
                                        <p:strVal val="visible"/>
                                      </p:to>
                                    </p:set>
                                    <p:anim calcmode="lin" valueType="num">
                                      <p:cBhvr additive="base">
                                        <p:cTn id="25" dur="500" fill="hold"/>
                                        <p:tgtEl>
                                          <p:spTgt spid="6148">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148">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6148">
                                            <p:txEl>
                                              <p:pRg st="5" end="5"/>
                                            </p:txEl>
                                          </p:spTgt>
                                        </p:tgtEl>
                                        <p:attrNameLst>
                                          <p:attrName>style.visibility</p:attrName>
                                        </p:attrNameLst>
                                      </p:cBhvr>
                                      <p:to>
                                        <p:strVal val="visible"/>
                                      </p:to>
                                    </p:set>
                                    <p:anim calcmode="lin" valueType="num">
                                      <p:cBhvr additive="base">
                                        <p:cTn id="31" dur="500" fill="hold"/>
                                        <p:tgtEl>
                                          <p:spTgt spid="6148">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148">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6148">
                                            <p:txEl>
                                              <p:pRg st="6" end="6"/>
                                            </p:txEl>
                                          </p:spTgt>
                                        </p:tgtEl>
                                        <p:attrNameLst>
                                          <p:attrName>style.visibility</p:attrName>
                                        </p:attrNameLst>
                                      </p:cBhvr>
                                      <p:to>
                                        <p:strVal val="visible"/>
                                      </p:to>
                                    </p:set>
                                    <p:anim calcmode="lin" valueType="num">
                                      <p:cBhvr additive="base">
                                        <p:cTn id="37" dur="500" fill="hold"/>
                                        <p:tgtEl>
                                          <p:spTgt spid="6148">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6148">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a:t>PERMITTED</a:t>
            </a:r>
          </a:p>
        </p:txBody>
      </p:sp>
      <p:sp>
        <p:nvSpPr>
          <p:cNvPr id="3" name="Content Placeholder 2"/>
          <p:cNvSpPr>
            <a:spLocks noGrp="1"/>
          </p:cNvSpPr>
          <p:nvPr>
            <p:ph idx="1"/>
          </p:nvPr>
        </p:nvSpPr>
        <p:spPr>
          <a:xfrm>
            <a:off x="1752600" y="1295400"/>
            <a:ext cx="7391400" cy="4525963"/>
          </a:xfrm>
        </p:spPr>
        <p:txBody>
          <a:bodyPr/>
          <a:lstStyle/>
          <a:p>
            <a:pPr marL="0" indent="0" eaLnBrk="1" hangingPunct="1">
              <a:buFontTx/>
              <a:buNone/>
              <a:defRPr/>
            </a:pPr>
            <a:r>
              <a:rPr lang="en-US" altLang="en-US" dirty="0"/>
              <a:t> </a:t>
            </a:r>
            <a:endParaRPr lang="en-US" altLang="en-US" b="1" dirty="0"/>
          </a:p>
          <a:p>
            <a:pPr eaLnBrk="1" hangingPunct="1">
              <a:defRPr/>
            </a:pPr>
            <a:r>
              <a:rPr lang="en-US" altLang="en-US" i="1" dirty="0" err="1"/>
              <a:t>Istikhara</a:t>
            </a:r>
            <a:r>
              <a:rPr lang="en-US" altLang="en-US" dirty="0"/>
              <a:t> </a:t>
            </a:r>
          </a:p>
          <a:p>
            <a:pPr eaLnBrk="1" hangingPunct="1">
              <a:defRPr/>
            </a:pPr>
            <a:r>
              <a:rPr lang="en-US" altLang="en-US" dirty="0"/>
              <a:t>Profitable trade </a:t>
            </a:r>
          </a:p>
          <a:p>
            <a:pPr eaLnBrk="1" hangingPunct="1">
              <a:defRPr/>
            </a:pPr>
            <a:r>
              <a:rPr lang="en-US" altLang="en-US" dirty="0"/>
              <a:t>Marriage </a:t>
            </a:r>
          </a:p>
          <a:p>
            <a:pPr eaLnBrk="1" hangingPunct="1">
              <a:defRPr/>
            </a:pPr>
            <a:r>
              <a:rPr lang="en-US" altLang="en-US" dirty="0"/>
              <a:t>Every nontoxic drink</a:t>
            </a:r>
          </a:p>
          <a:p>
            <a:pPr eaLnBrk="1" hangingPunct="1">
              <a:defRPr/>
            </a:pPr>
            <a:r>
              <a:rPr lang="en-US" altLang="en-US" dirty="0"/>
              <a:t>Goat, sheep, cow, chicken</a:t>
            </a:r>
          </a:p>
          <a:p>
            <a:pPr eaLnBrk="1" hangingPunct="1">
              <a:defRPr/>
            </a:pPr>
            <a:r>
              <a:rPr lang="en-US" altLang="en-US" dirty="0"/>
              <a:t>Good conversation</a:t>
            </a:r>
          </a:p>
          <a:p>
            <a:pPr>
              <a:defRPr/>
            </a:pPr>
            <a:endParaRPr lang="en-US" dirty="0"/>
          </a:p>
        </p:txBody>
      </p:sp>
      <p:sp>
        <p:nvSpPr>
          <p:cNvPr id="10244" name="Slide Number Placeholder 3"/>
          <p:cNvSpPr>
            <a:spLocks noGrp="1"/>
          </p:cNvSpPr>
          <p:nvPr>
            <p:ph type="sldNum" sz="quarter" idx="12"/>
          </p:nvPr>
        </p:nvSpPr>
        <p:spPr>
          <a:noFill/>
        </p:spPr>
        <p:txBody>
          <a:bodyPr/>
          <a:lstStyle/>
          <a:p>
            <a:fld id="{2DE59AEB-8F85-4661-A7A1-A1DCDFF654B7}" type="slidenum">
              <a:rPr lang="en-US" altLang="en-US"/>
              <a:pPr/>
              <a:t>13</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5"/>
          <p:cNvSpPr>
            <a:spLocks noGrp="1"/>
          </p:cNvSpPr>
          <p:nvPr>
            <p:ph type="sldNum" sz="quarter" idx="12"/>
          </p:nvPr>
        </p:nvSpPr>
        <p:spPr>
          <a:noFill/>
        </p:spPr>
        <p:txBody>
          <a:bodyPr/>
          <a:lstStyle/>
          <a:p>
            <a:fld id="{05568F2D-DD70-4C8C-9B20-69FE493FAF57}" type="slidenum">
              <a:rPr lang="en-US" altLang="en-US"/>
              <a:pPr/>
              <a:t>14</a:t>
            </a:fld>
            <a:endParaRPr lang="en-US" altLang="en-US"/>
          </a:p>
        </p:txBody>
      </p:sp>
      <p:sp>
        <p:nvSpPr>
          <p:cNvPr id="11267" name="Rectangle 6"/>
          <p:cNvSpPr>
            <a:spLocks noChangeArrowheads="1"/>
          </p:cNvSpPr>
          <p:nvPr/>
        </p:nvSpPr>
        <p:spPr bwMode="auto">
          <a:xfrm>
            <a:off x="5029200" y="0"/>
            <a:ext cx="4114800" cy="1981200"/>
          </a:xfrm>
          <a:prstGeom prst="rect">
            <a:avLst/>
          </a:prstGeom>
          <a:solidFill>
            <a:schemeClr val="bg1"/>
          </a:solidFill>
          <a:ln w="12700" cap="sq">
            <a:noFill/>
            <a:miter lim="800000"/>
            <a:headEnd type="none" w="sm" len="sm"/>
            <a:tailEnd type="none" w="sm" len="sm"/>
          </a:ln>
        </p:spPr>
        <p:txBody>
          <a:bodyPr wrap="none" anchor="ctr"/>
          <a:lstStyle/>
          <a:p>
            <a:pPr eaLnBrk="1" hangingPunct="1"/>
            <a:endParaRPr lang="en-US" altLang="en-US"/>
          </a:p>
        </p:txBody>
      </p:sp>
      <p:pic>
        <p:nvPicPr>
          <p:cNvPr id="11268" name="Picture 5" descr="fF000356"/>
          <p:cNvPicPr>
            <a:picLocks noChangeAspect="1" noChangeArrowheads="1"/>
          </p:cNvPicPr>
          <p:nvPr/>
        </p:nvPicPr>
        <p:blipFill>
          <a:blip r:embed="rId2"/>
          <a:srcRect/>
          <a:stretch>
            <a:fillRect/>
          </a:stretch>
        </p:blipFill>
        <p:spPr bwMode="auto">
          <a:xfrm>
            <a:off x="4038600" y="1811338"/>
            <a:ext cx="5105400" cy="5046662"/>
          </a:xfrm>
          <a:prstGeom prst="rect">
            <a:avLst/>
          </a:prstGeom>
          <a:noFill/>
          <a:ln w="9525">
            <a:noFill/>
            <a:miter lim="800000"/>
            <a:headEnd/>
            <a:tailEnd/>
          </a:ln>
        </p:spPr>
      </p:pic>
      <p:sp>
        <p:nvSpPr>
          <p:cNvPr id="11269" name="Rectangle 2"/>
          <p:cNvSpPr>
            <a:spLocks noGrp="1" noChangeArrowheads="1"/>
          </p:cNvSpPr>
          <p:nvPr>
            <p:ph type="title"/>
          </p:nvPr>
        </p:nvSpPr>
        <p:spPr/>
        <p:txBody>
          <a:bodyPr/>
          <a:lstStyle/>
          <a:p>
            <a:pPr eaLnBrk="1" hangingPunct="1"/>
            <a:r>
              <a:rPr lang="en-US" altLang="en-US" sz="6600" b="0"/>
              <a:t>Food and Drink</a:t>
            </a:r>
          </a:p>
        </p:txBody>
      </p:sp>
      <p:sp>
        <p:nvSpPr>
          <p:cNvPr id="11270" name="Rectangle 3"/>
          <p:cNvSpPr>
            <a:spLocks noGrp="1" noChangeArrowheads="1"/>
          </p:cNvSpPr>
          <p:nvPr>
            <p:ph type="body" idx="1"/>
          </p:nvPr>
        </p:nvSpPr>
        <p:spPr/>
        <p:txBody>
          <a:bodyPr/>
          <a:lstStyle/>
          <a:p>
            <a:pPr eaLnBrk="1" hangingPunct="1">
              <a:buFontTx/>
              <a:buNone/>
            </a:pPr>
            <a:endParaRPr lang="en-US" altLang="en-US" sz="4400" b="1"/>
          </a:p>
          <a:p>
            <a:pPr algn="ctr" eaLnBrk="1" hangingPunct="1">
              <a:buFontTx/>
              <a:buNone/>
            </a:pPr>
            <a:endParaRPr lang="en-US" altLang="en-US" sz="44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5"/>
          <p:cNvSpPr>
            <a:spLocks noGrp="1"/>
          </p:cNvSpPr>
          <p:nvPr>
            <p:ph type="sldNum" sz="quarter" idx="12"/>
          </p:nvPr>
        </p:nvSpPr>
        <p:spPr>
          <a:noFill/>
        </p:spPr>
        <p:txBody>
          <a:bodyPr/>
          <a:lstStyle/>
          <a:p>
            <a:fld id="{AC2B4637-7B5F-4E84-828E-82BA754C79BC}" type="slidenum">
              <a:rPr lang="en-US" altLang="en-US"/>
              <a:pPr/>
              <a:t>15</a:t>
            </a:fld>
            <a:endParaRPr lang="en-US" altLang="en-US"/>
          </a:p>
        </p:txBody>
      </p:sp>
      <p:sp>
        <p:nvSpPr>
          <p:cNvPr id="12291" name="Rectangle 2"/>
          <p:cNvSpPr>
            <a:spLocks noGrp="1" noChangeArrowheads="1"/>
          </p:cNvSpPr>
          <p:nvPr>
            <p:ph type="title"/>
          </p:nvPr>
        </p:nvSpPr>
        <p:spPr/>
        <p:txBody>
          <a:bodyPr/>
          <a:lstStyle/>
          <a:p>
            <a:pPr eaLnBrk="1" hangingPunct="1"/>
            <a:r>
              <a:rPr lang="en-US" altLang="en-US"/>
              <a:t>Meat</a:t>
            </a:r>
          </a:p>
        </p:txBody>
      </p:sp>
      <p:sp>
        <p:nvSpPr>
          <p:cNvPr id="12292" name="Rectangle 3"/>
          <p:cNvSpPr>
            <a:spLocks noGrp="1" noChangeArrowheads="1"/>
          </p:cNvSpPr>
          <p:nvPr>
            <p:ph type="body" idx="1"/>
          </p:nvPr>
        </p:nvSpPr>
        <p:spPr/>
        <p:txBody>
          <a:bodyPr/>
          <a:lstStyle/>
          <a:p>
            <a:pPr marL="609600" indent="-609600" eaLnBrk="1" hangingPunct="1">
              <a:defRPr/>
            </a:pPr>
            <a:r>
              <a:rPr lang="ur-PK" sz="1800" b="0" i="0" dirty="0">
                <a:solidFill>
                  <a:srgbClr val="212529"/>
                </a:solidFill>
                <a:effectLst/>
                <a:latin typeface="arabicFont"/>
              </a:rPr>
              <a:t>يَٰ</a:t>
            </a:r>
            <a:r>
              <a:rPr lang="ur-PK" sz="1800" b="0" i="0" dirty="0">
                <a:solidFill>
                  <a:srgbClr val="002060"/>
                </a:solidFill>
                <a:effectLst/>
                <a:latin typeface="arabicFont"/>
              </a:rPr>
              <a:t>ٓأَيُّهَا ٱلنَّاسُ كُلُوا۟ مِمَّا فِى ٱلْأَرْضِ حَلَٰلًا طَيِّبًا </a:t>
            </a:r>
            <a:r>
              <a:rPr lang="en-US" altLang="en-US" sz="2200" dirty="0"/>
              <a:t>“O mankind! Eat of what is permissible and good on earth,.” (2:168) </a:t>
            </a:r>
          </a:p>
          <a:p>
            <a:pPr marL="609600" indent="-609600" eaLnBrk="1" hangingPunct="1">
              <a:buFontTx/>
              <a:buNone/>
              <a:defRPr/>
            </a:pPr>
            <a:endParaRPr lang="en-US" altLang="en-US" sz="2200" dirty="0"/>
          </a:p>
          <a:p>
            <a:pPr marL="609600" indent="-609600" eaLnBrk="1" hangingPunct="1">
              <a:defRPr/>
            </a:pPr>
            <a:r>
              <a:rPr lang="en-US" altLang="en-US" sz="2200" b="1" dirty="0"/>
              <a:t>What is prohibited?</a:t>
            </a:r>
          </a:p>
          <a:p>
            <a:pPr marL="990600" lvl="1" indent="-533400" eaLnBrk="1" hangingPunct="1">
              <a:buFontTx/>
              <a:buNone/>
              <a:defRPr/>
            </a:pPr>
            <a:r>
              <a:rPr lang="en-US" altLang="en-US" sz="2200" dirty="0"/>
              <a:t>	1. Eating What Is Dead </a:t>
            </a:r>
          </a:p>
          <a:p>
            <a:pPr marL="1371600" lvl="2" indent="-457200" eaLnBrk="1" hangingPunct="1">
              <a:defRPr/>
            </a:pPr>
            <a:r>
              <a:rPr lang="en-US" altLang="en-US" sz="2100" dirty="0"/>
              <a:t>repugnant to civilized taste, contrary to human dignity </a:t>
            </a:r>
          </a:p>
          <a:p>
            <a:pPr marL="1371600" lvl="2" indent="-457200" eaLnBrk="1" hangingPunct="1">
              <a:defRPr/>
            </a:pPr>
            <a:r>
              <a:rPr lang="en-US" altLang="en-US" sz="2100" dirty="0"/>
              <a:t> acute or chronic disease, through eating a poisonous plant, or other similar causes </a:t>
            </a:r>
          </a:p>
          <a:p>
            <a:pPr marL="914400" lvl="2" indent="0" eaLnBrk="1" hangingPunct="1">
              <a:buFontTx/>
              <a:buNone/>
              <a:defRPr/>
            </a:pPr>
            <a:endParaRPr lang="en-US" altLang="en-US" sz="21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5"/>
          <p:cNvSpPr>
            <a:spLocks noGrp="1"/>
          </p:cNvSpPr>
          <p:nvPr>
            <p:ph type="sldNum" sz="quarter" idx="12"/>
          </p:nvPr>
        </p:nvSpPr>
        <p:spPr>
          <a:noFill/>
        </p:spPr>
        <p:txBody>
          <a:bodyPr/>
          <a:lstStyle/>
          <a:p>
            <a:fld id="{555767ED-6BF0-4D3F-9B60-612684D6F244}" type="slidenum">
              <a:rPr lang="en-US" altLang="en-US"/>
              <a:pPr/>
              <a:t>16</a:t>
            </a:fld>
            <a:endParaRPr lang="en-US" altLang="en-US"/>
          </a:p>
        </p:txBody>
      </p:sp>
      <p:sp>
        <p:nvSpPr>
          <p:cNvPr id="13315" name="Rectangle 2"/>
          <p:cNvSpPr>
            <a:spLocks noGrp="1" noChangeArrowheads="1"/>
          </p:cNvSpPr>
          <p:nvPr>
            <p:ph type="title"/>
          </p:nvPr>
        </p:nvSpPr>
        <p:spPr/>
        <p:txBody>
          <a:bodyPr/>
          <a:lstStyle/>
          <a:p>
            <a:pPr eaLnBrk="1" hangingPunct="1"/>
            <a:endParaRPr lang="en-US" altLang="en-US"/>
          </a:p>
        </p:txBody>
      </p:sp>
      <p:sp>
        <p:nvSpPr>
          <p:cNvPr id="13316" name="Rectangle 3"/>
          <p:cNvSpPr>
            <a:spLocks noGrp="1" noChangeArrowheads="1"/>
          </p:cNvSpPr>
          <p:nvPr>
            <p:ph type="body" idx="1"/>
          </p:nvPr>
        </p:nvSpPr>
        <p:spPr/>
        <p:txBody>
          <a:bodyPr/>
          <a:lstStyle/>
          <a:p>
            <a:pPr marL="609600" indent="-609600" eaLnBrk="1" hangingPunct="1">
              <a:lnSpc>
                <a:spcPct val="90000"/>
              </a:lnSpc>
              <a:buFontTx/>
              <a:buNone/>
            </a:pPr>
            <a:r>
              <a:rPr lang="en-US" altLang="en-US" sz="2700" b="1" dirty="0"/>
              <a:t>2. Flowing Blood</a:t>
            </a:r>
            <a:r>
              <a:rPr lang="en-US" altLang="en-US" sz="2700" dirty="0"/>
              <a:t> 	</a:t>
            </a:r>
          </a:p>
          <a:p>
            <a:pPr marL="609600" indent="-609600" eaLnBrk="1" hangingPunct="1">
              <a:lnSpc>
                <a:spcPct val="90000"/>
              </a:lnSpc>
            </a:pPr>
            <a:r>
              <a:rPr lang="en-US" altLang="en-US" sz="2700" dirty="0"/>
              <a:t>It is not prohibited to consume the blood which remains in the flesh of the slaughtered animal </a:t>
            </a:r>
          </a:p>
          <a:p>
            <a:pPr marL="609600" indent="-609600" eaLnBrk="1" hangingPunct="1">
              <a:lnSpc>
                <a:spcPct val="90000"/>
              </a:lnSpc>
            </a:pPr>
            <a:r>
              <a:rPr lang="en-US" altLang="en-US" sz="2700" dirty="0"/>
              <a:t>Repugnant to human decency and it may be injurious to health.</a:t>
            </a:r>
          </a:p>
          <a:p>
            <a:pPr marL="609600" indent="-609600" eaLnBrk="1" hangingPunct="1">
              <a:lnSpc>
                <a:spcPct val="90000"/>
              </a:lnSpc>
              <a:buFontTx/>
              <a:buNone/>
            </a:pPr>
            <a:r>
              <a:rPr lang="en-US" altLang="en-US" sz="2700" b="1" dirty="0"/>
              <a:t>3. Pork </a:t>
            </a:r>
          </a:p>
          <a:p>
            <a:pPr marL="609600" indent="-609600" eaLnBrk="1" hangingPunct="1">
              <a:lnSpc>
                <a:spcPct val="90000"/>
              </a:lnSpc>
            </a:pPr>
            <a:r>
              <a:rPr lang="en-US" altLang="en-US" sz="2700" dirty="0"/>
              <a:t>Not healthy and clean food</a:t>
            </a:r>
          </a:p>
          <a:p>
            <a:pPr marL="609600" indent="-609600" eaLnBrk="1" hangingPunct="1">
              <a:lnSpc>
                <a:spcPct val="90000"/>
              </a:lnSpc>
            </a:pPr>
            <a:r>
              <a:rPr lang="en-US" altLang="en-US" sz="2700" dirty="0"/>
              <a:t>It is also prohibited in Judaism</a:t>
            </a:r>
          </a:p>
          <a:p>
            <a:pPr marL="609600" indent="-609600" eaLnBrk="1" hangingPunct="1">
              <a:lnSpc>
                <a:spcPct val="90000"/>
              </a:lnSpc>
            </a:pPr>
            <a:r>
              <a:rPr lang="en-US" altLang="en-US" sz="2700" dirty="0"/>
              <a:t>It should be noted that this animal does not offend Muslims</a:t>
            </a:r>
          </a:p>
          <a:p>
            <a:pPr marL="609600" indent="-609600" eaLnBrk="1" hangingPunct="1">
              <a:lnSpc>
                <a:spcPct val="90000"/>
              </a:lnSpc>
            </a:pPr>
            <a:endParaRPr lang="en-US" altLang="en-US" sz="2700" dirty="0"/>
          </a:p>
          <a:p>
            <a:pPr marL="609600" indent="-609600" eaLnBrk="1" hangingPunct="1">
              <a:lnSpc>
                <a:spcPct val="90000"/>
              </a:lnSpc>
              <a:buFontTx/>
              <a:buNone/>
            </a:pPr>
            <a:endParaRPr lang="en-US" altLang="en-US" sz="27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5"/>
          <p:cNvSpPr>
            <a:spLocks noGrp="1"/>
          </p:cNvSpPr>
          <p:nvPr>
            <p:ph type="sldNum" sz="quarter" idx="12"/>
          </p:nvPr>
        </p:nvSpPr>
        <p:spPr>
          <a:noFill/>
        </p:spPr>
        <p:txBody>
          <a:bodyPr/>
          <a:lstStyle/>
          <a:p>
            <a:fld id="{E274038D-32DC-4071-8570-6D5F2733D8C2}" type="slidenum">
              <a:rPr lang="en-US" altLang="en-US"/>
              <a:pPr/>
              <a:t>17</a:t>
            </a:fld>
            <a:endParaRPr lang="en-US" altLang="en-US"/>
          </a:p>
        </p:txBody>
      </p:sp>
      <p:sp>
        <p:nvSpPr>
          <p:cNvPr id="14339" name="Rectangle 2"/>
          <p:cNvSpPr>
            <a:spLocks noGrp="1" noChangeArrowheads="1"/>
          </p:cNvSpPr>
          <p:nvPr>
            <p:ph type="title"/>
          </p:nvPr>
        </p:nvSpPr>
        <p:spPr/>
        <p:txBody>
          <a:bodyPr/>
          <a:lstStyle/>
          <a:p>
            <a:pPr eaLnBrk="1" hangingPunct="1"/>
            <a:endParaRPr lang="en-US" altLang="en-US"/>
          </a:p>
        </p:txBody>
      </p:sp>
      <p:sp>
        <p:nvSpPr>
          <p:cNvPr id="14340" name="Rectangle 3"/>
          <p:cNvSpPr>
            <a:spLocks noGrp="1" noChangeArrowheads="1"/>
          </p:cNvSpPr>
          <p:nvPr>
            <p:ph type="body" idx="1"/>
          </p:nvPr>
        </p:nvSpPr>
        <p:spPr/>
        <p:txBody>
          <a:bodyPr/>
          <a:lstStyle/>
          <a:p>
            <a:pPr marL="609600" indent="-609600" eaLnBrk="1" hangingPunct="1">
              <a:buFontTx/>
              <a:buNone/>
            </a:pPr>
            <a:r>
              <a:rPr lang="en-US" altLang="en-US" sz="2500" b="1"/>
              <a:t>4. That which is dedicated to anyone other than God </a:t>
            </a:r>
          </a:p>
          <a:p>
            <a:pPr marL="990600" lvl="1" indent="-533400" eaLnBrk="1" hangingPunct="1"/>
            <a:r>
              <a:rPr lang="en-US" altLang="en-US" sz="2400"/>
              <a:t>Pronouncing the name of Allah while slaughtering the animal is a declaration that one is taking the life of this creature by the permission of its Creator </a:t>
            </a:r>
          </a:p>
          <a:p>
            <a:pPr marL="609600" indent="-609600" eaLnBrk="1" hangingPunct="1"/>
            <a:r>
              <a:rPr lang="en-US" altLang="en-US" sz="2500" b="1"/>
              <a:t>The Conditions of Islamic Slaughtering </a:t>
            </a:r>
          </a:p>
          <a:p>
            <a:pPr marL="990600" lvl="1" indent="-533400" eaLnBrk="1" hangingPunct="1">
              <a:buFontTx/>
              <a:buAutoNum type="arabicPeriod"/>
            </a:pPr>
            <a:r>
              <a:rPr lang="en-US" altLang="en-US" sz="2400"/>
              <a:t>The animal should be slaughtered: No name other than Allah's should be mentioned over the animal </a:t>
            </a:r>
          </a:p>
          <a:p>
            <a:pPr marL="990600" lvl="1" indent="-533400" eaLnBrk="1" hangingPunct="1">
              <a:buFontTx/>
              <a:buAutoNum type="arabicPeriod"/>
            </a:pPr>
            <a:r>
              <a:rPr lang="en-US" altLang="en-US" sz="2400"/>
              <a:t>The name of Allah should be mentioned while slaughtering the animal (polytheists, unbelievers) </a:t>
            </a:r>
          </a:p>
          <a:p>
            <a:pPr marL="609600" indent="-609600" eaLnBrk="1" hangingPunct="1">
              <a:buFontTx/>
              <a:buAutoNum type="arabicPeriod"/>
            </a:pPr>
            <a:endParaRPr lang="en-US" altLang="en-US" sz="2500"/>
          </a:p>
          <a:p>
            <a:pPr marL="609600" indent="-609600" eaLnBrk="1" hangingPunct="1"/>
            <a:endParaRPr lang="en-US" altLang="en-US" sz="28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09800" y="0"/>
            <a:ext cx="6477000" cy="1295400"/>
          </a:xfrm>
        </p:spPr>
        <p:txBody>
          <a:bodyPr/>
          <a:lstStyle/>
          <a:p>
            <a:r>
              <a:rPr lang="en-US" altLang="en-US"/>
              <a:t>Haram Animals are:</a:t>
            </a:r>
            <a:br>
              <a:rPr lang="en-US" altLang="en-US" sz="5400"/>
            </a:br>
            <a:endParaRPr lang="en-US" altLang="en-US"/>
          </a:p>
        </p:txBody>
      </p:sp>
      <p:sp>
        <p:nvSpPr>
          <p:cNvPr id="3" name="Content Placeholder 2"/>
          <p:cNvSpPr>
            <a:spLocks noGrp="1"/>
          </p:cNvSpPr>
          <p:nvPr>
            <p:ph idx="1"/>
          </p:nvPr>
        </p:nvSpPr>
        <p:spPr>
          <a:xfrm>
            <a:off x="1752600" y="685800"/>
            <a:ext cx="7391400" cy="6096000"/>
          </a:xfrm>
        </p:spPr>
        <p:txBody>
          <a:bodyPr/>
          <a:lstStyle/>
          <a:p>
            <a:r>
              <a:rPr lang="en-US" altLang="en-US" sz="2800"/>
              <a:t>The consumption of the following animals is against the dietary laws of Islam. Likewise, any ingredient or product derived from them or is contaminated with them, also is prohibited for a Muslim to consume, as described by the list below:</a:t>
            </a:r>
            <a:endParaRPr lang="en-US" altLang="en-US" sz="4000"/>
          </a:p>
          <a:p>
            <a:pPr lvl="1"/>
            <a:r>
              <a:rPr lang="en-US" altLang="en-US" sz="2400"/>
              <a:t>Meat of swine (pig) including all it’s by products.</a:t>
            </a:r>
            <a:endParaRPr lang="en-US" altLang="en-US" sz="3600"/>
          </a:p>
          <a:p>
            <a:pPr lvl="1"/>
            <a:r>
              <a:rPr lang="en-US" altLang="en-US" sz="2400"/>
              <a:t>Meat of an animal that was not blessed with the name of Allah (SWT) at the time of slaughter.</a:t>
            </a:r>
            <a:endParaRPr lang="en-US" altLang="en-US" sz="3600"/>
          </a:p>
          <a:p>
            <a:pPr lvl="1"/>
            <a:r>
              <a:rPr lang="en-US" altLang="en-US" sz="2400"/>
              <a:t>Animals killed in a manner, which prevents their blood being fully drained from their bodies.</a:t>
            </a:r>
            <a:endParaRPr lang="en-US" altLang="en-US" sz="3600"/>
          </a:p>
          <a:p>
            <a:r>
              <a:rPr lang="en-US" altLang="en-US" sz="2800"/>
              <a:t>Meat of dead animals</a:t>
            </a:r>
            <a:endParaRPr lang="en-US" altLang="en-US"/>
          </a:p>
        </p:txBody>
      </p:sp>
      <p:sp>
        <p:nvSpPr>
          <p:cNvPr id="15364" name="Slide Number Placeholder 3"/>
          <p:cNvSpPr>
            <a:spLocks noGrp="1"/>
          </p:cNvSpPr>
          <p:nvPr>
            <p:ph type="sldNum" sz="quarter" idx="12"/>
          </p:nvPr>
        </p:nvSpPr>
        <p:spPr>
          <a:noFill/>
        </p:spPr>
        <p:txBody>
          <a:bodyPr/>
          <a:lstStyle/>
          <a:p>
            <a:fld id="{BD259475-8E58-4FC5-8BBF-6617E0281CFE}" type="slidenum">
              <a:rPr lang="en-US" altLang="en-US"/>
              <a:pPr/>
              <a:t>18</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2209800" y="0"/>
            <a:ext cx="6477000" cy="457200"/>
          </a:xfrm>
        </p:spPr>
        <p:txBody>
          <a:bodyPr/>
          <a:lstStyle/>
          <a:p>
            <a:endParaRPr lang="en-US" altLang="en-US"/>
          </a:p>
        </p:txBody>
      </p:sp>
      <p:sp>
        <p:nvSpPr>
          <p:cNvPr id="3" name="Content Placeholder 2"/>
          <p:cNvSpPr>
            <a:spLocks noGrp="1"/>
          </p:cNvSpPr>
          <p:nvPr>
            <p:ph idx="1"/>
          </p:nvPr>
        </p:nvSpPr>
        <p:spPr>
          <a:xfrm>
            <a:off x="1371600" y="609600"/>
            <a:ext cx="7772400" cy="6172200"/>
          </a:xfrm>
        </p:spPr>
        <p:txBody>
          <a:bodyPr/>
          <a:lstStyle/>
          <a:p>
            <a:pPr marL="457200" lvl="1" indent="0">
              <a:buNone/>
            </a:pPr>
            <a:r>
              <a:rPr lang="en-US" altLang="en-US" sz="2400" dirty="0"/>
              <a:t>.</a:t>
            </a:r>
            <a:endParaRPr lang="en-US" altLang="en-US" sz="3600" dirty="0"/>
          </a:p>
          <a:p>
            <a:pPr lvl="1"/>
            <a:r>
              <a:rPr lang="en-US" altLang="en-US" sz="2400" dirty="0"/>
              <a:t>Carnivorous animals with fangs, example: lions, dogs, wolves, tigers, </a:t>
            </a:r>
            <a:r>
              <a:rPr lang="en-US" altLang="en-US" sz="2400" dirty="0" err="1"/>
              <a:t>etc</a:t>
            </a:r>
            <a:r>
              <a:rPr lang="en-US" altLang="en-US" sz="2400" dirty="0"/>
              <a:t>…</a:t>
            </a:r>
            <a:endParaRPr lang="en-US" altLang="en-US" sz="3600" dirty="0"/>
          </a:p>
          <a:p>
            <a:pPr lvl="1"/>
            <a:r>
              <a:rPr lang="en-US" altLang="en-US" sz="2400" dirty="0"/>
              <a:t>Birds of prey, example: falcons, eagles, owls, vultures, </a:t>
            </a:r>
            <a:r>
              <a:rPr lang="en-US" altLang="en-US" sz="2400" dirty="0" err="1"/>
              <a:t>etc</a:t>
            </a:r>
            <a:r>
              <a:rPr lang="en-US" altLang="en-US" sz="2400" dirty="0"/>
              <a:t>…</a:t>
            </a:r>
            <a:endParaRPr lang="en-US" altLang="en-US" sz="3600" dirty="0"/>
          </a:p>
          <a:p>
            <a:pPr lvl="1"/>
            <a:r>
              <a:rPr lang="en-US" altLang="en-US" sz="2400" dirty="0"/>
              <a:t>Reptiles, snakes, crocodiles.</a:t>
            </a:r>
            <a:endParaRPr lang="en-US" altLang="en-US" sz="3600" dirty="0"/>
          </a:p>
          <a:p>
            <a:pPr lvl="1"/>
            <a:r>
              <a:rPr lang="en-US" altLang="en-US" sz="2400" dirty="0"/>
              <a:t>Pest’s example: rats and scorpions.</a:t>
            </a:r>
            <a:endParaRPr lang="en-US" altLang="en-US" sz="3600" dirty="0"/>
          </a:p>
          <a:p>
            <a:pPr lvl="1"/>
            <a:r>
              <a:rPr lang="en-US" altLang="en-US" sz="2400" dirty="0"/>
              <a:t>Insects excluding locusts.</a:t>
            </a:r>
            <a:endParaRPr lang="en-US" altLang="en-US" sz="3600" dirty="0"/>
          </a:p>
          <a:p>
            <a:endParaRPr lang="en-US" altLang="en-US" dirty="0"/>
          </a:p>
        </p:txBody>
      </p:sp>
      <p:sp>
        <p:nvSpPr>
          <p:cNvPr id="16388" name="Slide Number Placeholder 3"/>
          <p:cNvSpPr>
            <a:spLocks noGrp="1"/>
          </p:cNvSpPr>
          <p:nvPr>
            <p:ph type="sldNum" sz="quarter" idx="12"/>
          </p:nvPr>
        </p:nvSpPr>
        <p:spPr>
          <a:noFill/>
        </p:spPr>
        <p:txBody>
          <a:bodyPr/>
          <a:lstStyle/>
          <a:p>
            <a:fld id="{B84D32D5-178F-44DC-B07B-70614318D642}" type="slidenum">
              <a:rPr lang="en-US" altLang="en-US"/>
              <a:pPr/>
              <a:t>19</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5"/>
          <p:cNvSpPr>
            <a:spLocks noGrp="1"/>
          </p:cNvSpPr>
          <p:nvPr>
            <p:ph type="sldNum" sz="quarter" idx="12"/>
          </p:nvPr>
        </p:nvSpPr>
        <p:spPr>
          <a:noFill/>
        </p:spPr>
        <p:txBody>
          <a:bodyPr/>
          <a:lstStyle/>
          <a:p>
            <a:fld id="{53E59D61-8171-433F-ABD9-E1C32CD2D617}" type="slidenum">
              <a:rPr lang="en-US" altLang="en-US"/>
              <a:pPr/>
              <a:t>2</a:t>
            </a:fld>
            <a:endParaRPr lang="en-US" altLang="en-US"/>
          </a:p>
        </p:txBody>
      </p:sp>
      <p:sp>
        <p:nvSpPr>
          <p:cNvPr id="4099" name="Rectangle 2"/>
          <p:cNvSpPr>
            <a:spLocks noGrp="1" noChangeArrowheads="1"/>
          </p:cNvSpPr>
          <p:nvPr>
            <p:ph type="title"/>
          </p:nvPr>
        </p:nvSpPr>
        <p:spPr/>
        <p:txBody>
          <a:bodyPr/>
          <a:lstStyle/>
          <a:p>
            <a:pPr eaLnBrk="1" hangingPunct="1"/>
            <a:r>
              <a:rPr lang="en-US" altLang="en-US"/>
              <a:t>Outline</a:t>
            </a:r>
          </a:p>
        </p:txBody>
      </p:sp>
      <p:sp>
        <p:nvSpPr>
          <p:cNvPr id="4100" name="Rectangle 3"/>
          <p:cNvSpPr>
            <a:spLocks noGrp="1" noChangeArrowheads="1"/>
          </p:cNvSpPr>
          <p:nvPr>
            <p:ph type="body" idx="1"/>
          </p:nvPr>
        </p:nvSpPr>
        <p:spPr/>
        <p:txBody>
          <a:bodyPr/>
          <a:lstStyle/>
          <a:p>
            <a:pPr eaLnBrk="1" hangingPunct="1"/>
            <a:r>
              <a:rPr lang="en-US" altLang="en-US" sz="2600" dirty="0"/>
              <a:t>General principles pertaining lawful and prohibited</a:t>
            </a:r>
          </a:p>
          <a:p>
            <a:pPr eaLnBrk="1" hangingPunct="1"/>
            <a:r>
              <a:rPr lang="en-US" altLang="en-US" sz="2600" dirty="0"/>
              <a:t>Food and Drink</a:t>
            </a:r>
          </a:p>
          <a:p>
            <a:pPr eaLnBrk="1" hangingPunct="1"/>
            <a:r>
              <a:rPr lang="en-US" altLang="en-US" sz="2600" dirty="0"/>
              <a:t>Clothing and Adornment</a:t>
            </a:r>
          </a:p>
          <a:p>
            <a:pPr eaLnBrk="1" hangingPunct="1"/>
            <a:r>
              <a:rPr lang="en-US" altLang="en-US" sz="2600" dirty="0"/>
              <a:t>Work and Earning Livelihood</a:t>
            </a:r>
          </a:p>
          <a:p>
            <a:pPr eaLnBrk="1" hangingPunct="1"/>
            <a:r>
              <a:rPr lang="en-US" altLang="en-US" sz="2600" dirty="0"/>
              <a:t>Opposite gender</a:t>
            </a:r>
          </a:p>
          <a:p>
            <a:pPr eaLnBrk="1" hangingPunct="1"/>
            <a:r>
              <a:rPr lang="en-US" altLang="en-US" sz="2600" dirty="0"/>
              <a:t>Business Transactions</a:t>
            </a:r>
          </a:p>
          <a:p>
            <a:pPr eaLnBrk="1" hangingPunct="1"/>
            <a:endParaRPr lang="en-US" altLang="en-US" sz="2600" dirty="0"/>
          </a:p>
          <a:p>
            <a:pPr eaLnBrk="1" hangingPunct="1"/>
            <a:endParaRPr lang="en-US" altLang="en-US" sz="2600" dirty="0"/>
          </a:p>
          <a:p>
            <a:pPr eaLnBrk="1" hangingPunct="1"/>
            <a:endParaRPr lang="en-US" altLang="en-US" sz="26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100">
                                            <p:txEl>
                                              <p:pRg st="0" end="0"/>
                                            </p:txEl>
                                          </p:spTgt>
                                        </p:tgtEl>
                                        <p:attrNameLst>
                                          <p:attrName>style.visibility</p:attrName>
                                        </p:attrNameLst>
                                      </p:cBhvr>
                                      <p:to>
                                        <p:strVal val="visible"/>
                                      </p:to>
                                    </p:set>
                                    <p:anim calcmode="lin" valueType="num">
                                      <p:cBhvr additive="base">
                                        <p:cTn id="7" dur="500" fill="hold"/>
                                        <p:tgtEl>
                                          <p:spTgt spid="410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10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4100">
                                            <p:txEl>
                                              <p:pRg st="1" end="1"/>
                                            </p:txEl>
                                          </p:spTgt>
                                        </p:tgtEl>
                                        <p:attrNameLst>
                                          <p:attrName>style.visibility</p:attrName>
                                        </p:attrNameLst>
                                      </p:cBhvr>
                                      <p:to>
                                        <p:strVal val="visible"/>
                                      </p:to>
                                    </p:set>
                                    <p:anim calcmode="lin" valueType="num">
                                      <p:cBhvr additive="base">
                                        <p:cTn id="13" dur="500" fill="hold"/>
                                        <p:tgtEl>
                                          <p:spTgt spid="4100">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10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4100">
                                            <p:txEl>
                                              <p:pRg st="2" end="2"/>
                                            </p:txEl>
                                          </p:spTgt>
                                        </p:tgtEl>
                                        <p:attrNameLst>
                                          <p:attrName>style.visibility</p:attrName>
                                        </p:attrNameLst>
                                      </p:cBhvr>
                                      <p:to>
                                        <p:strVal val="visible"/>
                                      </p:to>
                                    </p:set>
                                    <p:anim calcmode="lin" valueType="num">
                                      <p:cBhvr additive="base">
                                        <p:cTn id="19" dur="500" fill="hold"/>
                                        <p:tgtEl>
                                          <p:spTgt spid="4100">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100">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4100">
                                            <p:txEl>
                                              <p:pRg st="3" end="3"/>
                                            </p:txEl>
                                          </p:spTgt>
                                        </p:tgtEl>
                                        <p:attrNameLst>
                                          <p:attrName>style.visibility</p:attrName>
                                        </p:attrNameLst>
                                      </p:cBhvr>
                                      <p:to>
                                        <p:strVal val="visible"/>
                                      </p:to>
                                    </p:set>
                                    <p:anim calcmode="lin" valueType="num">
                                      <p:cBhvr additive="base">
                                        <p:cTn id="25" dur="500" fill="hold"/>
                                        <p:tgtEl>
                                          <p:spTgt spid="4100">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100">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4100">
                                            <p:txEl>
                                              <p:pRg st="4" end="4"/>
                                            </p:txEl>
                                          </p:spTgt>
                                        </p:tgtEl>
                                        <p:attrNameLst>
                                          <p:attrName>style.visibility</p:attrName>
                                        </p:attrNameLst>
                                      </p:cBhvr>
                                      <p:to>
                                        <p:strVal val="visible"/>
                                      </p:to>
                                    </p:set>
                                    <p:anim calcmode="lin" valueType="num">
                                      <p:cBhvr additive="base">
                                        <p:cTn id="31" dur="500" fill="hold"/>
                                        <p:tgtEl>
                                          <p:spTgt spid="4100">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100">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4100">
                                            <p:txEl>
                                              <p:pRg st="5" end="5"/>
                                            </p:txEl>
                                          </p:spTgt>
                                        </p:tgtEl>
                                        <p:attrNameLst>
                                          <p:attrName>style.visibility</p:attrName>
                                        </p:attrNameLst>
                                      </p:cBhvr>
                                      <p:to>
                                        <p:strVal val="visible"/>
                                      </p:to>
                                    </p:set>
                                    <p:anim calcmode="lin" valueType="num">
                                      <p:cBhvr additive="base">
                                        <p:cTn id="37" dur="500" fill="hold"/>
                                        <p:tgtEl>
                                          <p:spTgt spid="4100">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100">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4099"/>
                                        </p:tgtEl>
                                        <p:attrNameLst>
                                          <p:attrName>style.visibility</p:attrName>
                                        </p:attrNameLst>
                                      </p:cBhvr>
                                      <p:to>
                                        <p:strVal val="visible"/>
                                      </p:to>
                                    </p:set>
                                    <p:anim calcmode="lin" valueType="num">
                                      <p:cBhvr additive="base">
                                        <p:cTn id="43" dur="500" fill="hold"/>
                                        <p:tgtEl>
                                          <p:spTgt spid="4099"/>
                                        </p:tgtEl>
                                        <p:attrNameLst>
                                          <p:attrName>ppt_x</p:attrName>
                                        </p:attrNameLst>
                                      </p:cBhvr>
                                      <p:tavLst>
                                        <p:tav tm="0">
                                          <p:val>
                                            <p:strVal val="#ppt_x"/>
                                          </p:val>
                                        </p:tav>
                                        <p:tav tm="100000">
                                          <p:val>
                                            <p:strVal val="#ppt_x"/>
                                          </p:val>
                                        </p:tav>
                                      </p:tavLst>
                                    </p:anim>
                                    <p:anim calcmode="lin" valueType="num">
                                      <p:cBhvr additive="base">
                                        <p:cTn id="44" dur="500" fill="hold"/>
                                        <p:tgtEl>
                                          <p:spTgt spid="409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1371600" y="182563"/>
            <a:ext cx="7315200" cy="1417637"/>
          </a:xfrm>
        </p:spPr>
        <p:txBody>
          <a:bodyPr/>
          <a:lstStyle/>
          <a:p>
            <a:r>
              <a:rPr lang="en-US" altLang="en-US" sz="4000"/>
              <a:t>Unlawful Organs of Animals Slaughtered as Halal</a:t>
            </a:r>
          </a:p>
        </p:txBody>
      </p:sp>
      <p:sp>
        <p:nvSpPr>
          <p:cNvPr id="3" name="Content Placeholder 2"/>
          <p:cNvSpPr>
            <a:spLocks noGrp="1"/>
          </p:cNvSpPr>
          <p:nvPr>
            <p:ph idx="1"/>
          </p:nvPr>
        </p:nvSpPr>
        <p:spPr/>
        <p:txBody>
          <a:bodyPr/>
          <a:lstStyle/>
          <a:p>
            <a:pPr marL="0" indent="0">
              <a:buFontTx/>
              <a:buNone/>
              <a:defRPr/>
            </a:pPr>
            <a:endParaRPr lang="en-US" dirty="0"/>
          </a:p>
          <a:p>
            <a:pPr>
              <a:defRPr/>
            </a:pPr>
            <a:r>
              <a:rPr lang="en-US" dirty="0"/>
              <a:t>Flowing Blood</a:t>
            </a:r>
          </a:p>
          <a:p>
            <a:pPr>
              <a:defRPr/>
            </a:pPr>
            <a:r>
              <a:rPr lang="en-US" dirty="0"/>
              <a:t>Male reproductive organ</a:t>
            </a:r>
          </a:p>
          <a:p>
            <a:pPr>
              <a:defRPr/>
            </a:pPr>
            <a:r>
              <a:rPr lang="en-US" dirty="0"/>
              <a:t>reproductive organs</a:t>
            </a:r>
          </a:p>
          <a:p>
            <a:pPr>
              <a:defRPr/>
            </a:pPr>
            <a:r>
              <a:rPr lang="en-US" dirty="0"/>
              <a:t>Testicles</a:t>
            </a:r>
          </a:p>
          <a:p>
            <a:pPr>
              <a:defRPr/>
            </a:pPr>
            <a:r>
              <a:rPr lang="en-US" dirty="0"/>
              <a:t>Pancreas</a:t>
            </a:r>
          </a:p>
          <a:p>
            <a:pPr>
              <a:defRPr/>
            </a:pPr>
            <a:r>
              <a:rPr lang="en-US" dirty="0"/>
              <a:t>Gall bladder</a:t>
            </a:r>
          </a:p>
          <a:p>
            <a:pPr>
              <a:defRPr/>
            </a:pPr>
            <a:r>
              <a:rPr lang="en-US" dirty="0"/>
              <a:t>Bladder</a:t>
            </a:r>
          </a:p>
        </p:txBody>
      </p:sp>
      <p:sp>
        <p:nvSpPr>
          <p:cNvPr id="17412" name="Slide Number Placeholder 3"/>
          <p:cNvSpPr>
            <a:spLocks noGrp="1"/>
          </p:cNvSpPr>
          <p:nvPr>
            <p:ph type="sldNum" sz="quarter" idx="12"/>
          </p:nvPr>
        </p:nvSpPr>
        <p:spPr>
          <a:noFill/>
        </p:spPr>
        <p:txBody>
          <a:bodyPr/>
          <a:lstStyle/>
          <a:p>
            <a:fld id="{DBAB676B-58BE-426B-9D8D-F7E9AAAF373C}" type="slidenum">
              <a:rPr lang="en-US" altLang="en-US"/>
              <a:pPr/>
              <a:t>20</a:t>
            </a:fld>
            <a:endParaRPr lang="en-US"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5"/>
          <p:cNvSpPr>
            <a:spLocks noGrp="1"/>
          </p:cNvSpPr>
          <p:nvPr>
            <p:ph type="sldNum" sz="quarter" idx="12"/>
          </p:nvPr>
        </p:nvSpPr>
        <p:spPr>
          <a:noFill/>
        </p:spPr>
        <p:txBody>
          <a:bodyPr/>
          <a:lstStyle/>
          <a:p>
            <a:fld id="{794DDFCA-4340-465D-9801-CCB9B5C87116}" type="slidenum">
              <a:rPr lang="en-US" altLang="en-US"/>
              <a:pPr/>
              <a:t>21</a:t>
            </a:fld>
            <a:endParaRPr lang="en-US" altLang="en-US"/>
          </a:p>
        </p:txBody>
      </p:sp>
      <p:sp>
        <p:nvSpPr>
          <p:cNvPr id="18435" name="Rectangle 2"/>
          <p:cNvSpPr>
            <a:spLocks noGrp="1" noChangeArrowheads="1"/>
          </p:cNvSpPr>
          <p:nvPr>
            <p:ph type="title"/>
          </p:nvPr>
        </p:nvSpPr>
        <p:spPr/>
        <p:txBody>
          <a:bodyPr/>
          <a:lstStyle/>
          <a:p>
            <a:pPr eaLnBrk="1" hangingPunct="1"/>
            <a:endParaRPr lang="en-US" altLang="en-US"/>
          </a:p>
        </p:txBody>
      </p:sp>
      <p:sp>
        <p:nvSpPr>
          <p:cNvPr id="18436" name="Rectangle 3"/>
          <p:cNvSpPr>
            <a:spLocks noGrp="1" noChangeArrowheads="1"/>
          </p:cNvSpPr>
          <p:nvPr>
            <p:ph type="body" idx="1"/>
          </p:nvPr>
        </p:nvSpPr>
        <p:spPr/>
        <p:txBody>
          <a:bodyPr/>
          <a:lstStyle/>
          <a:p>
            <a:pPr marL="609600" indent="-609600" eaLnBrk="1" hangingPunct="1">
              <a:buFontTx/>
              <a:buNone/>
            </a:pPr>
            <a:r>
              <a:rPr lang="en-US" altLang="en-US" sz="2600" b="1" dirty="0"/>
              <a:t>4. Slaughter by Jews and Christians</a:t>
            </a:r>
            <a:r>
              <a:rPr lang="en-US" altLang="en-US" sz="2600" dirty="0"/>
              <a:t> </a:t>
            </a:r>
          </a:p>
          <a:p>
            <a:pPr marL="609600" indent="-609600" eaLnBrk="1" hangingPunct="1">
              <a:buFontTx/>
              <a:buNone/>
            </a:pPr>
            <a:r>
              <a:rPr lang="en-US" altLang="en-US" sz="2600" dirty="0"/>
              <a:t>	</a:t>
            </a:r>
            <a:r>
              <a:rPr lang="ur-PK" sz="1600" b="0" i="0" dirty="0">
                <a:solidFill>
                  <a:srgbClr val="212529"/>
                </a:solidFill>
                <a:effectLst/>
                <a:latin typeface="arabicFont"/>
              </a:rPr>
              <a:t>ٱلْيَوْمَ أُحِلَّ لَكُمُ ٱلطَّيِّبَٰتُۖ وَطَعَامُ ٱلَّذِينَ </a:t>
            </a:r>
            <a:r>
              <a:rPr lang="ur-PK" sz="1600" b="1" i="0" dirty="0">
                <a:solidFill>
                  <a:srgbClr val="FF0000"/>
                </a:solidFill>
                <a:effectLst/>
                <a:latin typeface="arabicFont"/>
              </a:rPr>
              <a:t>أُوتُوا۟ ٱلْكِتَٰبَ </a:t>
            </a:r>
            <a:r>
              <a:rPr lang="ur-PK" sz="1600" b="0" i="0" dirty="0">
                <a:solidFill>
                  <a:srgbClr val="212529"/>
                </a:solidFill>
                <a:effectLst/>
                <a:latin typeface="arabicFont"/>
              </a:rPr>
              <a:t>حِلٌّ لَّكُمْ وَطَعَامُكُمْ حِلٌّ لَّهُمْۖ </a:t>
            </a:r>
            <a:r>
              <a:rPr lang="en-US" altLang="en-US" sz="2600" dirty="0"/>
              <a:t>“</a:t>
            </a:r>
          </a:p>
          <a:p>
            <a:pPr marL="609600" indent="-609600" eaLnBrk="1" hangingPunct="1">
              <a:buFontTx/>
              <a:buNone/>
            </a:pPr>
            <a:r>
              <a:rPr lang="en-US" altLang="en-US" sz="2600" dirty="0"/>
              <a:t>       </a:t>
            </a:r>
            <a:r>
              <a:rPr lang="en-US" altLang="en-US" sz="2600" dirty="0">
                <a:solidFill>
                  <a:srgbClr val="FF0000"/>
                </a:solidFill>
              </a:rPr>
              <a:t>Today whatever is good is made lawful to you</a:t>
            </a:r>
            <a:r>
              <a:rPr lang="en-US" altLang="en-US" sz="2600" dirty="0"/>
              <a:t>. And the food of those who were given the Scripture (before you) is permitted to you and your food is permitted to them...” </a:t>
            </a:r>
            <a:r>
              <a:rPr lang="en-US" altLang="en-US" sz="1400" dirty="0"/>
              <a:t>(5:6 (5)</a:t>
            </a:r>
          </a:p>
          <a:p>
            <a:pPr marL="609600" indent="-609600" eaLnBrk="1" hangingPunct="1">
              <a:buFontTx/>
              <a:buNone/>
            </a:pPr>
            <a:endParaRPr lang="en-US" altLang="en-US" sz="2600" dirty="0"/>
          </a:p>
          <a:p>
            <a:pPr marL="609600" indent="-609600" eaLnBrk="1" hangingPunct="1">
              <a:buFontTx/>
              <a:buNone/>
            </a:pPr>
            <a:endParaRPr lang="en-US" altLang="en-US" sz="26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5"/>
          <p:cNvSpPr>
            <a:spLocks noGrp="1"/>
          </p:cNvSpPr>
          <p:nvPr>
            <p:ph type="sldNum" sz="quarter" idx="12"/>
          </p:nvPr>
        </p:nvSpPr>
        <p:spPr>
          <a:noFill/>
        </p:spPr>
        <p:txBody>
          <a:bodyPr/>
          <a:lstStyle/>
          <a:p>
            <a:fld id="{3A7851CF-A90A-418E-82E9-E1B18C20D9DF}" type="slidenum">
              <a:rPr lang="en-US" altLang="en-US"/>
              <a:pPr/>
              <a:t>22</a:t>
            </a:fld>
            <a:endParaRPr lang="en-US" altLang="en-US"/>
          </a:p>
        </p:txBody>
      </p:sp>
      <p:sp>
        <p:nvSpPr>
          <p:cNvPr id="19459" name="Rectangle 2"/>
          <p:cNvSpPr>
            <a:spLocks noGrp="1" noChangeArrowheads="1"/>
          </p:cNvSpPr>
          <p:nvPr>
            <p:ph type="title"/>
          </p:nvPr>
        </p:nvSpPr>
        <p:spPr/>
        <p:txBody>
          <a:bodyPr/>
          <a:lstStyle/>
          <a:p>
            <a:pPr eaLnBrk="1" hangingPunct="1"/>
            <a:r>
              <a:rPr lang="en-US" altLang="en-US" sz="3600"/>
              <a:t>INTOXICANTS AND DRUGS</a:t>
            </a:r>
          </a:p>
        </p:txBody>
      </p:sp>
      <p:sp>
        <p:nvSpPr>
          <p:cNvPr id="19460" name="Rectangle 3"/>
          <p:cNvSpPr>
            <a:spLocks noGrp="1" noChangeArrowheads="1"/>
          </p:cNvSpPr>
          <p:nvPr>
            <p:ph type="body" idx="1"/>
          </p:nvPr>
        </p:nvSpPr>
        <p:spPr/>
        <p:txBody>
          <a:bodyPr/>
          <a:lstStyle/>
          <a:p>
            <a:pPr eaLnBrk="1" hangingPunct="1">
              <a:lnSpc>
                <a:spcPct val="90000"/>
              </a:lnSpc>
            </a:pPr>
            <a:r>
              <a:rPr lang="en-US" altLang="en-US" sz="2400" b="1" dirty="0"/>
              <a:t>Any alcoholic drink which causes intoxication is forbidden.</a:t>
            </a:r>
          </a:p>
          <a:p>
            <a:pPr lvl="1" eaLnBrk="1" hangingPunct="1">
              <a:lnSpc>
                <a:spcPct val="90000"/>
              </a:lnSpc>
            </a:pPr>
            <a:r>
              <a:rPr lang="en-US" altLang="en-US" sz="2400" dirty="0"/>
              <a:t>Mental disorders, delirium tremens, nervous breakdowns, ailments of the digestive tract, suicides, homicides, bankruptcies, sales of properties </a:t>
            </a:r>
            <a:r>
              <a:rPr lang="en-US" altLang="en-US" sz="1400" dirty="0"/>
              <a:t>etc. </a:t>
            </a:r>
          </a:p>
          <a:p>
            <a:pPr eaLnBrk="1" hangingPunct="1">
              <a:lnSpc>
                <a:spcPct val="90000"/>
              </a:lnSpc>
            </a:pPr>
            <a:r>
              <a:rPr lang="en-US" altLang="en-US" sz="2400" b="1" dirty="0"/>
              <a:t>Any substance or drug which has the effect of befogging or clouding the mind is prohibited </a:t>
            </a:r>
          </a:p>
          <a:p>
            <a:pPr eaLnBrk="1" hangingPunct="1">
              <a:lnSpc>
                <a:spcPct val="90000"/>
              </a:lnSpc>
            </a:pPr>
            <a:endParaRPr lang="en-US" altLang="en-US" sz="2400" b="1" dirty="0"/>
          </a:p>
          <a:p>
            <a:pPr eaLnBrk="1" hangingPunct="1">
              <a:lnSpc>
                <a:spcPct val="90000"/>
              </a:lnSpc>
              <a:buFontTx/>
              <a:buNone/>
            </a:pPr>
            <a:r>
              <a:rPr lang="en-US" altLang="en-US" sz="2400" dirty="0"/>
              <a:t>	RULE:</a:t>
            </a:r>
          </a:p>
          <a:p>
            <a:pPr algn="just" eaLnBrk="1" hangingPunct="1">
              <a:lnSpc>
                <a:spcPct val="90000"/>
              </a:lnSpc>
            </a:pPr>
            <a:r>
              <a:rPr lang="en-US" altLang="en-US" sz="2400" b="1" dirty="0"/>
              <a:t>Whatever intoxicates is prohibited in any amount</a:t>
            </a:r>
            <a:r>
              <a:rPr lang="en-US" altLang="en-US" sz="2400" b="1" i="1" dirty="0"/>
              <a:t> </a:t>
            </a:r>
          </a:p>
          <a:p>
            <a:pPr algn="just" eaLnBrk="1" hangingPunct="1">
              <a:lnSpc>
                <a:spcPct val="90000"/>
              </a:lnSpc>
            </a:pPr>
            <a:endParaRPr lang="en-US" altLang="en-US" sz="2400" b="1" i="1" dirty="0"/>
          </a:p>
          <a:p>
            <a:pPr eaLnBrk="1" hangingPunct="1">
              <a:lnSpc>
                <a:spcPct val="90000"/>
              </a:lnSpc>
            </a:pPr>
            <a:endParaRPr lang="en-US"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9459"/>
                                        </p:tgtEl>
                                        <p:attrNameLst>
                                          <p:attrName>style.visibility</p:attrName>
                                        </p:attrNameLst>
                                      </p:cBhvr>
                                      <p:to>
                                        <p:strVal val="visible"/>
                                      </p:to>
                                    </p:set>
                                    <p:anim calcmode="lin" valueType="num">
                                      <p:cBhvr additive="base">
                                        <p:cTn id="7" dur="500" fill="hold"/>
                                        <p:tgtEl>
                                          <p:spTgt spid="19459"/>
                                        </p:tgtEl>
                                        <p:attrNameLst>
                                          <p:attrName>ppt_x</p:attrName>
                                        </p:attrNameLst>
                                      </p:cBhvr>
                                      <p:tavLst>
                                        <p:tav tm="0">
                                          <p:val>
                                            <p:strVal val="#ppt_x"/>
                                          </p:val>
                                        </p:tav>
                                        <p:tav tm="100000">
                                          <p:val>
                                            <p:strVal val="#ppt_x"/>
                                          </p:val>
                                        </p:tav>
                                      </p:tavLst>
                                    </p:anim>
                                    <p:anim calcmode="lin" valueType="num">
                                      <p:cBhvr additive="base">
                                        <p:cTn id="8" dur="500" fill="hold"/>
                                        <p:tgtEl>
                                          <p:spTgt spid="1945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9460">
                                            <p:txEl>
                                              <p:pRg st="0" end="0"/>
                                            </p:txEl>
                                          </p:spTgt>
                                        </p:tgtEl>
                                        <p:attrNameLst>
                                          <p:attrName>style.visibility</p:attrName>
                                        </p:attrNameLst>
                                      </p:cBhvr>
                                      <p:to>
                                        <p:strVal val="visible"/>
                                      </p:to>
                                    </p:set>
                                    <p:anim calcmode="lin" valueType="num">
                                      <p:cBhvr additive="base">
                                        <p:cTn id="13" dur="500" fill="hold"/>
                                        <p:tgtEl>
                                          <p:spTgt spid="19460">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9460">
                                            <p:txEl>
                                              <p:pRg st="0" end="0"/>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9460">
                                            <p:txEl>
                                              <p:pRg st="1" end="1"/>
                                            </p:txEl>
                                          </p:spTgt>
                                        </p:tgtEl>
                                        <p:attrNameLst>
                                          <p:attrName>style.visibility</p:attrName>
                                        </p:attrNameLst>
                                      </p:cBhvr>
                                      <p:to>
                                        <p:strVal val="visible"/>
                                      </p:to>
                                    </p:set>
                                    <p:anim calcmode="lin" valueType="num">
                                      <p:cBhvr additive="base">
                                        <p:cTn id="17" dur="500" fill="hold"/>
                                        <p:tgtEl>
                                          <p:spTgt spid="19460">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946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9460">
                                            <p:txEl>
                                              <p:pRg st="2" end="2"/>
                                            </p:txEl>
                                          </p:spTgt>
                                        </p:tgtEl>
                                        <p:attrNameLst>
                                          <p:attrName>style.visibility</p:attrName>
                                        </p:attrNameLst>
                                      </p:cBhvr>
                                      <p:to>
                                        <p:strVal val="visible"/>
                                      </p:to>
                                    </p:set>
                                    <p:anim calcmode="lin" valueType="num">
                                      <p:cBhvr additive="base">
                                        <p:cTn id="23" dur="500" fill="hold"/>
                                        <p:tgtEl>
                                          <p:spTgt spid="19460">
                                            <p:txEl>
                                              <p:pRg st="2" end="2"/>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9460">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19460">
                                            <p:txEl>
                                              <p:pRg st="4" end="4"/>
                                            </p:txEl>
                                          </p:spTgt>
                                        </p:tgtEl>
                                        <p:attrNameLst>
                                          <p:attrName>style.visibility</p:attrName>
                                        </p:attrNameLst>
                                      </p:cBhvr>
                                      <p:to>
                                        <p:strVal val="visible"/>
                                      </p:to>
                                    </p:set>
                                    <p:anim calcmode="lin" valueType="num">
                                      <p:cBhvr additive="base">
                                        <p:cTn id="29" dur="500" fill="hold"/>
                                        <p:tgtEl>
                                          <p:spTgt spid="19460">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9460">
                                            <p:txEl>
                                              <p:pRg st="4" end="4"/>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19460">
                                            <p:txEl>
                                              <p:pRg st="5" end="5"/>
                                            </p:txEl>
                                          </p:spTgt>
                                        </p:tgtEl>
                                        <p:attrNameLst>
                                          <p:attrName>style.visibility</p:attrName>
                                        </p:attrNameLst>
                                      </p:cBhvr>
                                      <p:to>
                                        <p:strVal val="visible"/>
                                      </p:to>
                                    </p:set>
                                    <p:anim calcmode="lin" valueType="num">
                                      <p:cBhvr additive="base">
                                        <p:cTn id="33" dur="500" fill="hold"/>
                                        <p:tgtEl>
                                          <p:spTgt spid="19460">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9460">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9"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5"/>
          <p:cNvSpPr>
            <a:spLocks noGrp="1"/>
          </p:cNvSpPr>
          <p:nvPr>
            <p:ph type="sldNum" sz="quarter" idx="12"/>
          </p:nvPr>
        </p:nvSpPr>
        <p:spPr>
          <a:noFill/>
        </p:spPr>
        <p:txBody>
          <a:bodyPr/>
          <a:lstStyle/>
          <a:p>
            <a:fld id="{75C97F55-DA97-4A30-9903-06F36EF9C470}" type="slidenum">
              <a:rPr lang="en-US" altLang="en-US"/>
              <a:pPr/>
              <a:t>23</a:t>
            </a:fld>
            <a:endParaRPr lang="en-US" altLang="en-US"/>
          </a:p>
        </p:txBody>
      </p:sp>
      <p:sp>
        <p:nvSpPr>
          <p:cNvPr id="20483" name="Rectangle 2"/>
          <p:cNvSpPr>
            <a:spLocks noGrp="1" noChangeArrowheads="1"/>
          </p:cNvSpPr>
          <p:nvPr>
            <p:ph type="title"/>
          </p:nvPr>
        </p:nvSpPr>
        <p:spPr>
          <a:xfrm>
            <a:off x="2209800" y="228600"/>
            <a:ext cx="6477000" cy="1189038"/>
          </a:xfrm>
        </p:spPr>
        <p:txBody>
          <a:bodyPr/>
          <a:lstStyle/>
          <a:p>
            <a:pPr eaLnBrk="1" hangingPunct="1"/>
            <a:r>
              <a:rPr lang="en-US" altLang="en-US" sz="4000"/>
              <a:t>TRADING IN ALCOHOL</a:t>
            </a:r>
            <a:r>
              <a:rPr lang="en-US" altLang="en-US"/>
              <a:t> </a:t>
            </a:r>
            <a:br>
              <a:rPr lang="en-US" altLang="en-US"/>
            </a:br>
            <a:endParaRPr lang="en-US" altLang="en-US"/>
          </a:p>
        </p:txBody>
      </p:sp>
      <p:sp>
        <p:nvSpPr>
          <p:cNvPr id="20484" name="Rectangle 3"/>
          <p:cNvSpPr>
            <a:spLocks noGrp="1" noChangeArrowheads="1"/>
          </p:cNvSpPr>
          <p:nvPr>
            <p:ph type="body" idx="1"/>
          </p:nvPr>
        </p:nvSpPr>
        <p:spPr>
          <a:xfrm>
            <a:off x="1752600" y="990600"/>
            <a:ext cx="7391400" cy="5135563"/>
          </a:xfrm>
        </p:spPr>
        <p:txBody>
          <a:bodyPr/>
          <a:lstStyle/>
          <a:p>
            <a:pPr lvl="1" algn="just" eaLnBrk="1" hangingPunct="1">
              <a:lnSpc>
                <a:spcPct val="80000"/>
              </a:lnSpc>
              <a:defRPr/>
            </a:pPr>
            <a:r>
              <a:rPr lang="en-US" altLang="en-US" sz="2600" dirty="0">
                <a:solidFill>
                  <a:srgbClr val="002060"/>
                </a:solidFill>
              </a:rPr>
              <a:t>Hadith</a:t>
            </a:r>
          </a:p>
          <a:p>
            <a:pPr lvl="1" algn="just" eaLnBrk="1" hangingPunct="1">
              <a:lnSpc>
                <a:spcPct val="80000"/>
              </a:lnSpc>
              <a:defRPr/>
            </a:pPr>
            <a:r>
              <a:rPr lang="en-US" altLang="en-US" sz="2600" dirty="0"/>
              <a:t>“Truly, Allah has cursed wine (intoxicants) and has cursed the one :-</a:t>
            </a:r>
          </a:p>
          <a:p>
            <a:pPr marL="457200" lvl="1" indent="0" algn="just" eaLnBrk="1" hangingPunct="1">
              <a:lnSpc>
                <a:spcPct val="80000"/>
              </a:lnSpc>
              <a:buNone/>
              <a:defRPr/>
            </a:pPr>
            <a:r>
              <a:rPr lang="en-US" altLang="en-US" sz="2600" dirty="0">
                <a:solidFill>
                  <a:srgbClr val="FF0000"/>
                </a:solidFill>
              </a:rPr>
              <a:t>1	who produces it</a:t>
            </a:r>
            <a:r>
              <a:rPr lang="en-US" altLang="en-US" sz="2600" dirty="0"/>
              <a:t>, </a:t>
            </a:r>
          </a:p>
          <a:p>
            <a:pPr marL="457200" lvl="1" indent="0" algn="just" eaLnBrk="1" hangingPunct="1">
              <a:lnSpc>
                <a:spcPct val="80000"/>
              </a:lnSpc>
              <a:buNone/>
              <a:defRPr/>
            </a:pPr>
            <a:r>
              <a:rPr lang="en-US" altLang="en-US" sz="2600" dirty="0"/>
              <a:t>2	the one for whom it is produced, </a:t>
            </a:r>
          </a:p>
          <a:p>
            <a:pPr marL="457200" lvl="1" indent="0" algn="just" eaLnBrk="1" hangingPunct="1">
              <a:lnSpc>
                <a:spcPct val="80000"/>
              </a:lnSpc>
              <a:buNone/>
              <a:defRPr/>
            </a:pPr>
            <a:r>
              <a:rPr lang="en-US" altLang="en-US" sz="2600" dirty="0"/>
              <a:t>3	the one who drinks it,</a:t>
            </a:r>
          </a:p>
          <a:p>
            <a:pPr marL="457200" lvl="1" indent="0" algn="just" eaLnBrk="1" hangingPunct="1">
              <a:lnSpc>
                <a:spcPct val="80000"/>
              </a:lnSpc>
              <a:buNone/>
              <a:defRPr/>
            </a:pPr>
            <a:r>
              <a:rPr lang="en-US" altLang="en-US" sz="2600" dirty="0"/>
              <a:t>3	the one who serves it,</a:t>
            </a:r>
          </a:p>
          <a:p>
            <a:pPr marL="457200" lvl="1" indent="0" algn="just" eaLnBrk="1" hangingPunct="1">
              <a:lnSpc>
                <a:spcPct val="80000"/>
              </a:lnSpc>
              <a:buNone/>
              <a:defRPr/>
            </a:pPr>
            <a:r>
              <a:rPr lang="en-US" altLang="en-US" sz="2600" dirty="0"/>
              <a:t>4	the one who carries it, </a:t>
            </a:r>
          </a:p>
          <a:p>
            <a:pPr marL="457200" lvl="1" indent="0" algn="just" eaLnBrk="1" hangingPunct="1">
              <a:lnSpc>
                <a:spcPct val="80000"/>
              </a:lnSpc>
              <a:buNone/>
              <a:defRPr/>
            </a:pPr>
            <a:r>
              <a:rPr lang="en-US" altLang="en-US" sz="2600" dirty="0"/>
              <a:t>5	the one for whom it is carried,</a:t>
            </a:r>
          </a:p>
          <a:p>
            <a:pPr marL="457200" lvl="1" indent="0" algn="just" eaLnBrk="1" hangingPunct="1">
              <a:lnSpc>
                <a:spcPct val="80000"/>
              </a:lnSpc>
              <a:buNone/>
              <a:defRPr/>
            </a:pPr>
            <a:r>
              <a:rPr lang="en-US" altLang="en-US" sz="2600" dirty="0"/>
              <a:t>6 	the one who sells it, </a:t>
            </a:r>
          </a:p>
          <a:p>
            <a:pPr marL="457200" lvl="1" indent="0" algn="just" eaLnBrk="1" hangingPunct="1">
              <a:lnSpc>
                <a:spcPct val="80000"/>
              </a:lnSpc>
              <a:buNone/>
              <a:defRPr/>
            </a:pPr>
            <a:r>
              <a:rPr lang="en-US" altLang="en-US" sz="2600" dirty="0"/>
              <a:t>7	the one who earns from the sale of it, </a:t>
            </a:r>
          </a:p>
          <a:p>
            <a:pPr marL="457200" lvl="1" indent="0" algn="just" eaLnBrk="1" hangingPunct="1">
              <a:lnSpc>
                <a:spcPct val="80000"/>
              </a:lnSpc>
              <a:buNone/>
              <a:defRPr/>
            </a:pPr>
            <a:r>
              <a:rPr lang="en-US" altLang="en-US" sz="2600" dirty="0"/>
              <a:t>8	the one who buys it,</a:t>
            </a:r>
          </a:p>
          <a:p>
            <a:pPr marL="457200" lvl="1" indent="0" algn="just" eaLnBrk="1" hangingPunct="1">
              <a:lnSpc>
                <a:spcPct val="80000"/>
              </a:lnSpc>
              <a:buNone/>
              <a:defRPr/>
            </a:pPr>
            <a:r>
              <a:rPr lang="en-US" altLang="en-US" sz="2600" dirty="0"/>
              <a:t>9	and the one for whom it is bought.”</a:t>
            </a:r>
          </a:p>
          <a:p>
            <a:pPr lvl="1" algn="just" eaLnBrk="1" hangingPunct="1">
              <a:lnSpc>
                <a:spcPct val="80000"/>
              </a:lnSpc>
              <a:buFontTx/>
              <a:buNone/>
              <a:defRPr/>
            </a:pPr>
            <a:endParaRPr lang="en-US" altLang="en-US" sz="2600" b="1"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5"/>
          <p:cNvSpPr>
            <a:spLocks noGrp="1"/>
          </p:cNvSpPr>
          <p:nvPr>
            <p:ph type="sldNum" sz="quarter" idx="12"/>
          </p:nvPr>
        </p:nvSpPr>
        <p:spPr>
          <a:noFill/>
        </p:spPr>
        <p:txBody>
          <a:bodyPr/>
          <a:lstStyle/>
          <a:p>
            <a:fld id="{9CE1CC94-418B-44E4-8756-DAA4B9FC02D1}" type="slidenum">
              <a:rPr lang="en-US" altLang="en-US"/>
              <a:pPr/>
              <a:t>24</a:t>
            </a:fld>
            <a:endParaRPr lang="en-US" altLang="en-US"/>
          </a:p>
        </p:txBody>
      </p:sp>
      <p:sp>
        <p:nvSpPr>
          <p:cNvPr id="21507" name="Rectangle 2"/>
          <p:cNvSpPr>
            <a:spLocks noGrp="1" noChangeArrowheads="1"/>
          </p:cNvSpPr>
          <p:nvPr>
            <p:ph type="title"/>
          </p:nvPr>
        </p:nvSpPr>
        <p:spPr/>
        <p:txBody>
          <a:bodyPr/>
          <a:lstStyle/>
          <a:p>
            <a:pPr eaLnBrk="1" hangingPunct="1"/>
            <a:r>
              <a:rPr lang="en-US" altLang="en-US" dirty="0" err="1"/>
              <a:t>Contt</a:t>
            </a:r>
            <a:r>
              <a:rPr lang="en-US" altLang="en-US" dirty="0"/>
              <a:t>:</a:t>
            </a:r>
          </a:p>
        </p:txBody>
      </p:sp>
      <p:sp>
        <p:nvSpPr>
          <p:cNvPr id="21508" name="Rectangle 3"/>
          <p:cNvSpPr>
            <a:spLocks noGrp="1" noChangeArrowheads="1"/>
          </p:cNvSpPr>
          <p:nvPr>
            <p:ph type="body" idx="1"/>
          </p:nvPr>
        </p:nvSpPr>
        <p:spPr>
          <a:xfrm>
            <a:off x="1447800" y="1600200"/>
            <a:ext cx="7696200" cy="4525963"/>
          </a:xfrm>
        </p:spPr>
        <p:txBody>
          <a:bodyPr/>
          <a:lstStyle/>
          <a:p>
            <a:pPr algn="just" eaLnBrk="1" hangingPunct="1">
              <a:lnSpc>
                <a:spcPct val="90000"/>
              </a:lnSpc>
            </a:pPr>
            <a:r>
              <a:rPr lang="en-US" altLang="en-US" sz="2600" b="1" dirty="0">
                <a:solidFill>
                  <a:srgbClr val="FF0000"/>
                </a:solidFill>
              </a:rPr>
              <a:t>Alcohol Cannot Be Given as a Gift </a:t>
            </a:r>
          </a:p>
          <a:p>
            <a:pPr lvl="1" algn="just" eaLnBrk="1" hangingPunct="1">
              <a:lnSpc>
                <a:spcPct val="90000"/>
              </a:lnSpc>
            </a:pPr>
            <a:r>
              <a:rPr lang="en-US" altLang="en-US" sz="2600" dirty="0"/>
              <a:t>“…'Shall I not sell it?' asked the man. </a:t>
            </a:r>
          </a:p>
          <a:p>
            <a:pPr lvl="1" algn="just" eaLnBrk="1" hangingPunct="1">
              <a:lnSpc>
                <a:spcPct val="90000"/>
              </a:lnSpc>
            </a:pPr>
            <a:r>
              <a:rPr lang="en-US" altLang="en-US" sz="2600" dirty="0"/>
              <a:t>'The One Who Prohibited drinking it has also prohibited selling it,' replied the Prophet (</a:t>
            </a:r>
            <a:r>
              <a:rPr lang="en-US" altLang="en-US" sz="2600" dirty="0" err="1"/>
              <a:t>pbuh</a:t>
            </a:r>
            <a:r>
              <a:rPr lang="en-US" altLang="en-US" sz="2600" dirty="0"/>
              <a:t>). </a:t>
            </a:r>
          </a:p>
          <a:p>
            <a:pPr lvl="1" algn="just" eaLnBrk="1" hangingPunct="1">
              <a:lnSpc>
                <a:spcPct val="90000"/>
              </a:lnSpc>
            </a:pPr>
            <a:r>
              <a:rPr lang="en-US" altLang="en-US" sz="2600" dirty="0"/>
              <a:t>'Shall I not give it to a Jew as a gift?' asked the man. </a:t>
            </a:r>
          </a:p>
          <a:p>
            <a:pPr lvl="1" algn="just" eaLnBrk="1" hangingPunct="1">
              <a:lnSpc>
                <a:spcPct val="90000"/>
              </a:lnSpc>
            </a:pPr>
            <a:r>
              <a:rPr lang="en-US" altLang="en-US" sz="2600" b="1" dirty="0"/>
              <a:t>'The One Who has prohibited it has also prohibited that it be given as a gift to the Jew,'</a:t>
            </a:r>
            <a:r>
              <a:rPr lang="en-US" altLang="en-US" sz="2600" dirty="0"/>
              <a:t> said the Prophet.</a:t>
            </a:r>
          </a:p>
          <a:p>
            <a:pPr lvl="1" algn="just" eaLnBrk="1" hangingPunct="1">
              <a:lnSpc>
                <a:spcPct val="90000"/>
              </a:lnSpc>
            </a:pPr>
            <a:r>
              <a:rPr lang="en-US" altLang="en-US" sz="2600" dirty="0"/>
              <a:t>'Then what shall I do with it?' asked the man. </a:t>
            </a:r>
          </a:p>
          <a:p>
            <a:pPr lvl="1" algn="just" eaLnBrk="1" hangingPunct="1">
              <a:lnSpc>
                <a:spcPct val="90000"/>
              </a:lnSpc>
            </a:pPr>
            <a:r>
              <a:rPr lang="en-US" altLang="en-US" sz="2600" dirty="0"/>
              <a:t>'Pour it on the ground,' the Prophet replied. </a:t>
            </a:r>
          </a:p>
          <a:p>
            <a:pPr lvl="1" algn="just" eaLnBrk="1" hangingPunct="1">
              <a:lnSpc>
                <a:spcPct val="90000"/>
              </a:lnSpc>
            </a:pPr>
            <a:r>
              <a:rPr lang="en-US" altLang="en-US" sz="1400" dirty="0"/>
              <a:t>(Reported by al-</a:t>
            </a:r>
            <a:r>
              <a:rPr lang="en-US" altLang="en-US" sz="1400" dirty="0" err="1"/>
              <a:t>Hameedi</a:t>
            </a:r>
            <a:r>
              <a:rPr lang="en-US" altLang="en-US" sz="1400" dirty="0"/>
              <a:t> in his </a:t>
            </a:r>
            <a:r>
              <a:rPr lang="en-US" altLang="en-US" sz="1400" dirty="0" err="1"/>
              <a:t>Musnad</a:t>
            </a:r>
            <a:r>
              <a:rPr lang="en-US" altLang="en-US" sz="1400" dirty="0"/>
              <a:t>. )</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5"/>
          <p:cNvSpPr>
            <a:spLocks noGrp="1"/>
          </p:cNvSpPr>
          <p:nvPr>
            <p:ph type="sldNum" sz="quarter" idx="12"/>
          </p:nvPr>
        </p:nvSpPr>
        <p:spPr>
          <a:noFill/>
        </p:spPr>
        <p:txBody>
          <a:bodyPr/>
          <a:lstStyle/>
          <a:p>
            <a:fld id="{2F14479C-B76A-4E86-B6F9-52E38A2DD705}" type="slidenum">
              <a:rPr lang="en-US" altLang="en-US"/>
              <a:pPr/>
              <a:t>25</a:t>
            </a:fld>
            <a:endParaRPr lang="en-US" altLang="en-US"/>
          </a:p>
        </p:txBody>
      </p:sp>
      <p:sp>
        <p:nvSpPr>
          <p:cNvPr id="22531" name="Rectangle 2"/>
          <p:cNvSpPr>
            <a:spLocks noGrp="1" noChangeArrowheads="1"/>
          </p:cNvSpPr>
          <p:nvPr>
            <p:ph type="title"/>
          </p:nvPr>
        </p:nvSpPr>
        <p:spPr>
          <a:xfrm>
            <a:off x="685800" y="258763"/>
            <a:ext cx="8001000" cy="5380037"/>
          </a:xfrm>
        </p:spPr>
        <p:txBody>
          <a:bodyPr/>
          <a:lstStyle/>
          <a:p>
            <a:pPr eaLnBrk="1" hangingPunct="1"/>
            <a:r>
              <a:rPr lang="en-US" altLang="en-US" sz="6600" b="0" dirty="0"/>
              <a:t>Clothing and Adornment</a:t>
            </a:r>
          </a:p>
        </p:txBody>
      </p:sp>
      <p:sp>
        <p:nvSpPr>
          <p:cNvPr id="22532" name="Rectangle 3"/>
          <p:cNvSpPr>
            <a:spLocks noGrp="1" noChangeArrowheads="1"/>
          </p:cNvSpPr>
          <p:nvPr>
            <p:ph type="body" idx="1"/>
          </p:nvPr>
        </p:nvSpPr>
        <p:spPr/>
        <p:txBody>
          <a:bodyPr/>
          <a:lstStyle/>
          <a:p>
            <a:pPr algn="ctr" eaLnBrk="1" hangingPunct="1">
              <a:buFontTx/>
              <a:buNone/>
            </a:pPr>
            <a:endParaRPr lang="en-US" altLang="en-US" sz="4800"/>
          </a:p>
          <a:p>
            <a:pPr algn="ctr" eaLnBrk="1" hangingPunct="1">
              <a:buFontTx/>
              <a:buNone/>
            </a:pPr>
            <a:endParaRPr lang="en-US" altLang="en-US" sz="4800"/>
          </a:p>
          <a:p>
            <a:pPr algn="ctr" eaLnBrk="1" hangingPunct="1">
              <a:buFontTx/>
              <a:buNone/>
            </a:pPr>
            <a:endParaRPr lang="en-US" altLang="en-US" sz="48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5"/>
          <p:cNvSpPr>
            <a:spLocks noGrp="1"/>
          </p:cNvSpPr>
          <p:nvPr>
            <p:ph type="sldNum" sz="quarter" idx="12"/>
          </p:nvPr>
        </p:nvSpPr>
        <p:spPr>
          <a:noFill/>
        </p:spPr>
        <p:txBody>
          <a:bodyPr/>
          <a:lstStyle/>
          <a:p>
            <a:fld id="{2E2651FD-5BB0-492E-826F-A633704E5684}" type="slidenum">
              <a:rPr lang="en-US" altLang="en-US"/>
              <a:pPr/>
              <a:t>26</a:t>
            </a:fld>
            <a:endParaRPr lang="en-US" altLang="en-US"/>
          </a:p>
        </p:txBody>
      </p:sp>
      <p:sp>
        <p:nvSpPr>
          <p:cNvPr id="23555" name="Rectangle 2"/>
          <p:cNvSpPr>
            <a:spLocks noGrp="1" noChangeArrowheads="1"/>
          </p:cNvSpPr>
          <p:nvPr>
            <p:ph type="title"/>
          </p:nvPr>
        </p:nvSpPr>
        <p:spPr/>
        <p:txBody>
          <a:bodyPr/>
          <a:lstStyle/>
          <a:p>
            <a:pPr eaLnBrk="1" hangingPunct="1"/>
            <a:endParaRPr lang="en-US" altLang="en-US"/>
          </a:p>
        </p:txBody>
      </p:sp>
      <p:sp>
        <p:nvSpPr>
          <p:cNvPr id="23556" name="Rectangle 3"/>
          <p:cNvSpPr>
            <a:spLocks noGrp="1" noChangeArrowheads="1"/>
          </p:cNvSpPr>
          <p:nvPr>
            <p:ph type="body" idx="1"/>
          </p:nvPr>
        </p:nvSpPr>
        <p:spPr/>
        <p:txBody>
          <a:bodyPr/>
          <a:lstStyle/>
          <a:p>
            <a:pPr marL="609600" indent="-609600" eaLnBrk="1" hangingPunct="1">
              <a:buFontTx/>
              <a:buAutoNum type="arabicPeriod"/>
            </a:pPr>
            <a:r>
              <a:rPr lang="en-US" altLang="en-US" sz="2400" b="1" dirty="0"/>
              <a:t>Cleanliness and Beautification</a:t>
            </a:r>
          </a:p>
          <a:p>
            <a:pPr marL="990600" lvl="1" indent="-533400" eaLnBrk="1" hangingPunct="1">
              <a:buFontTx/>
              <a:buChar char="•"/>
            </a:pPr>
            <a:r>
              <a:rPr lang="en-US" altLang="en-US" sz="2400" dirty="0"/>
              <a:t>"Cleanse yourself, for Islam is cleanliness." </a:t>
            </a:r>
            <a:r>
              <a:rPr lang="en-US" altLang="en-US" sz="1200" dirty="0"/>
              <a:t>(Reported by Ibn </a:t>
            </a:r>
            <a:r>
              <a:rPr lang="en-US" altLang="en-US" sz="1200" dirty="0" err="1"/>
              <a:t>Hayyan</a:t>
            </a:r>
            <a:r>
              <a:rPr lang="en-US" altLang="en-US" sz="1200" dirty="0"/>
              <a:t>.) </a:t>
            </a:r>
          </a:p>
          <a:p>
            <a:pPr marL="990600" lvl="1" indent="-533400" eaLnBrk="1" hangingPunct="1">
              <a:buFontTx/>
              <a:buChar char="•"/>
            </a:pPr>
            <a:r>
              <a:rPr lang="en-US" altLang="en-US" sz="2400" dirty="0"/>
              <a:t>"Does he have nothing with which to comb his hair?" </a:t>
            </a:r>
            <a:r>
              <a:rPr lang="en-US" altLang="en-US" sz="1600" dirty="0"/>
              <a:t>(Reported by Abu Daoud.) </a:t>
            </a:r>
          </a:p>
          <a:p>
            <a:pPr marL="609600" indent="-609600" eaLnBrk="1" hangingPunct="1">
              <a:buFontTx/>
              <a:buAutoNum type="arabicPeriod"/>
            </a:pPr>
            <a:r>
              <a:rPr lang="en-US" altLang="en-US" sz="2400" b="1" dirty="0"/>
              <a:t>Gold and Pure Silk are prohibited for Men while permitted for women</a:t>
            </a:r>
            <a:r>
              <a:rPr lang="en-US" altLang="en-US" sz="2400" dirty="0"/>
              <a:t> </a:t>
            </a:r>
          </a:p>
          <a:p>
            <a:pPr marL="990600" lvl="1" indent="-533400" eaLnBrk="1" hangingPunct="1">
              <a:buFontTx/>
              <a:buChar char="•"/>
            </a:pPr>
            <a:r>
              <a:rPr lang="en-US" altLang="en-US" sz="2400" dirty="0"/>
              <a:t>Islam safeguards the manly qualities of men</a:t>
            </a:r>
          </a:p>
          <a:p>
            <a:pPr marL="990600" lvl="1" indent="-533400" eaLnBrk="1" hangingPunct="1">
              <a:buFontTx/>
              <a:buChar char="•"/>
            </a:pPr>
            <a:r>
              <a:rPr lang="en-US" altLang="en-US" sz="2400" dirty="0"/>
              <a:t>the love of jewelry and ornaments is quite natural and becoming for a woman </a:t>
            </a:r>
          </a:p>
          <a:p>
            <a:pPr marL="990600" lvl="1" indent="-533400" eaLnBrk="1" hangingPunct="1">
              <a:buFontTx/>
              <a:buAutoNum type="arabicPeriod"/>
            </a:pPr>
            <a:endParaRPr lang="en-US"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3556">
                                            <p:txEl>
                                              <p:pRg st="0" end="0"/>
                                            </p:txEl>
                                          </p:spTgt>
                                        </p:tgtEl>
                                        <p:attrNameLst>
                                          <p:attrName>style.visibility</p:attrName>
                                        </p:attrNameLst>
                                      </p:cBhvr>
                                      <p:to>
                                        <p:strVal val="visible"/>
                                      </p:to>
                                    </p:set>
                                    <p:anim calcmode="lin" valueType="num">
                                      <p:cBhvr additive="base">
                                        <p:cTn id="7" dur="500" fill="hold"/>
                                        <p:tgtEl>
                                          <p:spTgt spid="2355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355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3556">
                                            <p:txEl>
                                              <p:pRg st="1" end="1"/>
                                            </p:txEl>
                                          </p:spTgt>
                                        </p:tgtEl>
                                        <p:attrNameLst>
                                          <p:attrName>style.visibility</p:attrName>
                                        </p:attrNameLst>
                                      </p:cBhvr>
                                      <p:to>
                                        <p:strVal val="visible"/>
                                      </p:to>
                                    </p:set>
                                    <p:anim calcmode="lin" valueType="num">
                                      <p:cBhvr additive="base">
                                        <p:cTn id="13" dur="500" fill="hold"/>
                                        <p:tgtEl>
                                          <p:spTgt spid="2355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355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3556">
                                            <p:txEl>
                                              <p:pRg st="2" end="2"/>
                                            </p:txEl>
                                          </p:spTgt>
                                        </p:tgtEl>
                                        <p:attrNameLst>
                                          <p:attrName>style.visibility</p:attrName>
                                        </p:attrNameLst>
                                      </p:cBhvr>
                                      <p:to>
                                        <p:strVal val="visible"/>
                                      </p:to>
                                    </p:set>
                                    <p:anim calcmode="lin" valueType="num">
                                      <p:cBhvr additive="base">
                                        <p:cTn id="19" dur="500" fill="hold"/>
                                        <p:tgtEl>
                                          <p:spTgt spid="23556">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355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3556">
                                            <p:txEl>
                                              <p:pRg st="3" end="3"/>
                                            </p:txEl>
                                          </p:spTgt>
                                        </p:tgtEl>
                                        <p:attrNameLst>
                                          <p:attrName>style.visibility</p:attrName>
                                        </p:attrNameLst>
                                      </p:cBhvr>
                                      <p:to>
                                        <p:strVal val="visible"/>
                                      </p:to>
                                    </p:set>
                                    <p:anim calcmode="lin" valueType="num">
                                      <p:cBhvr additive="base">
                                        <p:cTn id="25" dur="500" fill="hold"/>
                                        <p:tgtEl>
                                          <p:spTgt spid="23556">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355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3556">
                                            <p:txEl>
                                              <p:pRg st="4" end="4"/>
                                            </p:txEl>
                                          </p:spTgt>
                                        </p:tgtEl>
                                        <p:attrNameLst>
                                          <p:attrName>style.visibility</p:attrName>
                                        </p:attrNameLst>
                                      </p:cBhvr>
                                      <p:to>
                                        <p:strVal val="visible"/>
                                      </p:to>
                                    </p:set>
                                    <p:anim calcmode="lin" valueType="num">
                                      <p:cBhvr additive="base">
                                        <p:cTn id="31" dur="500" fill="hold"/>
                                        <p:tgtEl>
                                          <p:spTgt spid="23556">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3556">
                                            <p:txEl>
                                              <p:pRg st="4" end="4"/>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23556">
                                            <p:txEl>
                                              <p:pRg st="5" end="5"/>
                                            </p:txEl>
                                          </p:spTgt>
                                        </p:tgtEl>
                                        <p:attrNameLst>
                                          <p:attrName>style.visibility</p:attrName>
                                        </p:attrNameLst>
                                      </p:cBhvr>
                                      <p:to>
                                        <p:strVal val="visible"/>
                                      </p:to>
                                    </p:set>
                                    <p:anim calcmode="lin" valueType="num">
                                      <p:cBhvr additive="base">
                                        <p:cTn id="35" dur="500" fill="hold"/>
                                        <p:tgtEl>
                                          <p:spTgt spid="23556">
                                            <p:txEl>
                                              <p:pRg st="5" end="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23556">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5"/>
          <p:cNvSpPr>
            <a:spLocks noGrp="1"/>
          </p:cNvSpPr>
          <p:nvPr>
            <p:ph type="sldNum" sz="quarter" idx="12"/>
          </p:nvPr>
        </p:nvSpPr>
        <p:spPr>
          <a:noFill/>
        </p:spPr>
        <p:txBody>
          <a:bodyPr/>
          <a:lstStyle/>
          <a:p>
            <a:fld id="{E0C4F9C1-8A8F-4D5B-9B56-EB6654295CD0}" type="slidenum">
              <a:rPr lang="en-US" altLang="en-US"/>
              <a:pPr/>
              <a:t>27</a:t>
            </a:fld>
            <a:endParaRPr lang="en-US" altLang="en-US"/>
          </a:p>
        </p:txBody>
      </p:sp>
      <p:sp>
        <p:nvSpPr>
          <p:cNvPr id="24579" name="Rectangle 2"/>
          <p:cNvSpPr>
            <a:spLocks noGrp="1" noChangeArrowheads="1"/>
          </p:cNvSpPr>
          <p:nvPr>
            <p:ph type="title"/>
          </p:nvPr>
        </p:nvSpPr>
        <p:spPr/>
        <p:txBody>
          <a:bodyPr/>
          <a:lstStyle/>
          <a:p>
            <a:pPr eaLnBrk="1" hangingPunct="1"/>
            <a:endParaRPr lang="en-US" altLang="en-US"/>
          </a:p>
        </p:txBody>
      </p:sp>
      <p:sp>
        <p:nvSpPr>
          <p:cNvPr id="24580" name="Rectangle 3"/>
          <p:cNvSpPr>
            <a:spLocks noGrp="1" noChangeArrowheads="1"/>
          </p:cNvSpPr>
          <p:nvPr>
            <p:ph type="body" idx="1"/>
          </p:nvPr>
        </p:nvSpPr>
        <p:spPr>
          <a:xfrm>
            <a:off x="1752600" y="1600200"/>
            <a:ext cx="7391400" cy="5029200"/>
          </a:xfrm>
        </p:spPr>
        <p:txBody>
          <a:bodyPr/>
          <a:lstStyle/>
          <a:p>
            <a:pPr eaLnBrk="1" hangingPunct="1"/>
            <a:r>
              <a:rPr lang="en-US" altLang="en-US" sz="2600" b="1" dirty="0"/>
              <a:t>The Dress of the Muslim man</a:t>
            </a:r>
          </a:p>
          <a:p>
            <a:pPr lvl="1" eaLnBrk="1" hangingPunct="1"/>
            <a:r>
              <a:rPr lang="en-US" altLang="en-US" sz="2600" dirty="0"/>
              <a:t>Covering from belly button to knees </a:t>
            </a:r>
          </a:p>
          <a:p>
            <a:pPr lvl="1" eaLnBrk="1" hangingPunct="1"/>
            <a:r>
              <a:rPr lang="en-US" altLang="en-US" sz="2600" dirty="0"/>
              <a:t>"Be different from the polytheists: </a:t>
            </a:r>
            <a:r>
              <a:rPr lang="en-US" altLang="en-US" sz="2600" dirty="0">
                <a:solidFill>
                  <a:srgbClr val="FF0000"/>
                </a:solidFill>
              </a:rPr>
              <a:t>let the </a:t>
            </a:r>
            <a:r>
              <a:rPr lang="en-US" altLang="en-US" sz="2600" b="1" dirty="0">
                <a:solidFill>
                  <a:srgbClr val="FF0000"/>
                </a:solidFill>
              </a:rPr>
              <a:t>beard</a:t>
            </a:r>
            <a:r>
              <a:rPr lang="en-US" altLang="en-US" sz="2600" dirty="0">
                <a:solidFill>
                  <a:srgbClr val="FF0000"/>
                </a:solidFill>
              </a:rPr>
              <a:t> grow and trim the moustache.</a:t>
            </a:r>
            <a:r>
              <a:rPr lang="en-US" altLang="en-US" sz="2600" dirty="0"/>
              <a:t>" hadith</a:t>
            </a:r>
          </a:p>
          <a:p>
            <a:pPr eaLnBrk="1" hangingPunct="1"/>
            <a:r>
              <a:rPr lang="en-US" altLang="en-US" sz="2600" b="1" dirty="0"/>
              <a:t>The Dress of the Muslim Woman</a:t>
            </a:r>
            <a:r>
              <a:rPr lang="en-US" altLang="en-US" sz="2600" dirty="0"/>
              <a:t> </a:t>
            </a:r>
          </a:p>
          <a:p>
            <a:pPr lvl="1" eaLnBrk="1" hangingPunct="1"/>
            <a:r>
              <a:rPr lang="en-US" altLang="en-US" sz="2600" dirty="0"/>
              <a:t>Covering from head to toe</a:t>
            </a:r>
          </a:p>
          <a:p>
            <a:pPr lvl="1" eaLnBrk="1" hangingPunct="1"/>
            <a:r>
              <a:rPr lang="en-US" altLang="en-US" sz="2600" dirty="0"/>
              <a:t>clothes which fail to cover the body </a:t>
            </a:r>
          </a:p>
          <a:p>
            <a:pPr lvl="1" eaLnBrk="1" hangingPunct="1"/>
            <a:r>
              <a:rPr lang="en-US" altLang="en-US" sz="2600" dirty="0"/>
              <a:t> which are transparent, </a:t>
            </a:r>
            <a:r>
              <a:rPr lang="en-US" altLang="en-US" sz="2600" dirty="0">
                <a:solidFill>
                  <a:srgbClr val="FF0000"/>
                </a:solidFill>
              </a:rPr>
              <a:t>revealing what is underneath. </a:t>
            </a:r>
          </a:p>
          <a:p>
            <a:pPr lvl="1" eaLnBrk="1" hangingPunct="1"/>
            <a:r>
              <a:rPr lang="en-US" altLang="en-US" sz="2600" dirty="0"/>
              <a:t>tightly fitting clothes which delineate the parts of the body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4580">
                                            <p:txEl>
                                              <p:pRg st="0" end="0"/>
                                            </p:txEl>
                                          </p:spTgt>
                                        </p:tgtEl>
                                        <p:attrNameLst>
                                          <p:attrName>style.visibility</p:attrName>
                                        </p:attrNameLst>
                                      </p:cBhvr>
                                      <p:to>
                                        <p:strVal val="visible"/>
                                      </p:to>
                                    </p:set>
                                    <p:anim calcmode="lin" valueType="num">
                                      <p:cBhvr additive="base">
                                        <p:cTn id="7" dur="500" fill="hold"/>
                                        <p:tgtEl>
                                          <p:spTgt spid="2458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458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4580">
                                            <p:txEl>
                                              <p:pRg st="1" end="1"/>
                                            </p:txEl>
                                          </p:spTgt>
                                        </p:tgtEl>
                                        <p:attrNameLst>
                                          <p:attrName>style.visibility</p:attrName>
                                        </p:attrNameLst>
                                      </p:cBhvr>
                                      <p:to>
                                        <p:strVal val="visible"/>
                                      </p:to>
                                    </p:set>
                                    <p:anim calcmode="lin" valueType="num">
                                      <p:cBhvr additive="base">
                                        <p:cTn id="13" dur="500" fill="hold"/>
                                        <p:tgtEl>
                                          <p:spTgt spid="24580">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4580">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24580">
                                            <p:txEl>
                                              <p:pRg st="2" end="2"/>
                                            </p:txEl>
                                          </p:spTgt>
                                        </p:tgtEl>
                                        <p:attrNameLst>
                                          <p:attrName>style.visibility</p:attrName>
                                        </p:attrNameLst>
                                      </p:cBhvr>
                                      <p:to>
                                        <p:strVal val="visible"/>
                                      </p:to>
                                    </p:set>
                                    <p:anim calcmode="lin" valueType="num">
                                      <p:cBhvr additive="base">
                                        <p:cTn id="17" dur="500" fill="hold"/>
                                        <p:tgtEl>
                                          <p:spTgt spid="24580">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4580">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24580">
                                            <p:txEl>
                                              <p:pRg st="3" end="3"/>
                                            </p:txEl>
                                          </p:spTgt>
                                        </p:tgtEl>
                                        <p:attrNameLst>
                                          <p:attrName>style.visibility</p:attrName>
                                        </p:attrNameLst>
                                      </p:cBhvr>
                                      <p:to>
                                        <p:strVal val="visible"/>
                                      </p:to>
                                    </p:set>
                                    <p:anim calcmode="lin" valueType="num">
                                      <p:cBhvr additive="base">
                                        <p:cTn id="23" dur="500" fill="hold"/>
                                        <p:tgtEl>
                                          <p:spTgt spid="24580">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4580">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24580">
                                            <p:txEl>
                                              <p:pRg st="4" end="4"/>
                                            </p:txEl>
                                          </p:spTgt>
                                        </p:tgtEl>
                                        <p:attrNameLst>
                                          <p:attrName>style.visibility</p:attrName>
                                        </p:attrNameLst>
                                      </p:cBhvr>
                                      <p:to>
                                        <p:strVal val="visible"/>
                                      </p:to>
                                    </p:set>
                                    <p:anim calcmode="lin" valueType="num">
                                      <p:cBhvr additive="base">
                                        <p:cTn id="29" dur="500" fill="hold"/>
                                        <p:tgtEl>
                                          <p:spTgt spid="24580">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24580">
                                            <p:txEl>
                                              <p:pRg st="4" end="4"/>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24580">
                                            <p:txEl>
                                              <p:pRg st="5" end="5"/>
                                            </p:txEl>
                                          </p:spTgt>
                                        </p:tgtEl>
                                        <p:attrNameLst>
                                          <p:attrName>style.visibility</p:attrName>
                                        </p:attrNameLst>
                                      </p:cBhvr>
                                      <p:to>
                                        <p:strVal val="visible"/>
                                      </p:to>
                                    </p:set>
                                    <p:anim calcmode="lin" valueType="num">
                                      <p:cBhvr additive="base">
                                        <p:cTn id="33" dur="500" fill="hold"/>
                                        <p:tgtEl>
                                          <p:spTgt spid="24580">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24580">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24580">
                                            <p:txEl>
                                              <p:pRg st="6" end="6"/>
                                            </p:txEl>
                                          </p:spTgt>
                                        </p:tgtEl>
                                        <p:attrNameLst>
                                          <p:attrName>style.visibility</p:attrName>
                                        </p:attrNameLst>
                                      </p:cBhvr>
                                      <p:to>
                                        <p:strVal val="visible"/>
                                      </p:to>
                                    </p:set>
                                    <p:anim calcmode="lin" valueType="num">
                                      <p:cBhvr additive="base">
                                        <p:cTn id="39" dur="500" fill="hold"/>
                                        <p:tgtEl>
                                          <p:spTgt spid="24580">
                                            <p:txEl>
                                              <p:pRg st="6" end="6"/>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24580">
                                            <p:txEl>
                                              <p:pRg st="6" end="6"/>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24580">
                                            <p:txEl>
                                              <p:pRg st="7" end="7"/>
                                            </p:txEl>
                                          </p:spTgt>
                                        </p:tgtEl>
                                        <p:attrNameLst>
                                          <p:attrName>style.visibility</p:attrName>
                                        </p:attrNameLst>
                                      </p:cBhvr>
                                      <p:to>
                                        <p:strVal val="visible"/>
                                      </p:to>
                                    </p:set>
                                    <p:anim calcmode="lin" valueType="num">
                                      <p:cBhvr additive="base">
                                        <p:cTn id="43" dur="500" fill="hold"/>
                                        <p:tgtEl>
                                          <p:spTgt spid="24580">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24580">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5"/>
          <p:cNvSpPr>
            <a:spLocks noGrp="1"/>
          </p:cNvSpPr>
          <p:nvPr>
            <p:ph type="sldNum" sz="quarter" idx="12"/>
          </p:nvPr>
        </p:nvSpPr>
        <p:spPr>
          <a:noFill/>
        </p:spPr>
        <p:txBody>
          <a:bodyPr/>
          <a:lstStyle/>
          <a:p>
            <a:fld id="{27076206-22B2-455C-B590-E091FF2034E0}" type="slidenum">
              <a:rPr lang="en-US" altLang="en-US"/>
              <a:pPr/>
              <a:t>28</a:t>
            </a:fld>
            <a:endParaRPr lang="en-US" altLang="en-US"/>
          </a:p>
        </p:txBody>
      </p:sp>
      <p:sp>
        <p:nvSpPr>
          <p:cNvPr id="25603" name="Rectangle 2"/>
          <p:cNvSpPr>
            <a:spLocks noGrp="1" noChangeArrowheads="1"/>
          </p:cNvSpPr>
          <p:nvPr>
            <p:ph type="title"/>
          </p:nvPr>
        </p:nvSpPr>
        <p:spPr/>
        <p:txBody>
          <a:bodyPr/>
          <a:lstStyle/>
          <a:p>
            <a:pPr eaLnBrk="1" hangingPunct="1"/>
            <a:endParaRPr lang="en-US" altLang="en-US"/>
          </a:p>
        </p:txBody>
      </p:sp>
      <p:sp>
        <p:nvSpPr>
          <p:cNvPr id="25604" name="Rectangle 3"/>
          <p:cNvSpPr>
            <a:spLocks noGrp="1" noChangeArrowheads="1"/>
          </p:cNvSpPr>
          <p:nvPr>
            <p:ph type="body" idx="1"/>
          </p:nvPr>
        </p:nvSpPr>
        <p:spPr>
          <a:xfrm>
            <a:off x="1600200" y="1600200"/>
            <a:ext cx="7543800" cy="4525963"/>
          </a:xfrm>
        </p:spPr>
        <p:txBody>
          <a:bodyPr/>
          <a:lstStyle/>
          <a:p>
            <a:pPr eaLnBrk="1" hangingPunct="1"/>
            <a:r>
              <a:rPr lang="en-US" altLang="en-US" sz="2600" b="1" dirty="0"/>
              <a:t>Concerning woman's imitating man and vice versa</a:t>
            </a:r>
            <a:r>
              <a:rPr lang="en-US" altLang="en-US" sz="2600" dirty="0"/>
              <a:t> </a:t>
            </a:r>
          </a:p>
          <a:p>
            <a:pPr lvl="1" eaLnBrk="1" hangingPunct="1"/>
            <a:r>
              <a:rPr lang="en-US" altLang="en-US" sz="2600" dirty="0"/>
              <a:t>“The Prophet (</a:t>
            </a:r>
            <a:r>
              <a:rPr lang="en-US" altLang="en-US" sz="2600" dirty="0" err="1"/>
              <a:t>pbuh</a:t>
            </a:r>
            <a:r>
              <a:rPr lang="en-US" altLang="en-US" sz="2600" dirty="0"/>
              <a:t>) declared that a woman should not wear a man's clothing nor a man of a woman's. </a:t>
            </a:r>
            <a:r>
              <a:rPr lang="en-US" altLang="en-US" sz="2600" dirty="0">
                <a:solidFill>
                  <a:srgbClr val="FF0000"/>
                </a:solidFill>
              </a:rPr>
              <a:t>He cursed men who imitate women and women who imitate men</a:t>
            </a:r>
            <a:r>
              <a:rPr lang="en-US" altLang="en-US" sz="2600" dirty="0"/>
              <a:t>.” </a:t>
            </a:r>
            <a:r>
              <a:rPr lang="en-US" altLang="en-US" sz="1200" dirty="0"/>
              <a:t>(Hadith) </a:t>
            </a:r>
          </a:p>
          <a:p>
            <a:pPr lvl="1" eaLnBrk="1" hangingPunct="1"/>
            <a:r>
              <a:rPr lang="en-US" altLang="en-US" sz="2600" dirty="0"/>
              <a:t>Aspects of such imitation include the manner of speaking, walking, dressing, moving and so on. </a:t>
            </a:r>
          </a:p>
          <a:p>
            <a:pPr algn="just" eaLnBrk="1" hangingPunct="1"/>
            <a:r>
              <a:rPr lang="en-US" altLang="en-US" sz="2600" b="1" dirty="0"/>
              <a:t>The prohibition of tattooing, cutting the teeth, and undergoing surgery for beautification</a:t>
            </a:r>
          </a:p>
          <a:p>
            <a:pPr eaLnBrk="1" hangingPunct="1"/>
            <a:endParaRPr lang="en-US" altLang="en-US" sz="26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5604">
                                            <p:txEl>
                                              <p:pRg st="0" end="0"/>
                                            </p:txEl>
                                          </p:spTgt>
                                        </p:tgtEl>
                                        <p:attrNameLst>
                                          <p:attrName>style.visibility</p:attrName>
                                        </p:attrNameLst>
                                      </p:cBhvr>
                                      <p:to>
                                        <p:strVal val="visible"/>
                                      </p:to>
                                    </p:set>
                                    <p:anim calcmode="lin" valueType="num">
                                      <p:cBhvr additive="base">
                                        <p:cTn id="7" dur="500" fill="hold"/>
                                        <p:tgtEl>
                                          <p:spTgt spid="2560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560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5604">
                                            <p:txEl>
                                              <p:pRg st="1" end="1"/>
                                            </p:txEl>
                                          </p:spTgt>
                                        </p:tgtEl>
                                        <p:attrNameLst>
                                          <p:attrName>style.visibility</p:attrName>
                                        </p:attrNameLst>
                                      </p:cBhvr>
                                      <p:to>
                                        <p:strVal val="visible"/>
                                      </p:to>
                                    </p:set>
                                    <p:anim calcmode="lin" valueType="num">
                                      <p:cBhvr additive="base">
                                        <p:cTn id="13" dur="500" fill="hold"/>
                                        <p:tgtEl>
                                          <p:spTgt spid="2560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560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5604">
                                            <p:txEl>
                                              <p:pRg st="2" end="2"/>
                                            </p:txEl>
                                          </p:spTgt>
                                        </p:tgtEl>
                                        <p:attrNameLst>
                                          <p:attrName>style.visibility</p:attrName>
                                        </p:attrNameLst>
                                      </p:cBhvr>
                                      <p:to>
                                        <p:strVal val="visible"/>
                                      </p:to>
                                    </p:set>
                                    <p:anim calcmode="lin" valueType="num">
                                      <p:cBhvr additive="base">
                                        <p:cTn id="19" dur="500" fill="hold"/>
                                        <p:tgtEl>
                                          <p:spTgt spid="2560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560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5604">
                                            <p:txEl>
                                              <p:pRg st="3" end="3"/>
                                            </p:txEl>
                                          </p:spTgt>
                                        </p:tgtEl>
                                        <p:attrNameLst>
                                          <p:attrName>style.visibility</p:attrName>
                                        </p:attrNameLst>
                                      </p:cBhvr>
                                      <p:to>
                                        <p:strVal val="visible"/>
                                      </p:to>
                                    </p:set>
                                    <p:anim calcmode="lin" valueType="num">
                                      <p:cBhvr additive="base">
                                        <p:cTn id="25" dur="500" fill="hold"/>
                                        <p:tgtEl>
                                          <p:spTgt spid="25604">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5604">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6" name="Slide Number Placeholder 5"/>
          <p:cNvSpPr>
            <a:spLocks noGrp="1"/>
          </p:cNvSpPr>
          <p:nvPr>
            <p:ph type="sldNum" sz="quarter" idx="12"/>
          </p:nvPr>
        </p:nvSpPr>
        <p:spPr>
          <a:noFill/>
        </p:spPr>
        <p:txBody>
          <a:bodyPr/>
          <a:lstStyle/>
          <a:p>
            <a:fld id="{75B7AF54-105E-4129-9B00-7BD9F13DF6F1}" type="slidenum">
              <a:rPr lang="en-US" altLang="en-US"/>
              <a:pPr/>
              <a:t>29</a:t>
            </a:fld>
            <a:endParaRPr lang="en-US" altLang="en-US"/>
          </a:p>
        </p:txBody>
      </p:sp>
      <p:sp>
        <p:nvSpPr>
          <p:cNvPr id="26627" name="Rectangle 2"/>
          <p:cNvSpPr>
            <a:spLocks noGrp="1" noChangeArrowheads="1"/>
          </p:cNvSpPr>
          <p:nvPr>
            <p:ph type="title"/>
          </p:nvPr>
        </p:nvSpPr>
        <p:spPr>
          <a:xfrm>
            <a:off x="762000" y="2743200"/>
            <a:ext cx="7848600" cy="914400"/>
          </a:xfrm>
        </p:spPr>
        <p:txBody>
          <a:bodyPr/>
          <a:lstStyle/>
          <a:p>
            <a:pPr eaLnBrk="1" hangingPunct="1"/>
            <a:r>
              <a:rPr lang="en-US" altLang="en-US" b="0" dirty="0"/>
              <a:t>WORK AND BUSINESS TRANSACTIONS</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6627"/>
                                        </p:tgtEl>
                                        <p:attrNameLst>
                                          <p:attrName>style.visibility</p:attrName>
                                        </p:attrNameLst>
                                      </p:cBhvr>
                                      <p:to>
                                        <p:strVal val="visible"/>
                                      </p:to>
                                    </p:set>
                                    <p:anim calcmode="lin" valueType="num">
                                      <p:cBhvr additive="base">
                                        <p:cTn id="7" dur="500" fill="hold"/>
                                        <p:tgtEl>
                                          <p:spTgt spid="26627"/>
                                        </p:tgtEl>
                                        <p:attrNameLst>
                                          <p:attrName>ppt_x</p:attrName>
                                        </p:attrNameLst>
                                      </p:cBhvr>
                                      <p:tavLst>
                                        <p:tav tm="0">
                                          <p:val>
                                            <p:strVal val="#ppt_x"/>
                                          </p:val>
                                        </p:tav>
                                        <p:tav tm="100000">
                                          <p:val>
                                            <p:strVal val="#ppt_x"/>
                                          </p:val>
                                        </p:tav>
                                      </p:tavLst>
                                    </p:anim>
                                    <p:anim calcmode="lin" valueType="num">
                                      <p:cBhvr additive="base">
                                        <p:cTn id="8" dur="500" fill="hold"/>
                                        <p:tgtEl>
                                          <p:spTgt spid="266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US" altLang="en-US"/>
              <a:t>Halal</a:t>
            </a:r>
          </a:p>
        </p:txBody>
      </p:sp>
      <p:sp>
        <p:nvSpPr>
          <p:cNvPr id="35843" name="Rectangle 3"/>
          <p:cNvSpPr>
            <a:spLocks noGrp="1" noChangeArrowheads="1"/>
          </p:cNvSpPr>
          <p:nvPr>
            <p:ph type="body" idx="1"/>
          </p:nvPr>
        </p:nvSpPr>
        <p:spPr/>
        <p:txBody>
          <a:bodyPr/>
          <a:lstStyle/>
          <a:p>
            <a:pPr eaLnBrk="1" hangingPunct="1"/>
            <a:r>
              <a:rPr lang="en-US" altLang="en-US"/>
              <a:t>Any action which is approved by the Quran or the express approval or silence from the Prophet.</a:t>
            </a:r>
          </a:p>
          <a:p>
            <a:pPr eaLnBrk="1" hangingPunct="1"/>
            <a:r>
              <a:rPr lang="en-US" altLang="en-US"/>
              <a:t>English meaning: lawful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5842"/>
                                        </p:tgtEl>
                                        <p:attrNameLst>
                                          <p:attrName>style.visibility</p:attrName>
                                        </p:attrNameLst>
                                      </p:cBhvr>
                                      <p:to>
                                        <p:strVal val="visible"/>
                                      </p:to>
                                    </p:set>
                                    <p:anim calcmode="lin" valueType="num">
                                      <p:cBhvr additive="base">
                                        <p:cTn id="7" dur="500" fill="hold"/>
                                        <p:tgtEl>
                                          <p:spTgt spid="35842"/>
                                        </p:tgtEl>
                                        <p:attrNameLst>
                                          <p:attrName>ppt_x</p:attrName>
                                        </p:attrNameLst>
                                      </p:cBhvr>
                                      <p:tavLst>
                                        <p:tav tm="0">
                                          <p:val>
                                            <p:strVal val="#ppt_x"/>
                                          </p:val>
                                        </p:tav>
                                        <p:tav tm="100000">
                                          <p:val>
                                            <p:strVal val="#ppt_x"/>
                                          </p:val>
                                        </p:tav>
                                      </p:tavLst>
                                    </p:anim>
                                    <p:anim calcmode="lin" valueType="num">
                                      <p:cBhvr additive="base">
                                        <p:cTn id="8" dur="500" fill="hold"/>
                                        <p:tgtEl>
                                          <p:spTgt spid="3584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5843">
                                            <p:txEl>
                                              <p:pRg st="0" end="0"/>
                                            </p:txEl>
                                          </p:spTgt>
                                        </p:tgtEl>
                                        <p:attrNameLst>
                                          <p:attrName>style.visibility</p:attrName>
                                        </p:attrNameLst>
                                      </p:cBhvr>
                                      <p:to>
                                        <p:strVal val="visible"/>
                                      </p:to>
                                    </p:set>
                                    <p:anim calcmode="lin" valueType="num">
                                      <p:cBhvr additive="base">
                                        <p:cTn id="13" dur="500" fill="hold"/>
                                        <p:tgtEl>
                                          <p:spTgt spid="3584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584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35843">
                                            <p:txEl>
                                              <p:pRg st="1" end="1"/>
                                            </p:txEl>
                                          </p:spTgt>
                                        </p:tgtEl>
                                        <p:attrNameLst>
                                          <p:attrName>style.visibility</p:attrName>
                                        </p:attrNameLst>
                                      </p:cBhvr>
                                      <p:to>
                                        <p:strVal val="visible"/>
                                      </p:to>
                                    </p:set>
                                    <p:anim calcmode="lin" valueType="num">
                                      <p:cBhvr additive="base">
                                        <p:cTn id="19" dur="500" fill="hold"/>
                                        <p:tgtEl>
                                          <p:spTgt spid="3584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584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5"/>
          <p:cNvSpPr>
            <a:spLocks noGrp="1"/>
          </p:cNvSpPr>
          <p:nvPr>
            <p:ph type="sldNum" sz="quarter" idx="12"/>
          </p:nvPr>
        </p:nvSpPr>
        <p:spPr>
          <a:noFill/>
        </p:spPr>
        <p:txBody>
          <a:bodyPr/>
          <a:lstStyle/>
          <a:p>
            <a:endParaRPr lang="en-US" altLang="en-US" dirty="0"/>
          </a:p>
        </p:txBody>
      </p:sp>
      <p:sp>
        <p:nvSpPr>
          <p:cNvPr id="20483" name="Rectangle 2"/>
          <p:cNvSpPr>
            <a:spLocks noGrp="1" noChangeArrowheads="1"/>
          </p:cNvSpPr>
          <p:nvPr>
            <p:ph type="title"/>
          </p:nvPr>
        </p:nvSpPr>
        <p:spPr/>
        <p:txBody>
          <a:bodyPr/>
          <a:lstStyle/>
          <a:p>
            <a:pPr eaLnBrk="1" hangingPunct="1"/>
            <a:r>
              <a:rPr lang="en-US" altLang="en-US"/>
              <a:t>Ahadith about work</a:t>
            </a:r>
          </a:p>
        </p:txBody>
      </p:sp>
      <p:sp>
        <p:nvSpPr>
          <p:cNvPr id="20484" name="Rectangle 3"/>
          <p:cNvSpPr>
            <a:spLocks noGrp="1" noChangeArrowheads="1"/>
          </p:cNvSpPr>
          <p:nvPr>
            <p:ph type="body" idx="1"/>
          </p:nvPr>
        </p:nvSpPr>
        <p:spPr>
          <a:xfrm>
            <a:off x="1447800" y="1600200"/>
            <a:ext cx="7696200" cy="5181600"/>
          </a:xfrm>
        </p:spPr>
        <p:txBody>
          <a:bodyPr/>
          <a:lstStyle/>
          <a:p>
            <a:pPr eaLnBrk="1" hangingPunct="1"/>
            <a:r>
              <a:rPr lang="en-US" altLang="en-US" sz="2500" b="1" dirty="0"/>
              <a:t>The obligation to work if one is able </a:t>
            </a:r>
          </a:p>
          <a:p>
            <a:pPr lvl="1" eaLnBrk="1" hangingPunct="1"/>
            <a:r>
              <a:rPr lang="en-US" altLang="en-US" sz="2400" dirty="0"/>
              <a:t>"Charity is lawful</a:t>
            </a:r>
            <a:r>
              <a:rPr lang="en-US" altLang="en-US" sz="2400" i="1" dirty="0"/>
              <a:t> </a:t>
            </a:r>
            <a:r>
              <a:rPr lang="en-US" altLang="en-US" sz="2400" dirty="0"/>
              <a:t>neither for the rich nor for the able bodied." </a:t>
            </a:r>
            <a:r>
              <a:rPr lang="en-US" altLang="en-US" sz="1200" dirty="0"/>
              <a:t>(Hadith) </a:t>
            </a:r>
          </a:p>
          <a:p>
            <a:pPr lvl="1" eaLnBrk="1" hangingPunct="1"/>
            <a:r>
              <a:rPr lang="en-US" altLang="en-US" sz="2400" dirty="0"/>
              <a:t>It is better that a person should take a rope and bring a bundle of wood on his back to sell so that Allah may preserve his honor, than that he should beg from people, (regardless of) whether they give to him or refuse him. </a:t>
            </a:r>
            <a:r>
              <a:rPr lang="en-US" altLang="en-US" sz="1400" dirty="0"/>
              <a:t>(Hadith)</a:t>
            </a:r>
          </a:p>
          <a:p>
            <a:pPr eaLnBrk="1" hangingPunct="1"/>
            <a:r>
              <a:rPr lang="en-US" altLang="en-US" sz="2500" b="1" dirty="0"/>
              <a:t>Beneficial works for God’s creatures </a:t>
            </a:r>
          </a:p>
          <a:p>
            <a:pPr lvl="1" eaLnBrk="1" hangingPunct="1"/>
            <a:r>
              <a:rPr lang="en-US" altLang="en-US" sz="2400" dirty="0"/>
              <a:t>When a Muslim plants a plant or cultivates a crop, no bird or human being eats from it without its being accounted as a </a:t>
            </a:r>
            <a:r>
              <a:rPr lang="en-US" altLang="en-US" sz="2000" dirty="0"/>
              <a:t>(rewardable) </a:t>
            </a:r>
            <a:r>
              <a:rPr lang="en-US" altLang="en-US" sz="2400" dirty="0"/>
              <a:t>charity for him. </a:t>
            </a:r>
            <a:r>
              <a:rPr lang="en-US" altLang="en-US" sz="1400" dirty="0"/>
              <a:t>(Hadith)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0483"/>
                                        </p:tgtEl>
                                        <p:attrNameLst>
                                          <p:attrName>style.visibility</p:attrName>
                                        </p:attrNameLst>
                                      </p:cBhvr>
                                      <p:to>
                                        <p:strVal val="visible"/>
                                      </p:to>
                                    </p:set>
                                    <p:anim calcmode="lin" valueType="num">
                                      <p:cBhvr additive="base">
                                        <p:cTn id="7" dur="500" fill="hold"/>
                                        <p:tgtEl>
                                          <p:spTgt spid="20483"/>
                                        </p:tgtEl>
                                        <p:attrNameLst>
                                          <p:attrName>ppt_x</p:attrName>
                                        </p:attrNameLst>
                                      </p:cBhvr>
                                      <p:tavLst>
                                        <p:tav tm="0">
                                          <p:val>
                                            <p:strVal val="#ppt_x"/>
                                          </p:val>
                                        </p:tav>
                                        <p:tav tm="100000">
                                          <p:val>
                                            <p:strVal val="#ppt_x"/>
                                          </p:val>
                                        </p:tav>
                                      </p:tavLst>
                                    </p:anim>
                                    <p:anim calcmode="lin" valueType="num">
                                      <p:cBhvr additive="base">
                                        <p:cTn id="8" dur="500" fill="hold"/>
                                        <p:tgtEl>
                                          <p:spTgt spid="20483"/>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20484">
                                            <p:txEl>
                                              <p:pRg st="0" end="0"/>
                                            </p:txEl>
                                          </p:spTgt>
                                        </p:tgtEl>
                                        <p:attrNameLst>
                                          <p:attrName>style.visibility</p:attrName>
                                        </p:attrNameLst>
                                      </p:cBhvr>
                                      <p:to>
                                        <p:strVal val="visible"/>
                                      </p:to>
                                    </p:set>
                                    <p:anim calcmode="lin" valueType="num">
                                      <p:cBhvr additive="base">
                                        <p:cTn id="13" dur="500" fill="hold"/>
                                        <p:tgtEl>
                                          <p:spTgt spid="20484">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0484">
                                            <p:txEl>
                                              <p:pRg st="0" end="0"/>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20484">
                                            <p:txEl>
                                              <p:pRg st="1" end="1"/>
                                            </p:txEl>
                                          </p:spTgt>
                                        </p:tgtEl>
                                        <p:attrNameLst>
                                          <p:attrName>style.visibility</p:attrName>
                                        </p:attrNameLst>
                                      </p:cBhvr>
                                      <p:to>
                                        <p:strVal val="visible"/>
                                      </p:to>
                                    </p:set>
                                    <p:anim calcmode="lin" valueType="num">
                                      <p:cBhvr additive="base">
                                        <p:cTn id="17" dur="500" fill="hold"/>
                                        <p:tgtEl>
                                          <p:spTgt spid="20484">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048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nodeType="clickEffect">
                                  <p:stCondLst>
                                    <p:cond delay="0"/>
                                  </p:stCondLst>
                                  <p:childTnLst>
                                    <p:set>
                                      <p:cBhvr>
                                        <p:cTn id="22" dur="1" fill="hold">
                                          <p:stCondLst>
                                            <p:cond delay="0"/>
                                          </p:stCondLst>
                                        </p:cTn>
                                        <p:tgtEl>
                                          <p:spTgt spid="20484">
                                            <p:txEl>
                                              <p:pRg st="2" end="2"/>
                                            </p:txEl>
                                          </p:spTgt>
                                        </p:tgtEl>
                                        <p:attrNameLst>
                                          <p:attrName>style.visibility</p:attrName>
                                        </p:attrNameLst>
                                      </p:cBhvr>
                                      <p:to>
                                        <p:strVal val="visible"/>
                                      </p:to>
                                    </p:set>
                                    <p:anim calcmode="lin" valueType="num">
                                      <p:cBhvr additive="base">
                                        <p:cTn id="23" dur="500" fill="hold"/>
                                        <p:tgtEl>
                                          <p:spTgt spid="20484">
                                            <p:txEl>
                                              <p:pRg st="2" end="2"/>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048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4" fill="hold" nodeType="clickEffect">
                                  <p:stCondLst>
                                    <p:cond delay="0"/>
                                  </p:stCondLst>
                                  <p:childTnLst>
                                    <p:set>
                                      <p:cBhvr>
                                        <p:cTn id="28" dur="1" fill="hold">
                                          <p:stCondLst>
                                            <p:cond delay="0"/>
                                          </p:stCondLst>
                                        </p:cTn>
                                        <p:tgtEl>
                                          <p:spTgt spid="20484">
                                            <p:txEl>
                                              <p:pRg st="3" end="3"/>
                                            </p:txEl>
                                          </p:spTgt>
                                        </p:tgtEl>
                                        <p:attrNameLst>
                                          <p:attrName>style.visibility</p:attrName>
                                        </p:attrNameLst>
                                      </p:cBhvr>
                                      <p:to>
                                        <p:strVal val="visible"/>
                                      </p:to>
                                    </p:set>
                                    <p:anim calcmode="lin" valueType="num">
                                      <p:cBhvr additive="base">
                                        <p:cTn id="29" dur="500" fill="hold"/>
                                        <p:tgtEl>
                                          <p:spTgt spid="20484">
                                            <p:txEl>
                                              <p:pRg st="3" end="3"/>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20484">
                                            <p:txEl>
                                              <p:pRg st="3" end="3"/>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20484">
                                            <p:txEl>
                                              <p:pRg st="4" end="4"/>
                                            </p:txEl>
                                          </p:spTgt>
                                        </p:tgtEl>
                                        <p:attrNameLst>
                                          <p:attrName>style.visibility</p:attrName>
                                        </p:attrNameLst>
                                      </p:cBhvr>
                                      <p:to>
                                        <p:strVal val="visible"/>
                                      </p:to>
                                    </p:set>
                                    <p:anim calcmode="lin" valueType="num">
                                      <p:cBhvr additive="base">
                                        <p:cTn id="33" dur="500" fill="hold"/>
                                        <p:tgtEl>
                                          <p:spTgt spid="20484">
                                            <p:txEl>
                                              <p:pRg st="4" end="4"/>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20484">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3"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5"/>
          <p:cNvSpPr>
            <a:spLocks noGrp="1"/>
          </p:cNvSpPr>
          <p:nvPr>
            <p:ph type="sldNum" sz="quarter" idx="12"/>
          </p:nvPr>
        </p:nvSpPr>
        <p:spPr>
          <a:noFill/>
        </p:spPr>
        <p:txBody>
          <a:bodyPr/>
          <a:lstStyle/>
          <a:p>
            <a:fld id="{004A701B-C5BC-4A7D-802E-7407DA3E01DF}" type="slidenum">
              <a:rPr lang="en-US" altLang="en-US"/>
              <a:pPr/>
              <a:t>31</a:t>
            </a:fld>
            <a:endParaRPr lang="en-US" altLang="en-US"/>
          </a:p>
        </p:txBody>
      </p:sp>
      <p:sp>
        <p:nvSpPr>
          <p:cNvPr id="28675" name="Rectangle 2"/>
          <p:cNvSpPr>
            <a:spLocks noGrp="1" noChangeArrowheads="1"/>
          </p:cNvSpPr>
          <p:nvPr>
            <p:ph type="title"/>
          </p:nvPr>
        </p:nvSpPr>
        <p:spPr/>
        <p:txBody>
          <a:bodyPr/>
          <a:lstStyle/>
          <a:p>
            <a:pPr eaLnBrk="1" hangingPunct="1"/>
            <a:r>
              <a:rPr lang="en-US" altLang="en-US"/>
              <a:t>Work</a:t>
            </a:r>
          </a:p>
        </p:txBody>
      </p:sp>
      <p:sp>
        <p:nvSpPr>
          <p:cNvPr id="28676" name="Rectangle 3"/>
          <p:cNvSpPr>
            <a:spLocks noGrp="1" noChangeArrowheads="1"/>
          </p:cNvSpPr>
          <p:nvPr>
            <p:ph type="body" idx="1"/>
          </p:nvPr>
        </p:nvSpPr>
        <p:spPr>
          <a:xfrm>
            <a:off x="1600200" y="1600200"/>
            <a:ext cx="7543800" cy="4525963"/>
          </a:xfrm>
        </p:spPr>
        <p:txBody>
          <a:bodyPr/>
          <a:lstStyle/>
          <a:p>
            <a:pPr algn="just" eaLnBrk="1" hangingPunct="1"/>
            <a:r>
              <a:rPr lang="en-US" altLang="en-US" sz="2600" b="1" dirty="0"/>
              <a:t>Industries and professions condemned by </a:t>
            </a:r>
            <a:r>
              <a:rPr lang="en-US" altLang="en-US" sz="2600" b="1" dirty="0" err="1"/>
              <a:t>islam</a:t>
            </a:r>
            <a:endParaRPr lang="en-US" altLang="en-US" sz="2600" b="1" dirty="0"/>
          </a:p>
          <a:p>
            <a:pPr lvl="1" eaLnBrk="1" hangingPunct="1"/>
            <a:r>
              <a:rPr lang="en-US" altLang="en-US" sz="2500" dirty="0"/>
              <a:t>Prostitution, Erotic Arts, Manufacturing Intoxicants and Drugs, Interest / usury</a:t>
            </a:r>
          </a:p>
          <a:p>
            <a:pPr lvl="1" eaLnBrk="1" hangingPunct="1"/>
            <a:r>
              <a:rPr lang="en-US" altLang="en-US" sz="2500" dirty="0"/>
              <a:t>'Allah will punish anyone who makes figures until he breathes spirit into them, which he can never do.‘ </a:t>
            </a:r>
            <a:r>
              <a:rPr lang="en-US" altLang="en-US" sz="1400" dirty="0"/>
              <a:t>(Hadith)</a:t>
            </a:r>
          </a:p>
          <a:p>
            <a:pPr eaLnBrk="1" hangingPunct="1"/>
            <a:r>
              <a:rPr lang="en-US" altLang="en-US" sz="2600" b="1" dirty="0"/>
              <a:t>Responsibilities in regard to work</a:t>
            </a:r>
            <a:r>
              <a:rPr lang="en-US" altLang="en-US" sz="2600" dirty="0"/>
              <a:t> </a:t>
            </a:r>
          </a:p>
          <a:p>
            <a:pPr lvl="1" eaLnBrk="1" hangingPunct="1"/>
            <a:r>
              <a:rPr lang="en-US" altLang="en-US" sz="2500" dirty="0"/>
              <a:t>“Woe to the rulers, the leaders, and the trustees! On the Day of Resurrection some people will wish that they could be suspended between heaven and earth rather than having had the burden of their responsibilities.” Hadith </a:t>
            </a:r>
          </a:p>
          <a:p>
            <a:pPr lvl="1" eaLnBrk="1" hangingPunct="1"/>
            <a:endParaRPr lang="en-US" altLang="en-US" sz="25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8676">
                                            <p:txEl>
                                              <p:pRg st="0" end="0"/>
                                            </p:txEl>
                                          </p:spTgt>
                                        </p:tgtEl>
                                        <p:attrNameLst>
                                          <p:attrName>style.visibility</p:attrName>
                                        </p:attrNameLst>
                                      </p:cBhvr>
                                      <p:to>
                                        <p:strVal val="visible"/>
                                      </p:to>
                                    </p:set>
                                    <p:anim calcmode="lin" valueType="num">
                                      <p:cBhvr additive="base">
                                        <p:cTn id="7" dur="500" fill="hold"/>
                                        <p:tgtEl>
                                          <p:spTgt spid="2867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8676">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8676">
                                            <p:txEl>
                                              <p:pRg st="1" end="1"/>
                                            </p:txEl>
                                          </p:spTgt>
                                        </p:tgtEl>
                                        <p:attrNameLst>
                                          <p:attrName>style.visibility</p:attrName>
                                        </p:attrNameLst>
                                      </p:cBhvr>
                                      <p:to>
                                        <p:strVal val="visible"/>
                                      </p:to>
                                    </p:set>
                                    <p:anim calcmode="lin" valueType="num">
                                      <p:cBhvr additive="base">
                                        <p:cTn id="11" dur="500" fill="hold"/>
                                        <p:tgtEl>
                                          <p:spTgt spid="28676">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8676">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8676">
                                            <p:txEl>
                                              <p:pRg st="2" end="2"/>
                                            </p:txEl>
                                          </p:spTgt>
                                        </p:tgtEl>
                                        <p:attrNameLst>
                                          <p:attrName>style.visibility</p:attrName>
                                        </p:attrNameLst>
                                      </p:cBhvr>
                                      <p:to>
                                        <p:strVal val="visible"/>
                                      </p:to>
                                    </p:set>
                                    <p:anim calcmode="lin" valueType="num">
                                      <p:cBhvr additive="base">
                                        <p:cTn id="15" dur="500" fill="hold"/>
                                        <p:tgtEl>
                                          <p:spTgt spid="28676">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867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28676">
                                            <p:txEl>
                                              <p:pRg st="3" end="3"/>
                                            </p:txEl>
                                          </p:spTgt>
                                        </p:tgtEl>
                                        <p:attrNameLst>
                                          <p:attrName>style.visibility</p:attrName>
                                        </p:attrNameLst>
                                      </p:cBhvr>
                                      <p:to>
                                        <p:strVal val="visible"/>
                                      </p:to>
                                    </p:set>
                                    <p:anim calcmode="lin" valueType="num">
                                      <p:cBhvr additive="base">
                                        <p:cTn id="21" dur="500" fill="hold"/>
                                        <p:tgtEl>
                                          <p:spTgt spid="28676">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8676">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28676">
                                            <p:txEl>
                                              <p:pRg st="4" end="4"/>
                                            </p:txEl>
                                          </p:spTgt>
                                        </p:tgtEl>
                                        <p:attrNameLst>
                                          <p:attrName>style.visibility</p:attrName>
                                        </p:attrNameLst>
                                      </p:cBhvr>
                                      <p:to>
                                        <p:strVal val="visible"/>
                                      </p:to>
                                    </p:set>
                                    <p:anim calcmode="lin" valueType="num">
                                      <p:cBhvr additive="base">
                                        <p:cTn id="25" dur="500" fill="hold"/>
                                        <p:tgtEl>
                                          <p:spTgt spid="28676">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8676">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5"/>
          <p:cNvSpPr>
            <a:spLocks noGrp="1"/>
          </p:cNvSpPr>
          <p:nvPr>
            <p:ph type="sldNum" sz="quarter" idx="12"/>
          </p:nvPr>
        </p:nvSpPr>
        <p:spPr>
          <a:noFill/>
        </p:spPr>
        <p:txBody>
          <a:bodyPr/>
          <a:lstStyle/>
          <a:p>
            <a:fld id="{5DEEDBD5-B69F-411E-AC77-9CBFD15F766E}" type="slidenum">
              <a:rPr lang="en-US" altLang="en-US"/>
              <a:pPr/>
              <a:t>32</a:t>
            </a:fld>
            <a:endParaRPr lang="en-US" altLang="en-US"/>
          </a:p>
        </p:txBody>
      </p:sp>
      <p:sp>
        <p:nvSpPr>
          <p:cNvPr id="22531" name="Rectangle 2"/>
          <p:cNvSpPr>
            <a:spLocks noGrp="1" noChangeArrowheads="1"/>
          </p:cNvSpPr>
          <p:nvPr>
            <p:ph type="title"/>
          </p:nvPr>
        </p:nvSpPr>
        <p:spPr/>
        <p:txBody>
          <a:bodyPr/>
          <a:lstStyle/>
          <a:p>
            <a:pPr eaLnBrk="1" hangingPunct="1"/>
            <a:r>
              <a:rPr lang="en-US" altLang="en-US" sz="3600"/>
              <a:t>BUSINESS TRANSACTIONS</a:t>
            </a:r>
          </a:p>
        </p:txBody>
      </p:sp>
      <p:sp>
        <p:nvSpPr>
          <p:cNvPr id="22532" name="Rectangle 3"/>
          <p:cNvSpPr>
            <a:spLocks noGrp="1" noChangeArrowheads="1"/>
          </p:cNvSpPr>
          <p:nvPr>
            <p:ph type="body" idx="1"/>
          </p:nvPr>
        </p:nvSpPr>
        <p:spPr/>
        <p:txBody>
          <a:bodyPr/>
          <a:lstStyle/>
          <a:p>
            <a:pPr eaLnBrk="1" hangingPunct="1">
              <a:lnSpc>
                <a:spcPct val="90000"/>
              </a:lnSpc>
            </a:pPr>
            <a:r>
              <a:rPr lang="en-US" altLang="en-US" sz="2600" b="1" dirty="0"/>
              <a:t>The Prohibition of Selling Forbidden Goods </a:t>
            </a:r>
          </a:p>
          <a:p>
            <a:pPr eaLnBrk="1" hangingPunct="1">
              <a:lnSpc>
                <a:spcPct val="90000"/>
              </a:lnSpc>
            </a:pPr>
            <a:r>
              <a:rPr lang="en-US" altLang="en-US" sz="2600" b="1" dirty="0"/>
              <a:t>The Prohibition of a Sale Involving Uncertainty </a:t>
            </a:r>
          </a:p>
          <a:p>
            <a:pPr eaLnBrk="1" hangingPunct="1">
              <a:lnSpc>
                <a:spcPct val="90000"/>
              </a:lnSpc>
            </a:pPr>
            <a:r>
              <a:rPr lang="en-US" altLang="en-US" sz="2600" b="1" dirty="0"/>
              <a:t>Price Manipulation</a:t>
            </a:r>
            <a:r>
              <a:rPr lang="en-US" altLang="en-US" sz="2600" dirty="0"/>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2531"/>
                                        </p:tgtEl>
                                        <p:attrNameLst>
                                          <p:attrName>style.visibility</p:attrName>
                                        </p:attrNameLst>
                                      </p:cBhvr>
                                      <p:to>
                                        <p:strVal val="visible"/>
                                      </p:to>
                                    </p:set>
                                    <p:anim calcmode="lin" valueType="num">
                                      <p:cBhvr additive="base">
                                        <p:cTn id="7" dur="500" fill="hold"/>
                                        <p:tgtEl>
                                          <p:spTgt spid="22531"/>
                                        </p:tgtEl>
                                        <p:attrNameLst>
                                          <p:attrName>ppt_x</p:attrName>
                                        </p:attrNameLst>
                                      </p:cBhvr>
                                      <p:tavLst>
                                        <p:tav tm="0">
                                          <p:val>
                                            <p:strVal val="#ppt_x"/>
                                          </p:val>
                                        </p:tav>
                                        <p:tav tm="100000">
                                          <p:val>
                                            <p:strVal val="#ppt_x"/>
                                          </p:val>
                                        </p:tav>
                                      </p:tavLst>
                                    </p:anim>
                                    <p:anim calcmode="lin" valueType="num">
                                      <p:cBhvr additive="base">
                                        <p:cTn id="8" dur="500" fill="hold"/>
                                        <p:tgtEl>
                                          <p:spTgt spid="2253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2532">
                                            <p:txEl>
                                              <p:pRg st="0" end="0"/>
                                            </p:txEl>
                                          </p:spTgt>
                                        </p:tgtEl>
                                        <p:attrNameLst>
                                          <p:attrName>style.visibility</p:attrName>
                                        </p:attrNameLst>
                                      </p:cBhvr>
                                      <p:to>
                                        <p:strVal val="visible"/>
                                      </p:to>
                                    </p:set>
                                    <p:anim calcmode="lin" valueType="num">
                                      <p:cBhvr additive="base">
                                        <p:cTn id="13" dur="500" fill="hold"/>
                                        <p:tgtEl>
                                          <p:spTgt spid="22532">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253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22532">
                                            <p:txEl>
                                              <p:pRg st="1" end="1"/>
                                            </p:txEl>
                                          </p:spTgt>
                                        </p:tgtEl>
                                        <p:attrNameLst>
                                          <p:attrName>style.visibility</p:attrName>
                                        </p:attrNameLst>
                                      </p:cBhvr>
                                      <p:to>
                                        <p:strVal val="visible"/>
                                      </p:to>
                                    </p:set>
                                    <p:anim calcmode="lin" valueType="num">
                                      <p:cBhvr additive="base">
                                        <p:cTn id="19" dur="500" fill="hold"/>
                                        <p:tgtEl>
                                          <p:spTgt spid="22532">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253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22532">
                                            <p:txEl>
                                              <p:pRg st="2" end="2"/>
                                            </p:txEl>
                                          </p:spTgt>
                                        </p:tgtEl>
                                        <p:attrNameLst>
                                          <p:attrName>style.visibility</p:attrName>
                                        </p:attrNameLst>
                                      </p:cBhvr>
                                      <p:to>
                                        <p:strVal val="visible"/>
                                      </p:to>
                                    </p:set>
                                    <p:anim calcmode="lin" valueType="num">
                                      <p:cBhvr additive="base">
                                        <p:cTn id="25" dur="500" fill="hold"/>
                                        <p:tgtEl>
                                          <p:spTgt spid="22532">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2532">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1"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5"/>
          <p:cNvSpPr>
            <a:spLocks noGrp="1"/>
          </p:cNvSpPr>
          <p:nvPr>
            <p:ph type="sldNum" sz="quarter" idx="12"/>
          </p:nvPr>
        </p:nvSpPr>
        <p:spPr>
          <a:noFill/>
        </p:spPr>
        <p:txBody>
          <a:bodyPr/>
          <a:lstStyle/>
          <a:p>
            <a:fld id="{04326AFF-3CAD-4423-8BB4-75042368034A}" type="slidenum">
              <a:rPr lang="en-US" altLang="en-US"/>
              <a:pPr/>
              <a:t>33</a:t>
            </a:fld>
            <a:endParaRPr lang="en-US" altLang="en-US"/>
          </a:p>
        </p:txBody>
      </p:sp>
      <p:sp>
        <p:nvSpPr>
          <p:cNvPr id="30723" name="Rectangle 2"/>
          <p:cNvSpPr>
            <a:spLocks noGrp="1" noChangeArrowheads="1"/>
          </p:cNvSpPr>
          <p:nvPr>
            <p:ph type="title"/>
          </p:nvPr>
        </p:nvSpPr>
        <p:spPr/>
        <p:txBody>
          <a:bodyPr/>
          <a:lstStyle/>
          <a:p>
            <a:pPr eaLnBrk="1" hangingPunct="1"/>
            <a:r>
              <a:rPr lang="en-US" altLang="en-US"/>
              <a:t>Business Transactions</a:t>
            </a:r>
          </a:p>
        </p:txBody>
      </p:sp>
      <p:sp>
        <p:nvSpPr>
          <p:cNvPr id="23556" name="Rectangle 3"/>
          <p:cNvSpPr>
            <a:spLocks noGrp="1" noChangeArrowheads="1"/>
          </p:cNvSpPr>
          <p:nvPr>
            <p:ph type="body" idx="1"/>
          </p:nvPr>
        </p:nvSpPr>
        <p:spPr/>
        <p:txBody>
          <a:bodyPr/>
          <a:lstStyle/>
          <a:p>
            <a:pPr eaLnBrk="1" hangingPunct="1"/>
            <a:r>
              <a:rPr lang="en-US" altLang="en-US" sz="2500" b="1" dirty="0"/>
              <a:t>The Condemnation of Hoarding</a:t>
            </a:r>
          </a:p>
          <a:p>
            <a:pPr lvl="1" eaLnBrk="1" hangingPunct="1"/>
            <a:r>
              <a:rPr lang="en-US" altLang="en-US" sz="2400" dirty="0"/>
              <a:t>"If anyone withholds grain for forty days </a:t>
            </a:r>
            <a:r>
              <a:rPr lang="en-US" altLang="en-US" sz="2400" dirty="0">
                <a:solidFill>
                  <a:srgbClr val="FF0000"/>
                </a:solidFill>
              </a:rPr>
              <a:t>out of the desire for a high price</a:t>
            </a:r>
            <a:r>
              <a:rPr lang="en-US" altLang="en-US" sz="2400" dirty="0"/>
              <a:t>, Allah will renounce him." </a:t>
            </a:r>
            <a:r>
              <a:rPr lang="en-US" altLang="en-US" sz="1400" dirty="0"/>
              <a:t>(Reported by Ahmad, al-Hakim, Ibn Abu </a:t>
            </a:r>
            <a:r>
              <a:rPr lang="en-US" altLang="en-US" sz="1400" dirty="0" err="1"/>
              <a:t>Shaybah</a:t>
            </a:r>
            <a:r>
              <a:rPr lang="en-US" altLang="en-US" sz="1400" dirty="0"/>
              <a:t>, and al-</a:t>
            </a:r>
            <a:r>
              <a:rPr lang="en-US" altLang="en-US" sz="1400" dirty="0" err="1"/>
              <a:t>Bazzar</a:t>
            </a:r>
            <a:r>
              <a:rPr lang="en-US" altLang="en-US" sz="1400" dirty="0"/>
              <a:t>.)</a:t>
            </a:r>
          </a:p>
          <a:p>
            <a:pPr eaLnBrk="1" hangingPunct="1"/>
            <a:r>
              <a:rPr lang="en-US" altLang="en-US" sz="2500" b="1" dirty="0"/>
              <a:t>The Permissibility of Brokerage</a:t>
            </a:r>
          </a:p>
          <a:p>
            <a:pPr eaLnBrk="1" hangingPunct="1"/>
            <a:r>
              <a:rPr lang="en-US" altLang="en-US" sz="2500" b="1" dirty="0"/>
              <a:t>Exploitation and Fraud </a:t>
            </a:r>
          </a:p>
          <a:p>
            <a:pPr eaLnBrk="1" hangingPunct="1"/>
            <a:r>
              <a:rPr lang="en-US" altLang="en-US" sz="2500" b="1" dirty="0"/>
              <a:t>"He Who Deceives Us Is Not of Us" </a:t>
            </a:r>
            <a:r>
              <a:rPr lang="en-US" altLang="en-US" sz="1400" b="1" dirty="0"/>
              <a:t>hadith</a:t>
            </a:r>
          </a:p>
          <a:p>
            <a:pPr eaLnBrk="1" hangingPunct="1"/>
            <a:r>
              <a:rPr lang="en-US" altLang="en-US" sz="2500" b="1" dirty="0"/>
              <a:t>Frequent Swearing</a:t>
            </a:r>
          </a:p>
          <a:p>
            <a:pPr lvl="1" eaLnBrk="1" hangingPunct="1"/>
            <a:r>
              <a:rPr lang="en-US" altLang="en-US" sz="2400" dirty="0"/>
              <a:t>"Swearing produces a ready sale but blots out the blessing." </a:t>
            </a:r>
            <a:r>
              <a:rPr lang="en-US" altLang="en-US" sz="1200" dirty="0"/>
              <a:t>(Reported by al-Bukhari.)</a:t>
            </a:r>
            <a:br>
              <a:rPr lang="en-US" altLang="en-US" sz="2400" dirty="0"/>
            </a:br>
            <a:endParaRPr lang="en-US" altLang="en-US" sz="2400" dirty="0"/>
          </a:p>
          <a:p>
            <a:pPr eaLnBrk="1" hangingPunct="1"/>
            <a:endParaRPr lang="en-US" altLang="en-US" sz="2200" dirty="0"/>
          </a:p>
          <a:p>
            <a:pPr eaLnBrk="1" hangingPunct="1"/>
            <a:endParaRPr lang="en-US" altLang="en-US" sz="2200" dirty="0"/>
          </a:p>
          <a:p>
            <a:pPr eaLnBrk="1" hangingPunct="1"/>
            <a:endParaRPr lang="en-US" altLang="en-US" sz="2200" dirty="0"/>
          </a:p>
          <a:p>
            <a:pPr eaLnBrk="1" hangingPunct="1"/>
            <a:endParaRPr lang="en-US" altLang="en-US" sz="28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3556">
                                            <p:txEl>
                                              <p:pRg st="0" end="0"/>
                                            </p:txEl>
                                          </p:spTgt>
                                        </p:tgtEl>
                                        <p:attrNameLst>
                                          <p:attrName>style.visibility</p:attrName>
                                        </p:attrNameLst>
                                      </p:cBhvr>
                                      <p:to>
                                        <p:strVal val="visible"/>
                                      </p:to>
                                    </p:set>
                                    <p:anim calcmode="lin" valueType="num">
                                      <p:cBhvr additive="base">
                                        <p:cTn id="7" dur="500" fill="hold"/>
                                        <p:tgtEl>
                                          <p:spTgt spid="2355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355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23556">
                                            <p:txEl>
                                              <p:pRg st="1" end="1"/>
                                            </p:txEl>
                                          </p:spTgt>
                                        </p:tgtEl>
                                        <p:attrNameLst>
                                          <p:attrName>style.visibility</p:attrName>
                                        </p:attrNameLst>
                                      </p:cBhvr>
                                      <p:to>
                                        <p:strVal val="visible"/>
                                      </p:to>
                                    </p:set>
                                    <p:anim calcmode="lin" valueType="num">
                                      <p:cBhvr additive="base">
                                        <p:cTn id="13" dur="500" fill="hold"/>
                                        <p:tgtEl>
                                          <p:spTgt spid="2355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355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23556">
                                            <p:txEl>
                                              <p:pRg st="2" end="2"/>
                                            </p:txEl>
                                          </p:spTgt>
                                        </p:tgtEl>
                                        <p:attrNameLst>
                                          <p:attrName>style.visibility</p:attrName>
                                        </p:attrNameLst>
                                      </p:cBhvr>
                                      <p:to>
                                        <p:strVal val="visible"/>
                                      </p:to>
                                    </p:set>
                                    <p:anim calcmode="lin" valueType="num">
                                      <p:cBhvr additive="base">
                                        <p:cTn id="19" dur="500" fill="hold"/>
                                        <p:tgtEl>
                                          <p:spTgt spid="23556">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355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23556">
                                            <p:txEl>
                                              <p:pRg st="3" end="3"/>
                                            </p:txEl>
                                          </p:spTgt>
                                        </p:tgtEl>
                                        <p:attrNameLst>
                                          <p:attrName>style.visibility</p:attrName>
                                        </p:attrNameLst>
                                      </p:cBhvr>
                                      <p:to>
                                        <p:strVal val="visible"/>
                                      </p:to>
                                    </p:set>
                                    <p:anim calcmode="lin" valueType="num">
                                      <p:cBhvr additive="base">
                                        <p:cTn id="25" dur="500" fill="hold"/>
                                        <p:tgtEl>
                                          <p:spTgt spid="23556">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355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23556">
                                            <p:txEl>
                                              <p:pRg st="4" end="4"/>
                                            </p:txEl>
                                          </p:spTgt>
                                        </p:tgtEl>
                                        <p:attrNameLst>
                                          <p:attrName>style.visibility</p:attrName>
                                        </p:attrNameLst>
                                      </p:cBhvr>
                                      <p:to>
                                        <p:strVal val="visible"/>
                                      </p:to>
                                    </p:set>
                                    <p:anim calcmode="lin" valueType="num">
                                      <p:cBhvr additive="base">
                                        <p:cTn id="31" dur="500" fill="hold"/>
                                        <p:tgtEl>
                                          <p:spTgt spid="23556">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355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23556">
                                            <p:txEl>
                                              <p:pRg st="5" end="5"/>
                                            </p:txEl>
                                          </p:spTgt>
                                        </p:tgtEl>
                                        <p:attrNameLst>
                                          <p:attrName>style.visibility</p:attrName>
                                        </p:attrNameLst>
                                      </p:cBhvr>
                                      <p:to>
                                        <p:strVal val="visible"/>
                                      </p:to>
                                    </p:set>
                                    <p:anim calcmode="lin" valueType="num">
                                      <p:cBhvr additive="base">
                                        <p:cTn id="37" dur="500" fill="hold"/>
                                        <p:tgtEl>
                                          <p:spTgt spid="23556">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3556">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nodeType="clickEffect">
                                  <p:stCondLst>
                                    <p:cond delay="0"/>
                                  </p:stCondLst>
                                  <p:childTnLst>
                                    <p:set>
                                      <p:cBhvr>
                                        <p:cTn id="42" dur="1" fill="hold">
                                          <p:stCondLst>
                                            <p:cond delay="0"/>
                                          </p:stCondLst>
                                        </p:cTn>
                                        <p:tgtEl>
                                          <p:spTgt spid="23556">
                                            <p:txEl>
                                              <p:pRg st="6" end="6"/>
                                            </p:txEl>
                                          </p:spTgt>
                                        </p:tgtEl>
                                        <p:attrNameLst>
                                          <p:attrName>style.visibility</p:attrName>
                                        </p:attrNameLst>
                                      </p:cBhvr>
                                      <p:to>
                                        <p:strVal val="visible"/>
                                      </p:to>
                                    </p:set>
                                    <p:anim calcmode="lin" valueType="num">
                                      <p:cBhvr additive="base">
                                        <p:cTn id="43" dur="500" fill="hold"/>
                                        <p:tgtEl>
                                          <p:spTgt spid="23556">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23556">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5"/>
          <p:cNvSpPr>
            <a:spLocks noGrp="1"/>
          </p:cNvSpPr>
          <p:nvPr>
            <p:ph type="sldNum" sz="quarter" idx="12"/>
          </p:nvPr>
        </p:nvSpPr>
        <p:spPr>
          <a:noFill/>
        </p:spPr>
        <p:txBody>
          <a:bodyPr/>
          <a:lstStyle/>
          <a:p>
            <a:fld id="{843A6633-8BD9-4F72-AC3A-503D9DDB3E7F}" type="slidenum">
              <a:rPr lang="en-US" altLang="en-US"/>
              <a:pPr/>
              <a:t>34</a:t>
            </a:fld>
            <a:endParaRPr lang="en-US" altLang="en-US"/>
          </a:p>
        </p:txBody>
      </p:sp>
      <p:sp>
        <p:nvSpPr>
          <p:cNvPr id="31747" name="Rectangle 2"/>
          <p:cNvSpPr>
            <a:spLocks noGrp="1" noChangeArrowheads="1"/>
          </p:cNvSpPr>
          <p:nvPr>
            <p:ph type="title"/>
          </p:nvPr>
        </p:nvSpPr>
        <p:spPr/>
        <p:txBody>
          <a:bodyPr/>
          <a:lstStyle/>
          <a:p>
            <a:pPr eaLnBrk="1" hangingPunct="1"/>
            <a:r>
              <a:rPr lang="en-US" altLang="en-US"/>
              <a:t>Business Transactions</a:t>
            </a:r>
          </a:p>
        </p:txBody>
      </p:sp>
      <p:sp>
        <p:nvSpPr>
          <p:cNvPr id="24580" name="Rectangle 3"/>
          <p:cNvSpPr>
            <a:spLocks noGrp="1" noChangeArrowheads="1"/>
          </p:cNvSpPr>
          <p:nvPr>
            <p:ph type="body" idx="1"/>
          </p:nvPr>
        </p:nvSpPr>
        <p:spPr/>
        <p:txBody>
          <a:bodyPr/>
          <a:lstStyle/>
          <a:p>
            <a:pPr eaLnBrk="1" hangingPunct="1">
              <a:lnSpc>
                <a:spcPct val="90000"/>
              </a:lnSpc>
            </a:pPr>
            <a:r>
              <a:rPr lang="en-US" altLang="en-US" sz="2400" b="1" dirty="0"/>
              <a:t>The Prohibition of Usury/ Interest</a:t>
            </a:r>
          </a:p>
          <a:p>
            <a:pPr lvl="1" algn="ctr" eaLnBrk="1" hangingPunct="1">
              <a:lnSpc>
                <a:spcPct val="90000"/>
              </a:lnSpc>
            </a:pPr>
            <a:r>
              <a:rPr lang="ur-PK" dirty="0"/>
              <a:t>يَٰٓأَيُّهَا ٱلَّذِينَ ءَامَنُوا۟ ٱتَّقُوا۟ ٱللَّهَ وَذَرُوا۟ مَا بَقِىَ مِنَ ٱلرِّبَوٰٓا۟ إِن كُنتُم مُّؤْمِنِينَ</a:t>
            </a:r>
            <a:endParaRPr lang="en-US" altLang="en-US" dirty="0"/>
          </a:p>
          <a:p>
            <a:pPr lvl="1" eaLnBrk="1" hangingPunct="1">
              <a:lnSpc>
                <a:spcPct val="90000"/>
              </a:lnSpc>
            </a:pPr>
            <a:r>
              <a:rPr lang="en-US" altLang="en-US" sz="2400" dirty="0"/>
              <a:t>“O you who believe, fear Allah and give up what remains due to you of interest if you are indeed Believers. And if you do not, then be warned of war (against you) by Allah and His Messenger, while if you repent you shall have your capital. Do not do wrong and you shall not be wronged.” </a:t>
            </a:r>
            <a:r>
              <a:rPr lang="en-US" altLang="en-US" sz="1400" dirty="0"/>
              <a:t>(The Qur’an 2:278-279) </a:t>
            </a:r>
          </a:p>
          <a:p>
            <a:pPr lvl="1" eaLnBrk="1" hangingPunct="1">
              <a:lnSpc>
                <a:spcPct val="90000"/>
              </a:lnSpc>
            </a:pPr>
            <a:r>
              <a:rPr lang="en-US" altLang="en-US" sz="2400" dirty="0"/>
              <a:t>The taking of interest implies appropriating another person's property without giving him anything in exchange </a:t>
            </a:r>
          </a:p>
          <a:p>
            <a:pPr lvl="1" eaLnBrk="1" hangingPunct="1">
              <a:lnSpc>
                <a:spcPct val="90000"/>
              </a:lnSpc>
            </a:pPr>
            <a:r>
              <a:rPr lang="en-US" altLang="en-US" sz="2400" dirty="0"/>
              <a:t>Dependence on interest prevents people from working to earn money,</a:t>
            </a:r>
            <a:r>
              <a:rPr lang="en-US" altLang="en-US" dirty="0"/>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4580">
                                            <p:txEl>
                                              <p:pRg st="0" end="0"/>
                                            </p:txEl>
                                          </p:spTgt>
                                        </p:tgtEl>
                                        <p:attrNameLst>
                                          <p:attrName>style.visibility</p:attrName>
                                        </p:attrNameLst>
                                      </p:cBhvr>
                                      <p:to>
                                        <p:strVal val="visible"/>
                                      </p:to>
                                    </p:set>
                                    <p:anim calcmode="lin" valueType="num">
                                      <p:cBhvr additive="base">
                                        <p:cTn id="7" dur="500" fill="hold"/>
                                        <p:tgtEl>
                                          <p:spTgt spid="2458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458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4580">
                                            <p:txEl>
                                              <p:pRg st="1" end="1"/>
                                            </p:txEl>
                                          </p:spTgt>
                                        </p:tgtEl>
                                        <p:attrNameLst>
                                          <p:attrName>style.visibility</p:attrName>
                                        </p:attrNameLst>
                                      </p:cBhvr>
                                      <p:to>
                                        <p:strVal val="visible"/>
                                      </p:to>
                                    </p:set>
                                    <p:anim calcmode="lin" valueType="num">
                                      <p:cBhvr additive="base">
                                        <p:cTn id="13" dur="500" fill="hold"/>
                                        <p:tgtEl>
                                          <p:spTgt spid="24580">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458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24580">
                                            <p:txEl>
                                              <p:pRg st="2" end="2"/>
                                            </p:txEl>
                                          </p:spTgt>
                                        </p:tgtEl>
                                        <p:attrNameLst>
                                          <p:attrName>style.visibility</p:attrName>
                                        </p:attrNameLst>
                                      </p:cBhvr>
                                      <p:to>
                                        <p:strVal val="visible"/>
                                      </p:to>
                                    </p:set>
                                    <p:anim calcmode="lin" valueType="num">
                                      <p:cBhvr additive="base">
                                        <p:cTn id="19" dur="500" fill="hold"/>
                                        <p:tgtEl>
                                          <p:spTgt spid="24580">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4580">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24580">
                                            <p:txEl>
                                              <p:pRg st="3" end="3"/>
                                            </p:txEl>
                                          </p:spTgt>
                                        </p:tgtEl>
                                        <p:attrNameLst>
                                          <p:attrName>style.visibility</p:attrName>
                                        </p:attrNameLst>
                                      </p:cBhvr>
                                      <p:to>
                                        <p:strVal val="visible"/>
                                      </p:to>
                                    </p:set>
                                    <p:anim calcmode="lin" valueType="num">
                                      <p:cBhvr additive="base">
                                        <p:cTn id="25" dur="500" fill="hold"/>
                                        <p:tgtEl>
                                          <p:spTgt spid="24580">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4580">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24580">
                                            <p:txEl>
                                              <p:pRg st="4" end="4"/>
                                            </p:txEl>
                                          </p:spTgt>
                                        </p:tgtEl>
                                        <p:attrNameLst>
                                          <p:attrName>style.visibility</p:attrName>
                                        </p:attrNameLst>
                                      </p:cBhvr>
                                      <p:to>
                                        <p:strVal val="visible"/>
                                      </p:to>
                                    </p:set>
                                    <p:anim calcmode="lin" valueType="num">
                                      <p:cBhvr additive="base">
                                        <p:cTn id="31" dur="500" fill="hold"/>
                                        <p:tgtEl>
                                          <p:spTgt spid="24580">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4580">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5"/>
          <p:cNvSpPr>
            <a:spLocks noGrp="1"/>
          </p:cNvSpPr>
          <p:nvPr>
            <p:ph type="sldNum" sz="quarter" idx="12"/>
          </p:nvPr>
        </p:nvSpPr>
        <p:spPr>
          <a:noFill/>
        </p:spPr>
        <p:txBody>
          <a:bodyPr/>
          <a:lstStyle/>
          <a:p>
            <a:endParaRPr lang="en-US" altLang="en-US" dirty="0"/>
          </a:p>
        </p:txBody>
      </p:sp>
      <p:sp>
        <p:nvSpPr>
          <p:cNvPr id="26627" name="Rectangle 2"/>
          <p:cNvSpPr>
            <a:spLocks noGrp="1" noChangeArrowheads="1"/>
          </p:cNvSpPr>
          <p:nvPr>
            <p:ph type="title"/>
          </p:nvPr>
        </p:nvSpPr>
        <p:spPr>
          <a:xfrm>
            <a:off x="1752600" y="0"/>
            <a:ext cx="6934200" cy="1417638"/>
          </a:xfrm>
        </p:spPr>
        <p:txBody>
          <a:bodyPr/>
          <a:lstStyle/>
          <a:p>
            <a:pPr eaLnBrk="1" hangingPunct="1"/>
            <a:r>
              <a:rPr lang="en-US" altLang="en-US" dirty="0"/>
              <a:t>The Physical Appetites </a:t>
            </a:r>
          </a:p>
        </p:txBody>
      </p:sp>
      <p:sp>
        <p:nvSpPr>
          <p:cNvPr id="26628" name="Rectangle 3"/>
          <p:cNvSpPr>
            <a:spLocks noGrp="1" noChangeArrowheads="1"/>
          </p:cNvSpPr>
          <p:nvPr>
            <p:ph type="body" idx="1"/>
          </p:nvPr>
        </p:nvSpPr>
        <p:spPr>
          <a:xfrm>
            <a:off x="1295400" y="861218"/>
            <a:ext cx="8001000" cy="5768182"/>
          </a:xfrm>
        </p:spPr>
        <p:txBody>
          <a:bodyPr/>
          <a:lstStyle/>
          <a:p>
            <a:pPr eaLnBrk="1" hangingPunct="1"/>
            <a:r>
              <a:rPr lang="en-US" altLang="en-US" sz="2200" b="1" dirty="0"/>
              <a:t>Adultery</a:t>
            </a:r>
          </a:p>
          <a:p>
            <a:pPr lvl="1" eaLnBrk="1" hangingPunct="1"/>
            <a:r>
              <a:rPr lang="ur-PK" dirty="0"/>
              <a:t>وَلَا تَقْرَبُوا۟ ٱلزِّنَىٰٓۖ إِنَّهُۥ كَانَ فَٰحِشَةً وَسَآءَ سَبِيلًا</a:t>
            </a:r>
            <a:endParaRPr lang="en-US" altLang="en-US" sz="2200" dirty="0"/>
          </a:p>
          <a:p>
            <a:pPr lvl="1" eaLnBrk="1" hangingPunct="1"/>
            <a:r>
              <a:rPr lang="en-US" altLang="en-US" sz="2200" dirty="0"/>
              <a:t>“..do not come near adultery; indeed, it is an abomination and an evil way (17:32), </a:t>
            </a:r>
          </a:p>
          <a:p>
            <a:pPr eaLnBrk="1" hangingPunct="1"/>
            <a:r>
              <a:rPr lang="en-US" altLang="en-US" sz="2200" b="1" dirty="0"/>
              <a:t>Privacy </a:t>
            </a:r>
          </a:p>
          <a:p>
            <a:pPr lvl="1" eaLnBrk="1" hangingPunct="1"/>
            <a:r>
              <a:rPr lang="en-US" altLang="en-US" sz="2200" dirty="0"/>
              <a:t>Islam prohibits Privacy denoting a man and woman's being alone together in a place in which there is no fear of intrusion by anyone else</a:t>
            </a:r>
          </a:p>
          <a:p>
            <a:pPr eaLnBrk="1" hangingPunct="1"/>
            <a:r>
              <a:rPr lang="en-US" altLang="en-US" sz="2200" b="1" dirty="0"/>
              <a:t>Looking With Desire at the Opposite gender </a:t>
            </a:r>
          </a:p>
          <a:p>
            <a:pPr lvl="1" eaLnBrk="1" hangingPunct="1"/>
            <a:r>
              <a:rPr lang="en-US" altLang="en-US" sz="2200" dirty="0"/>
              <a:t>“Tell the believing men that they should lower their gazes and guard their sexual organs; that is purer for them. Indeed, Allah is well-acquainted with what they do. And tell the believing women that they should lower their gazes and guard their sexual organs, and not display their adornment, except that which is apparent of it…”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6627"/>
                                        </p:tgtEl>
                                        <p:attrNameLst>
                                          <p:attrName>style.visibility</p:attrName>
                                        </p:attrNameLst>
                                      </p:cBhvr>
                                      <p:to>
                                        <p:strVal val="visible"/>
                                      </p:to>
                                    </p:set>
                                    <p:anim calcmode="lin" valueType="num">
                                      <p:cBhvr additive="base">
                                        <p:cTn id="7" dur="500" fill="hold"/>
                                        <p:tgtEl>
                                          <p:spTgt spid="26627"/>
                                        </p:tgtEl>
                                        <p:attrNameLst>
                                          <p:attrName>ppt_x</p:attrName>
                                        </p:attrNameLst>
                                      </p:cBhvr>
                                      <p:tavLst>
                                        <p:tav tm="0">
                                          <p:val>
                                            <p:strVal val="#ppt_x"/>
                                          </p:val>
                                        </p:tav>
                                        <p:tav tm="100000">
                                          <p:val>
                                            <p:strVal val="#ppt_x"/>
                                          </p:val>
                                        </p:tav>
                                      </p:tavLst>
                                    </p:anim>
                                    <p:anim calcmode="lin" valueType="num">
                                      <p:cBhvr additive="base">
                                        <p:cTn id="8" dur="500" fill="hold"/>
                                        <p:tgtEl>
                                          <p:spTgt spid="26627"/>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26628">
                                            <p:txEl>
                                              <p:pRg st="0" end="0"/>
                                            </p:txEl>
                                          </p:spTgt>
                                        </p:tgtEl>
                                        <p:attrNameLst>
                                          <p:attrName>style.visibility</p:attrName>
                                        </p:attrNameLst>
                                      </p:cBhvr>
                                      <p:to>
                                        <p:strVal val="visible"/>
                                      </p:to>
                                    </p:set>
                                    <p:anim calcmode="lin" valueType="num">
                                      <p:cBhvr additive="base">
                                        <p:cTn id="13" dur="500" fill="hold"/>
                                        <p:tgtEl>
                                          <p:spTgt spid="26628">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662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6628">
                                            <p:txEl>
                                              <p:pRg st="1" end="1"/>
                                            </p:txEl>
                                          </p:spTgt>
                                        </p:tgtEl>
                                        <p:attrNameLst>
                                          <p:attrName>style.visibility</p:attrName>
                                        </p:attrNameLst>
                                      </p:cBhvr>
                                      <p:to>
                                        <p:strVal val="visible"/>
                                      </p:to>
                                    </p:set>
                                    <p:anim calcmode="lin" valueType="num">
                                      <p:cBhvr additive="base">
                                        <p:cTn id="19" dur="500" fill="hold"/>
                                        <p:tgtEl>
                                          <p:spTgt spid="26628">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662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26628">
                                            <p:txEl>
                                              <p:pRg st="2" end="2"/>
                                            </p:txEl>
                                          </p:spTgt>
                                        </p:tgtEl>
                                        <p:attrNameLst>
                                          <p:attrName>style.visibility</p:attrName>
                                        </p:attrNameLst>
                                      </p:cBhvr>
                                      <p:to>
                                        <p:strVal val="visible"/>
                                      </p:to>
                                    </p:set>
                                    <p:anim calcmode="lin" valueType="num">
                                      <p:cBhvr additive="base">
                                        <p:cTn id="25" dur="500" fill="hold"/>
                                        <p:tgtEl>
                                          <p:spTgt spid="26628">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662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26628">
                                            <p:txEl>
                                              <p:pRg st="3" end="3"/>
                                            </p:txEl>
                                          </p:spTgt>
                                        </p:tgtEl>
                                        <p:attrNameLst>
                                          <p:attrName>style.visibility</p:attrName>
                                        </p:attrNameLst>
                                      </p:cBhvr>
                                      <p:to>
                                        <p:strVal val="visible"/>
                                      </p:to>
                                    </p:set>
                                    <p:anim calcmode="lin" valueType="num">
                                      <p:cBhvr additive="base">
                                        <p:cTn id="31" dur="500" fill="hold"/>
                                        <p:tgtEl>
                                          <p:spTgt spid="26628">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6628">
                                            <p:txEl>
                                              <p:pRg st="3" end="3"/>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26628">
                                            <p:txEl>
                                              <p:pRg st="4" end="4"/>
                                            </p:txEl>
                                          </p:spTgt>
                                        </p:tgtEl>
                                        <p:attrNameLst>
                                          <p:attrName>style.visibility</p:attrName>
                                        </p:attrNameLst>
                                      </p:cBhvr>
                                      <p:to>
                                        <p:strVal val="visible"/>
                                      </p:to>
                                    </p:set>
                                    <p:anim calcmode="lin" valueType="num">
                                      <p:cBhvr additive="base">
                                        <p:cTn id="35" dur="500" fill="hold"/>
                                        <p:tgtEl>
                                          <p:spTgt spid="26628">
                                            <p:txEl>
                                              <p:pRg st="4" end="4"/>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26628">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2" presetClass="entr" presetSubtype="4" fill="hold" nodeType="clickEffect">
                                  <p:stCondLst>
                                    <p:cond delay="0"/>
                                  </p:stCondLst>
                                  <p:childTnLst>
                                    <p:set>
                                      <p:cBhvr>
                                        <p:cTn id="40" dur="1" fill="hold">
                                          <p:stCondLst>
                                            <p:cond delay="0"/>
                                          </p:stCondLst>
                                        </p:cTn>
                                        <p:tgtEl>
                                          <p:spTgt spid="26628">
                                            <p:txEl>
                                              <p:pRg st="5" end="5"/>
                                            </p:txEl>
                                          </p:spTgt>
                                        </p:tgtEl>
                                        <p:attrNameLst>
                                          <p:attrName>style.visibility</p:attrName>
                                        </p:attrNameLst>
                                      </p:cBhvr>
                                      <p:to>
                                        <p:strVal val="visible"/>
                                      </p:to>
                                    </p:set>
                                    <p:anim calcmode="lin" valueType="num">
                                      <p:cBhvr additive="base">
                                        <p:cTn id="41" dur="500" fill="hold"/>
                                        <p:tgtEl>
                                          <p:spTgt spid="26628">
                                            <p:txEl>
                                              <p:pRg st="5" end="5"/>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26628">
                                            <p:txEl>
                                              <p:pRg st="5" end="5"/>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26628">
                                            <p:txEl>
                                              <p:pRg st="6" end="6"/>
                                            </p:txEl>
                                          </p:spTgt>
                                        </p:tgtEl>
                                        <p:attrNameLst>
                                          <p:attrName>style.visibility</p:attrName>
                                        </p:attrNameLst>
                                      </p:cBhvr>
                                      <p:to>
                                        <p:strVal val="visible"/>
                                      </p:to>
                                    </p:set>
                                    <p:anim calcmode="lin" valueType="num">
                                      <p:cBhvr additive="base">
                                        <p:cTn id="45" dur="500" fill="hold"/>
                                        <p:tgtEl>
                                          <p:spTgt spid="26628">
                                            <p:txEl>
                                              <p:pRg st="6" end="6"/>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26628">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7"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5"/>
          <p:cNvSpPr>
            <a:spLocks noGrp="1"/>
          </p:cNvSpPr>
          <p:nvPr>
            <p:ph type="sldNum" sz="quarter" idx="12"/>
          </p:nvPr>
        </p:nvSpPr>
        <p:spPr>
          <a:noFill/>
        </p:spPr>
        <p:txBody>
          <a:bodyPr/>
          <a:lstStyle/>
          <a:p>
            <a:fld id="{002AB8D2-CA68-4B1E-ABB4-04E647328662}" type="slidenum">
              <a:rPr lang="en-US" altLang="en-US"/>
              <a:pPr/>
              <a:t>36</a:t>
            </a:fld>
            <a:endParaRPr lang="en-US" altLang="en-US"/>
          </a:p>
        </p:txBody>
      </p:sp>
      <p:sp>
        <p:nvSpPr>
          <p:cNvPr id="33795" name="Rectangle 2"/>
          <p:cNvSpPr>
            <a:spLocks noGrp="1" noChangeArrowheads="1"/>
          </p:cNvSpPr>
          <p:nvPr>
            <p:ph type="title"/>
          </p:nvPr>
        </p:nvSpPr>
        <p:spPr/>
        <p:txBody>
          <a:bodyPr/>
          <a:lstStyle/>
          <a:p>
            <a:pPr eaLnBrk="1" hangingPunct="1"/>
            <a:endParaRPr lang="en-US" altLang="en-US"/>
          </a:p>
        </p:txBody>
      </p:sp>
      <p:sp>
        <p:nvSpPr>
          <p:cNvPr id="27652" name="Rectangle 3"/>
          <p:cNvSpPr>
            <a:spLocks noGrp="1" noChangeArrowheads="1"/>
          </p:cNvSpPr>
          <p:nvPr>
            <p:ph type="body" idx="1"/>
          </p:nvPr>
        </p:nvSpPr>
        <p:spPr/>
        <p:txBody>
          <a:bodyPr/>
          <a:lstStyle/>
          <a:p>
            <a:pPr eaLnBrk="1" hangingPunct="1"/>
            <a:r>
              <a:rPr lang="en-US" altLang="en-US" sz="2500" b="1" dirty="0"/>
              <a:t>Man to man, woman to woman</a:t>
            </a:r>
          </a:p>
          <a:p>
            <a:pPr lvl="1" eaLnBrk="1" hangingPunct="1"/>
            <a:r>
              <a:rPr lang="en-US" altLang="en-US" sz="2400" dirty="0"/>
              <a:t> “A man should not look at the </a:t>
            </a:r>
            <a:r>
              <a:rPr lang="en-US" altLang="en-US" sz="2400" i="1" dirty="0"/>
              <a:t>private organs </a:t>
            </a:r>
            <a:r>
              <a:rPr lang="en-US" altLang="en-US" sz="2400" dirty="0"/>
              <a:t>of another man, nor a woman of a woman, nor should a man go under one cloth with another man, nor a woman with another woman..” (Hadith)</a:t>
            </a:r>
          </a:p>
          <a:p>
            <a:pPr lvl="1" eaLnBrk="1" hangingPunct="1"/>
            <a:endParaRPr lang="en-US" altLang="en-US" sz="2400" dirty="0"/>
          </a:p>
          <a:p>
            <a:pPr eaLnBrk="1" hangingPunct="1"/>
            <a:r>
              <a:rPr lang="en-US" altLang="en-US" sz="2500" b="1" dirty="0"/>
              <a:t>Homosexuality</a:t>
            </a:r>
          </a:p>
          <a:p>
            <a:pPr lvl="1" eaLnBrk="1" hangingPunct="1"/>
            <a:r>
              <a:rPr lang="ur-PK" dirty="0"/>
              <a:t>أَتَأْتُونَ ٱلذُّكْرَانَ مِنَ ٱلْعَٰلَمِينَ</a:t>
            </a:r>
            <a:endParaRPr lang="en-US" altLang="en-US" sz="2400" dirty="0"/>
          </a:p>
          <a:p>
            <a:pPr lvl="1" eaLnBrk="1" hangingPunct="1"/>
            <a:r>
              <a:rPr lang="en-US" altLang="en-US" sz="2400" dirty="0"/>
              <a:t>“What! Of all creatures, do you approach males and leave the spouses whom your Lord has created for you? Indeed, you are people transgressing (all limits)!” (26: 165-166)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7652">
                                            <p:txEl>
                                              <p:pRg st="0" end="0"/>
                                            </p:txEl>
                                          </p:spTgt>
                                        </p:tgtEl>
                                        <p:attrNameLst>
                                          <p:attrName>style.visibility</p:attrName>
                                        </p:attrNameLst>
                                      </p:cBhvr>
                                      <p:to>
                                        <p:strVal val="visible"/>
                                      </p:to>
                                    </p:set>
                                    <p:anim calcmode="lin" valueType="num">
                                      <p:cBhvr additive="base">
                                        <p:cTn id="7" dur="500" fill="hold"/>
                                        <p:tgtEl>
                                          <p:spTgt spid="2765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7652">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7652">
                                            <p:txEl>
                                              <p:pRg st="1" end="1"/>
                                            </p:txEl>
                                          </p:spTgt>
                                        </p:tgtEl>
                                        <p:attrNameLst>
                                          <p:attrName>style.visibility</p:attrName>
                                        </p:attrNameLst>
                                      </p:cBhvr>
                                      <p:to>
                                        <p:strVal val="visible"/>
                                      </p:to>
                                    </p:set>
                                    <p:anim calcmode="lin" valueType="num">
                                      <p:cBhvr additive="base">
                                        <p:cTn id="11" dur="500" fill="hold"/>
                                        <p:tgtEl>
                                          <p:spTgt spid="27652">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765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nodeType="clickEffect">
                                  <p:stCondLst>
                                    <p:cond delay="0"/>
                                  </p:stCondLst>
                                  <p:childTnLst>
                                    <p:set>
                                      <p:cBhvr>
                                        <p:cTn id="16" dur="1" fill="hold">
                                          <p:stCondLst>
                                            <p:cond delay="0"/>
                                          </p:stCondLst>
                                        </p:cTn>
                                        <p:tgtEl>
                                          <p:spTgt spid="27652">
                                            <p:txEl>
                                              <p:pRg st="3" end="3"/>
                                            </p:txEl>
                                          </p:spTgt>
                                        </p:tgtEl>
                                        <p:attrNameLst>
                                          <p:attrName>style.visibility</p:attrName>
                                        </p:attrNameLst>
                                      </p:cBhvr>
                                      <p:to>
                                        <p:strVal val="visible"/>
                                      </p:to>
                                    </p:set>
                                    <p:anim calcmode="lin" valueType="num">
                                      <p:cBhvr additive="base">
                                        <p:cTn id="17" dur="500" fill="hold"/>
                                        <p:tgtEl>
                                          <p:spTgt spid="27652">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765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27652">
                                            <p:txEl>
                                              <p:pRg st="4" end="4"/>
                                            </p:txEl>
                                          </p:spTgt>
                                        </p:tgtEl>
                                        <p:attrNameLst>
                                          <p:attrName>style.visibility</p:attrName>
                                        </p:attrNameLst>
                                      </p:cBhvr>
                                      <p:to>
                                        <p:strVal val="visible"/>
                                      </p:to>
                                    </p:set>
                                    <p:anim calcmode="lin" valueType="num">
                                      <p:cBhvr additive="base">
                                        <p:cTn id="23" dur="500" fill="hold"/>
                                        <p:tgtEl>
                                          <p:spTgt spid="27652">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7652">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27652">
                                            <p:txEl>
                                              <p:pRg st="5" end="5"/>
                                            </p:txEl>
                                          </p:spTgt>
                                        </p:tgtEl>
                                        <p:attrNameLst>
                                          <p:attrName>style.visibility</p:attrName>
                                        </p:attrNameLst>
                                      </p:cBhvr>
                                      <p:to>
                                        <p:strVal val="visible"/>
                                      </p:to>
                                    </p:set>
                                    <p:anim calcmode="lin" valueType="num">
                                      <p:cBhvr additive="base">
                                        <p:cTn id="27" dur="500" fill="hold"/>
                                        <p:tgtEl>
                                          <p:spTgt spid="27652">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7652">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5"/>
          <p:cNvSpPr>
            <a:spLocks noGrp="1"/>
          </p:cNvSpPr>
          <p:nvPr>
            <p:ph type="sldNum" sz="quarter" idx="12"/>
          </p:nvPr>
        </p:nvSpPr>
        <p:spPr>
          <a:noFill/>
        </p:spPr>
        <p:txBody>
          <a:bodyPr/>
          <a:lstStyle/>
          <a:p>
            <a:fld id="{40D2DDA8-D63E-4BCA-898D-F3F1ADDE0F3E}" type="slidenum">
              <a:rPr lang="en-US" altLang="en-US"/>
              <a:pPr/>
              <a:t>37</a:t>
            </a:fld>
            <a:endParaRPr lang="en-US" altLang="en-US"/>
          </a:p>
        </p:txBody>
      </p:sp>
      <p:sp>
        <p:nvSpPr>
          <p:cNvPr id="34819" name="Rectangle 2"/>
          <p:cNvSpPr>
            <a:spLocks noGrp="1" noChangeArrowheads="1"/>
          </p:cNvSpPr>
          <p:nvPr>
            <p:ph type="title"/>
          </p:nvPr>
        </p:nvSpPr>
        <p:spPr/>
        <p:txBody>
          <a:bodyPr/>
          <a:lstStyle/>
          <a:p>
            <a:pPr eaLnBrk="1" hangingPunct="1"/>
            <a:r>
              <a:rPr lang="en-US" altLang="en-US" sz="6600" b="0"/>
              <a:t>Marriage</a:t>
            </a:r>
          </a:p>
        </p:txBody>
      </p:sp>
      <p:sp>
        <p:nvSpPr>
          <p:cNvPr id="34820" name="Rectangle 3"/>
          <p:cNvSpPr>
            <a:spLocks noGrp="1" noChangeArrowheads="1"/>
          </p:cNvSpPr>
          <p:nvPr>
            <p:ph type="body" idx="1"/>
          </p:nvPr>
        </p:nvSpPr>
        <p:spPr/>
        <p:txBody>
          <a:bodyPr/>
          <a:lstStyle/>
          <a:p>
            <a:pPr eaLnBrk="1" hangingPunct="1">
              <a:buFontTx/>
              <a:buNone/>
            </a:pPr>
            <a:endParaRPr lang="en-US" altLang="en-US" sz="4400" b="1" dirty="0"/>
          </a:p>
          <a:p>
            <a:pPr eaLnBrk="1" hangingPunct="1">
              <a:buFontTx/>
              <a:buNone/>
            </a:pPr>
            <a:endParaRPr lang="en-US" altLang="en-US" sz="4400" b="1" dirty="0"/>
          </a:p>
          <a:p>
            <a:pPr eaLnBrk="1" hangingPunct="1">
              <a:buFontTx/>
              <a:buNone/>
            </a:pPr>
            <a:r>
              <a:rPr lang="en-US" altLang="en-US" sz="4400" b="1" dirty="0"/>
              <a:t>				</a:t>
            </a:r>
          </a:p>
        </p:txBody>
      </p:sp>
      <p:pic>
        <p:nvPicPr>
          <p:cNvPr id="34821" name="Picture 4" descr="mariage_digipack_3_cd_1_dvd_"/>
          <p:cNvPicPr>
            <a:picLocks noChangeAspect="1" noChangeArrowheads="1"/>
          </p:cNvPicPr>
          <p:nvPr/>
        </p:nvPicPr>
        <p:blipFill>
          <a:blip r:embed="rId2"/>
          <a:srcRect/>
          <a:stretch>
            <a:fillRect/>
          </a:stretch>
        </p:blipFill>
        <p:spPr bwMode="auto">
          <a:xfrm>
            <a:off x="1981200" y="1712913"/>
            <a:ext cx="6019800" cy="3849687"/>
          </a:xfrm>
          <a:prstGeom prst="rect">
            <a:avLst/>
          </a:prstGeom>
          <a:noFill/>
          <a:ln w="9525">
            <a:noFill/>
            <a:miter lim="800000"/>
            <a:headEnd/>
            <a:tailEnd/>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Number Placeholder 5"/>
          <p:cNvSpPr>
            <a:spLocks noGrp="1"/>
          </p:cNvSpPr>
          <p:nvPr>
            <p:ph type="sldNum" sz="quarter" idx="12"/>
          </p:nvPr>
        </p:nvSpPr>
        <p:spPr>
          <a:noFill/>
        </p:spPr>
        <p:txBody>
          <a:bodyPr/>
          <a:lstStyle/>
          <a:p>
            <a:fld id="{E7030B43-4FE9-4A7D-9E78-79725DC41EF1}" type="slidenum">
              <a:rPr lang="en-US" altLang="en-US"/>
              <a:pPr/>
              <a:t>38</a:t>
            </a:fld>
            <a:endParaRPr lang="en-US" altLang="en-US"/>
          </a:p>
        </p:txBody>
      </p:sp>
      <p:sp>
        <p:nvSpPr>
          <p:cNvPr id="35843" name="Rectangle 2"/>
          <p:cNvSpPr>
            <a:spLocks noGrp="1" noChangeArrowheads="1"/>
          </p:cNvSpPr>
          <p:nvPr>
            <p:ph type="title"/>
          </p:nvPr>
        </p:nvSpPr>
        <p:spPr/>
        <p:txBody>
          <a:bodyPr/>
          <a:lstStyle/>
          <a:p>
            <a:pPr eaLnBrk="1" hangingPunct="1"/>
            <a:endParaRPr lang="en-US" altLang="en-US"/>
          </a:p>
        </p:txBody>
      </p:sp>
      <p:sp>
        <p:nvSpPr>
          <p:cNvPr id="29700" name="Rectangle 3"/>
          <p:cNvSpPr>
            <a:spLocks noGrp="1" noChangeArrowheads="1"/>
          </p:cNvSpPr>
          <p:nvPr>
            <p:ph type="body" idx="1"/>
          </p:nvPr>
        </p:nvSpPr>
        <p:spPr/>
        <p:txBody>
          <a:bodyPr/>
          <a:lstStyle/>
          <a:p>
            <a:pPr eaLnBrk="1" hangingPunct="1"/>
            <a:r>
              <a:rPr lang="en-US" altLang="en-US" sz="2400" b="1" dirty="0"/>
              <a:t>No Monasticism </a:t>
            </a:r>
          </a:p>
          <a:p>
            <a:pPr lvl="1" eaLnBrk="1" hangingPunct="1"/>
            <a:r>
              <a:rPr lang="en-US" altLang="en-US" sz="2400" dirty="0"/>
              <a:t>“People before you perished because of their </a:t>
            </a:r>
            <a:r>
              <a:rPr lang="en-US" altLang="en-US" sz="2400" dirty="0">
                <a:solidFill>
                  <a:srgbClr val="FF0000"/>
                </a:solidFill>
              </a:rPr>
              <a:t>asceticism</a:t>
            </a:r>
            <a:r>
              <a:rPr lang="en-US" altLang="en-US" sz="2400" dirty="0"/>
              <a:t>; they made excessive demands on themselves until Allah brought hardships on them: you can still see a few of them remaining in monasteries and temples..." </a:t>
            </a:r>
            <a:r>
              <a:rPr lang="en-US" altLang="en-US" sz="1800" dirty="0"/>
              <a:t>(Hadith)</a:t>
            </a:r>
          </a:p>
          <a:p>
            <a:pPr lvl="1" eaLnBrk="1" hangingPunct="1"/>
            <a:endParaRPr lang="en-US" altLang="en-US" sz="2400" dirty="0"/>
          </a:p>
          <a:p>
            <a:pPr eaLnBrk="1" hangingPunct="1"/>
            <a:r>
              <a:rPr lang="en-US" altLang="en-US" sz="2400" b="1" dirty="0"/>
              <a:t>Prohibited Proposals </a:t>
            </a:r>
          </a:p>
          <a:p>
            <a:pPr lvl="1" eaLnBrk="1" hangingPunct="1"/>
            <a:r>
              <a:rPr lang="en-US" altLang="en-US" sz="2400" dirty="0"/>
              <a:t>“A man must not propose to another man's betrothed unless he withdraws or gives him permission.” </a:t>
            </a:r>
            <a:r>
              <a:rPr lang="en-US" altLang="en-US" sz="1400" dirty="0"/>
              <a:t>(Hadith)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9700">
                                            <p:txEl>
                                              <p:pRg st="0" end="0"/>
                                            </p:txEl>
                                          </p:spTgt>
                                        </p:tgtEl>
                                        <p:attrNameLst>
                                          <p:attrName>style.visibility</p:attrName>
                                        </p:attrNameLst>
                                      </p:cBhvr>
                                      <p:to>
                                        <p:strVal val="visible"/>
                                      </p:to>
                                    </p:set>
                                    <p:anim calcmode="lin" valueType="num">
                                      <p:cBhvr additive="base">
                                        <p:cTn id="7" dur="500" fill="hold"/>
                                        <p:tgtEl>
                                          <p:spTgt spid="2970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9700">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9700">
                                            <p:txEl>
                                              <p:pRg st="1" end="1"/>
                                            </p:txEl>
                                          </p:spTgt>
                                        </p:tgtEl>
                                        <p:attrNameLst>
                                          <p:attrName>style.visibility</p:attrName>
                                        </p:attrNameLst>
                                      </p:cBhvr>
                                      <p:to>
                                        <p:strVal val="visible"/>
                                      </p:to>
                                    </p:set>
                                    <p:anim calcmode="lin" valueType="num">
                                      <p:cBhvr additive="base">
                                        <p:cTn id="11" dur="500" fill="hold"/>
                                        <p:tgtEl>
                                          <p:spTgt spid="29700">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970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nodeType="clickEffect">
                                  <p:stCondLst>
                                    <p:cond delay="0"/>
                                  </p:stCondLst>
                                  <p:childTnLst>
                                    <p:set>
                                      <p:cBhvr>
                                        <p:cTn id="16" dur="1" fill="hold">
                                          <p:stCondLst>
                                            <p:cond delay="0"/>
                                          </p:stCondLst>
                                        </p:cTn>
                                        <p:tgtEl>
                                          <p:spTgt spid="29700">
                                            <p:txEl>
                                              <p:pRg st="3" end="3"/>
                                            </p:txEl>
                                          </p:spTgt>
                                        </p:tgtEl>
                                        <p:attrNameLst>
                                          <p:attrName>style.visibility</p:attrName>
                                        </p:attrNameLst>
                                      </p:cBhvr>
                                      <p:to>
                                        <p:strVal val="visible"/>
                                      </p:to>
                                    </p:set>
                                    <p:anim calcmode="lin" valueType="num">
                                      <p:cBhvr additive="base">
                                        <p:cTn id="17" dur="500" fill="hold"/>
                                        <p:tgtEl>
                                          <p:spTgt spid="29700">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9700">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29700">
                                            <p:txEl>
                                              <p:pRg st="4" end="4"/>
                                            </p:txEl>
                                          </p:spTgt>
                                        </p:tgtEl>
                                        <p:attrNameLst>
                                          <p:attrName>style.visibility</p:attrName>
                                        </p:attrNameLst>
                                      </p:cBhvr>
                                      <p:to>
                                        <p:strVal val="visible"/>
                                      </p:to>
                                    </p:set>
                                    <p:anim calcmode="lin" valueType="num">
                                      <p:cBhvr additive="base">
                                        <p:cTn id="21" dur="500" fill="hold"/>
                                        <p:tgtEl>
                                          <p:spTgt spid="29700">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9700">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Number Placeholder 5"/>
          <p:cNvSpPr>
            <a:spLocks noGrp="1"/>
          </p:cNvSpPr>
          <p:nvPr>
            <p:ph type="sldNum" sz="quarter" idx="12"/>
          </p:nvPr>
        </p:nvSpPr>
        <p:spPr>
          <a:noFill/>
        </p:spPr>
        <p:txBody>
          <a:bodyPr/>
          <a:lstStyle/>
          <a:p>
            <a:fld id="{B454E3D7-E0E0-4A46-B5F8-920ABD1B5A92}" type="slidenum">
              <a:rPr lang="en-US" altLang="en-US"/>
              <a:pPr/>
              <a:t>39</a:t>
            </a:fld>
            <a:endParaRPr lang="en-US" altLang="en-US"/>
          </a:p>
        </p:txBody>
      </p:sp>
      <p:sp>
        <p:nvSpPr>
          <p:cNvPr id="30723" name="Rectangle 2"/>
          <p:cNvSpPr>
            <a:spLocks noGrp="1" noChangeArrowheads="1"/>
          </p:cNvSpPr>
          <p:nvPr>
            <p:ph type="title"/>
          </p:nvPr>
        </p:nvSpPr>
        <p:spPr/>
        <p:txBody>
          <a:bodyPr/>
          <a:lstStyle/>
          <a:p>
            <a:pPr eaLnBrk="1" hangingPunct="1"/>
            <a:r>
              <a:rPr lang="en-US" altLang="en-US" sz="4400"/>
              <a:t>Women To Whom Marriage is Prohibited</a:t>
            </a:r>
          </a:p>
        </p:txBody>
      </p:sp>
      <p:sp>
        <p:nvSpPr>
          <p:cNvPr id="30724" name="Rectangle 3"/>
          <p:cNvSpPr>
            <a:spLocks noGrp="1" noChangeArrowheads="1"/>
          </p:cNvSpPr>
          <p:nvPr>
            <p:ph type="body" idx="1"/>
          </p:nvPr>
        </p:nvSpPr>
        <p:spPr>
          <a:xfrm>
            <a:off x="1752600" y="1417638"/>
            <a:ext cx="7391400" cy="4708525"/>
          </a:xfrm>
        </p:spPr>
        <p:txBody>
          <a:bodyPr/>
          <a:lstStyle/>
          <a:p>
            <a:pPr marL="0" indent="0" algn="ctr" eaLnBrk="1" hangingPunct="1">
              <a:lnSpc>
                <a:spcPct val="80000"/>
              </a:lnSpc>
              <a:buNone/>
            </a:pPr>
            <a:r>
              <a:rPr lang="ur-PK" dirty="0"/>
              <a:t>ح</a:t>
            </a:r>
            <a:r>
              <a:rPr lang="ur-PK" sz="3600" dirty="0"/>
              <a:t>ُرِّمَتْ عَلَيْكُمْ </a:t>
            </a:r>
            <a:r>
              <a:rPr lang="en-US" dirty="0"/>
              <a:t>:</a:t>
            </a:r>
          </a:p>
          <a:p>
            <a:pPr marL="0" indent="0" eaLnBrk="1" hangingPunct="1">
              <a:lnSpc>
                <a:spcPct val="80000"/>
              </a:lnSpc>
              <a:buNone/>
            </a:pPr>
            <a:r>
              <a:rPr lang="ur-PK" dirty="0"/>
              <a:t>أُمَّهَٰتُكُمْ </a:t>
            </a:r>
            <a:endParaRPr lang="en-US" dirty="0"/>
          </a:p>
          <a:p>
            <a:pPr marL="0" indent="0" eaLnBrk="1" hangingPunct="1">
              <a:lnSpc>
                <a:spcPct val="80000"/>
              </a:lnSpc>
              <a:buNone/>
            </a:pPr>
            <a:r>
              <a:rPr lang="ur-PK" dirty="0"/>
              <a:t>وَبَنَاتُكُمْ</a:t>
            </a:r>
            <a:endParaRPr lang="en-US" dirty="0"/>
          </a:p>
          <a:p>
            <a:pPr marL="0" indent="0" eaLnBrk="1" hangingPunct="1">
              <a:lnSpc>
                <a:spcPct val="80000"/>
              </a:lnSpc>
              <a:buNone/>
            </a:pPr>
            <a:r>
              <a:rPr lang="ur-PK" dirty="0"/>
              <a:t> وَأَخَوَٰتُكُمْ</a:t>
            </a:r>
            <a:endParaRPr lang="en-US" dirty="0"/>
          </a:p>
          <a:p>
            <a:pPr marL="0" indent="0" eaLnBrk="1" hangingPunct="1">
              <a:lnSpc>
                <a:spcPct val="80000"/>
              </a:lnSpc>
              <a:buNone/>
            </a:pPr>
            <a:r>
              <a:rPr lang="ur-PK" dirty="0"/>
              <a:t> وَعَمَّٰتُكُمْ </a:t>
            </a:r>
            <a:endParaRPr lang="en-US" dirty="0"/>
          </a:p>
          <a:p>
            <a:pPr marL="0" indent="0" eaLnBrk="1" hangingPunct="1">
              <a:lnSpc>
                <a:spcPct val="80000"/>
              </a:lnSpc>
              <a:buNone/>
            </a:pPr>
            <a:r>
              <a:rPr lang="ur-PK" dirty="0"/>
              <a:t>وَخَٰلَٰتُكُمْ </a:t>
            </a:r>
            <a:endParaRPr lang="en-US" dirty="0"/>
          </a:p>
          <a:p>
            <a:pPr marL="0" indent="0" eaLnBrk="1" hangingPunct="1">
              <a:lnSpc>
                <a:spcPct val="80000"/>
              </a:lnSpc>
              <a:buNone/>
            </a:pPr>
            <a:r>
              <a:rPr lang="ur-PK" dirty="0"/>
              <a:t>وَبَنَاتُ ٱلْأَخِ</a:t>
            </a:r>
            <a:endParaRPr lang="en-US" dirty="0"/>
          </a:p>
          <a:p>
            <a:pPr marL="0" indent="0" eaLnBrk="1" hangingPunct="1">
              <a:lnSpc>
                <a:spcPct val="80000"/>
              </a:lnSpc>
              <a:buNone/>
            </a:pPr>
            <a:r>
              <a:rPr lang="ur-PK" dirty="0"/>
              <a:t> وَبَنَاتُ ٱلْأُخْتِ</a:t>
            </a:r>
            <a:endParaRPr lang="en-US" dirty="0"/>
          </a:p>
          <a:p>
            <a:pPr marL="0" indent="0" eaLnBrk="1" hangingPunct="1">
              <a:lnSpc>
                <a:spcPct val="80000"/>
              </a:lnSpc>
              <a:buNone/>
            </a:pPr>
            <a:r>
              <a:rPr lang="ur-PK" dirty="0"/>
              <a:t> وَأُمَّهَٰتُكُمُ ٱلَّٰتِىٓ أَرْضَعْنَكُمْ</a:t>
            </a:r>
            <a:endParaRPr lang="en-US" dirty="0"/>
          </a:p>
          <a:p>
            <a:pPr marL="0" indent="0" eaLnBrk="1" hangingPunct="1">
              <a:lnSpc>
                <a:spcPct val="80000"/>
              </a:lnSpc>
              <a:buNone/>
            </a:pPr>
            <a:r>
              <a:rPr lang="ur-PK" dirty="0"/>
              <a:t> وَأَخَوَٰتُكُم مِّنَ ٱلرَّضَٰعَةِ </a:t>
            </a:r>
            <a:endParaRPr lang="en-US" dirty="0"/>
          </a:p>
          <a:p>
            <a:pPr marL="0" indent="0" eaLnBrk="1" hangingPunct="1">
              <a:lnSpc>
                <a:spcPct val="80000"/>
              </a:lnSpc>
              <a:buNone/>
            </a:pPr>
            <a:r>
              <a:rPr lang="en-US" altLang="en-US" sz="2400" dirty="0"/>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0723"/>
                                        </p:tgtEl>
                                        <p:attrNameLst>
                                          <p:attrName>style.visibility</p:attrName>
                                        </p:attrNameLst>
                                      </p:cBhvr>
                                      <p:to>
                                        <p:strVal val="visible"/>
                                      </p:to>
                                    </p:set>
                                    <p:anim calcmode="lin" valueType="num">
                                      <p:cBhvr additive="base">
                                        <p:cTn id="7" dur="500" fill="hold"/>
                                        <p:tgtEl>
                                          <p:spTgt spid="30723"/>
                                        </p:tgtEl>
                                        <p:attrNameLst>
                                          <p:attrName>ppt_x</p:attrName>
                                        </p:attrNameLst>
                                      </p:cBhvr>
                                      <p:tavLst>
                                        <p:tav tm="0">
                                          <p:val>
                                            <p:strVal val="#ppt_x"/>
                                          </p:val>
                                        </p:tav>
                                        <p:tav tm="100000">
                                          <p:val>
                                            <p:strVal val="#ppt_x"/>
                                          </p:val>
                                        </p:tav>
                                      </p:tavLst>
                                    </p:anim>
                                    <p:anim calcmode="lin" valueType="num">
                                      <p:cBhvr additive="base">
                                        <p:cTn id="8" dur="500" fill="hold"/>
                                        <p:tgtEl>
                                          <p:spTgt spid="3072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0724">
                                            <p:txEl>
                                              <p:pRg st="0" end="0"/>
                                            </p:txEl>
                                          </p:spTgt>
                                        </p:tgtEl>
                                        <p:attrNameLst>
                                          <p:attrName>style.visibility</p:attrName>
                                        </p:attrNameLst>
                                      </p:cBhvr>
                                      <p:to>
                                        <p:strVal val="visible"/>
                                      </p:to>
                                    </p:set>
                                    <p:anim calcmode="lin" valueType="num">
                                      <p:cBhvr additive="base">
                                        <p:cTn id="13" dur="500" fill="hold"/>
                                        <p:tgtEl>
                                          <p:spTgt spid="30724">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072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0724">
                                            <p:txEl>
                                              <p:pRg st="1" end="1"/>
                                            </p:txEl>
                                          </p:spTgt>
                                        </p:tgtEl>
                                        <p:attrNameLst>
                                          <p:attrName>style.visibility</p:attrName>
                                        </p:attrNameLst>
                                      </p:cBhvr>
                                      <p:to>
                                        <p:strVal val="visible"/>
                                      </p:to>
                                    </p:set>
                                    <p:anim calcmode="lin" valueType="num">
                                      <p:cBhvr additive="base">
                                        <p:cTn id="19" dur="500" fill="hold"/>
                                        <p:tgtEl>
                                          <p:spTgt spid="30724">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072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0724">
                                            <p:txEl>
                                              <p:pRg st="2" end="2"/>
                                            </p:txEl>
                                          </p:spTgt>
                                        </p:tgtEl>
                                        <p:attrNameLst>
                                          <p:attrName>style.visibility</p:attrName>
                                        </p:attrNameLst>
                                      </p:cBhvr>
                                      <p:to>
                                        <p:strVal val="visible"/>
                                      </p:to>
                                    </p:set>
                                    <p:anim calcmode="lin" valueType="num">
                                      <p:cBhvr additive="base">
                                        <p:cTn id="25" dur="500" fill="hold"/>
                                        <p:tgtEl>
                                          <p:spTgt spid="30724">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072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0724">
                                            <p:txEl>
                                              <p:pRg st="3" end="3"/>
                                            </p:txEl>
                                          </p:spTgt>
                                        </p:tgtEl>
                                        <p:attrNameLst>
                                          <p:attrName>style.visibility</p:attrName>
                                        </p:attrNameLst>
                                      </p:cBhvr>
                                      <p:to>
                                        <p:strVal val="visible"/>
                                      </p:to>
                                    </p:set>
                                    <p:anim calcmode="lin" valueType="num">
                                      <p:cBhvr additive="base">
                                        <p:cTn id="31" dur="500" fill="hold"/>
                                        <p:tgtEl>
                                          <p:spTgt spid="30724">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072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0724">
                                            <p:txEl>
                                              <p:pRg st="4" end="4"/>
                                            </p:txEl>
                                          </p:spTgt>
                                        </p:tgtEl>
                                        <p:attrNameLst>
                                          <p:attrName>style.visibility</p:attrName>
                                        </p:attrNameLst>
                                      </p:cBhvr>
                                      <p:to>
                                        <p:strVal val="visible"/>
                                      </p:to>
                                    </p:set>
                                    <p:anim calcmode="lin" valueType="num">
                                      <p:cBhvr additive="base">
                                        <p:cTn id="37" dur="500" fill="hold"/>
                                        <p:tgtEl>
                                          <p:spTgt spid="30724">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072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0724">
                                            <p:txEl>
                                              <p:pRg st="5" end="5"/>
                                            </p:txEl>
                                          </p:spTgt>
                                        </p:tgtEl>
                                        <p:attrNameLst>
                                          <p:attrName>style.visibility</p:attrName>
                                        </p:attrNameLst>
                                      </p:cBhvr>
                                      <p:to>
                                        <p:strVal val="visible"/>
                                      </p:to>
                                    </p:set>
                                    <p:anim calcmode="lin" valueType="num">
                                      <p:cBhvr additive="base">
                                        <p:cTn id="43" dur="500" fill="hold"/>
                                        <p:tgtEl>
                                          <p:spTgt spid="30724">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072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0724">
                                            <p:txEl>
                                              <p:pRg st="6" end="6"/>
                                            </p:txEl>
                                          </p:spTgt>
                                        </p:tgtEl>
                                        <p:attrNameLst>
                                          <p:attrName>style.visibility</p:attrName>
                                        </p:attrNameLst>
                                      </p:cBhvr>
                                      <p:to>
                                        <p:strVal val="visible"/>
                                      </p:to>
                                    </p:set>
                                    <p:anim calcmode="lin" valueType="num">
                                      <p:cBhvr additive="base">
                                        <p:cTn id="49" dur="500" fill="hold"/>
                                        <p:tgtEl>
                                          <p:spTgt spid="30724">
                                            <p:txEl>
                                              <p:pRg st="6" end="6"/>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0724">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0724">
                                            <p:txEl>
                                              <p:pRg st="7" end="7"/>
                                            </p:txEl>
                                          </p:spTgt>
                                        </p:tgtEl>
                                        <p:attrNameLst>
                                          <p:attrName>style.visibility</p:attrName>
                                        </p:attrNameLst>
                                      </p:cBhvr>
                                      <p:to>
                                        <p:strVal val="visible"/>
                                      </p:to>
                                    </p:set>
                                    <p:anim calcmode="lin" valueType="num">
                                      <p:cBhvr additive="base">
                                        <p:cTn id="55" dur="500" fill="hold"/>
                                        <p:tgtEl>
                                          <p:spTgt spid="30724">
                                            <p:txEl>
                                              <p:pRg st="7" end="7"/>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0724">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30724">
                                            <p:txEl>
                                              <p:pRg st="8" end="8"/>
                                            </p:txEl>
                                          </p:spTgt>
                                        </p:tgtEl>
                                        <p:attrNameLst>
                                          <p:attrName>style.visibility</p:attrName>
                                        </p:attrNameLst>
                                      </p:cBhvr>
                                      <p:to>
                                        <p:strVal val="visible"/>
                                      </p:to>
                                    </p:set>
                                    <p:anim calcmode="lin" valueType="num">
                                      <p:cBhvr additive="base">
                                        <p:cTn id="61" dur="500" fill="hold"/>
                                        <p:tgtEl>
                                          <p:spTgt spid="30724">
                                            <p:txEl>
                                              <p:pRg st="8" end="8"/>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0724">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30724">
                                            <p:txEl>
                                              <p:pRg st="9" end="9"/>
                                            </p:txEl>
                                          </p:spTgt>
                                        </p:tgtEl>
                                        <p:attrNameLst>
                                          <p:attrName>style.visibility</p:attrName>
                                        </p:attrNameLst>
                                      </p:cBhvr>
                                      <p:to>
                                        <p:strVal val="visible"/>
                                      </p:to>
                                    </p:set>
                                    <p:anim calcmode="lin" valueType="num">
                                      <p:cBhvr additive="base">
                                        <p:cTn id="67" dur="500" fill="hold"/>
                                        <p:tgtEl>
                                          <p:spTgt spid="30724">
                                            <p:txEl>
                                              <p:pRg st="9" end="9"/>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0724">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9" fill="hold" nodeType="clickPar">
                      <p:stCondLst>
                        <p:cond delay="indefinite"/>
                      </p:stCondLst>
                      <p:childTnLst>
                        <p:par>
                          <p:cTn id="70" fill="hold" nodeType="withGroup">
                            <p:stCondLst>
                              <p:cond delay="0"/>
                            </p:stCondLst>
                            <p:childTnLst>
                              <p:par>
                                <p:cTn id="71" presetID="2" presetClass="entr" presetSubtype="4" fill="hold" nodeType="clickEffect">
                                  <p:stCondLst>
                                    <p:cond delay="0"/>
                                  </p:stCondLst>
                                  <p:childTnLst>
                                    <p:set>
                                      <p:cBhvr>
                                        <p:cTn id="72" dur="1" fill="hold">
                                          <p:stCondLst>
                                            <p:cond delay="0"/>
                                          </p:stCondLst>
                                        </p:cTn>
                                        <p:tgtEl>
                                          <p:spTgt spid="30724">
                                            <p:txEl>
                                              <p:pRg st="10" end="10"/>
                                            </p:txEl>
                                          </p:spTgt>
                                        </p:tgtEl>
                                        <p:attrNameLst>
                                          <p:attrName>style.visibility</p:attrName>
                                        </p:attrNameLst>
                                      </p:cBhvr>
                                      <p:to>
                                        <p:strVal val="visible"/>
                                      </p:to>
                                    </p:set>
                                    <p:anim calcmode="lin" valueType="num">
                                      <p:cBhvr additive="base">
                                        <p:cTn id="73" dur="500" fill="hold"/>
                                        <p:tgtEl>
                                          <p:spTgt spid="30724">
                                            <p:txEl>
                                              <p:pRg st="10" end="10"/>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0724">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en-US" altLang="en-US"/>
              <a:t>Haram</a:t>
            </a:r>
          </a:p>
        </p:txBody>
      </p:sp>
      <p:sp>
        <p:nvSpPr>
          <p:cNvPr id="36867" name="Rectangle 3"/>
          <p:cNvSpPr>
            <a:spLocks noGrp="1" noChangeArrowheads="1"/>
          </p:cNvSpPr>
          <p:nvPr>
            <p:ph type="body" idx="1"/>
          </p:nvPr>
        </p:nvSpPr>
        <p:spPr/>
        <p:txBody>
          <a:bodyPr/>
          <a:lstStyle/>
          <a:p>
            <a:pPr eaLnBrk="1" hangingPunct="1"/>
            <a:r>
              <a:rPr lang="en-US" altLang="en-US"/>
              <a:t>Any action forbidden by Allah in the Quran or by the Prophet. Any action against the spirit of Islam.  </a:t>
            </a:r>
          </a:p>
          <a:p>
            <a:pPr eaLnBrk="1" hangingPunct="1"/>
            <a:r>
              <a:rPr lang="en-US" altLang="en-US"/>
              <a:t>English meaning: unlawful</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6866"/>
                                        </p:tgtEl>
                                        <p:attrNameLst>
                                          <p:attrName>style.visibility</p:attrName>
                                        </p:attrNameLst>
                                      </p:cBhvr>
                                      <p:to>
                                        <p:strVal val="visible"/>
                                      </p:to>
                                    </p:set>
                                    <p:anim calcmode="lin" valueType="num">
                                      <p:cBhvr additive="base">
                                        <p:cTn id="7" dur="500" fill="hold"/>
                                        <p:tgtEl>
                                          <p:spTgt spid="36866"/>
                                        </p:tgtEl>
                                        <p:attrNameLst>
                                          <p:attrName>ppt_x</p:attrName>
                                        </p:attrNameLst>
                                      </p:cBhvr>
                                      <p:tavLst>
                                        <p:tav tm="0">
                                          <p:val>
                                            <p:strVal val="#ppt_x"/>
                                          </p:val>
                                        </p:tav>
                                        <p:tav tm="100000">
                                          <p:val>
                                            <p:strVal val="#ppt_x"/>
                                          </p:val>
                                        </p:tav>
                                      </p:tavLst>
                                    </p:anim>
                                    <p:anim calcmode="lin" valueType="num">
                                      <p:cBhvr additive="base">
                                        <p:cTn id="8" dur="500" fill="hold"/>
                                        <p:tgtEl>
                                          <p:spTgt spid="3686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6867">
                                            <p:txEl>
                                              <p:pRg st="0" end="0"/>
                                            </p:txEl>
                                          </p:spTgt>
                                        </p:tgtEl>
                                        <p:attrNameLst>
                                          <p:attrName>style.visibility</p:attrName>
                                        </p:attrNameLst>
                                      </p:cBhvr>
                                      <p:to>
                                        <p:strVal val="visible"/>
                                      </p:to>
                                    </p:set>
                                    <p:anim calcmode="lin" valueType="num">
                                      <p:cBhvr additive="base">
                                        <p:cTn id="13" dur="500" fill="hold"/>
                                        <p:tgtEl>
                                          <p:spTgt spid="36867">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686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36867">
                                            <p:txEl>
                                              <p:pRg st="1" end="1"/>
                                            </p:txEl>
                                          </p:spTgt>
                                        </p:tgtEl>
                                        <p:attrNameLst>
                                          <p:attrName>style.visibility</p:attrName>
                                        </p:attrNameLst>
                                      </p:cBhvr>
                                      <p:to>
                                        <p:strVal val="visible"/>
                                      </p:to>
                                    </p:set>
                                    <p:anim calcmode="lin" valueType="num">
                                      <p:cBhvr additive="base">
                                        <p:cTn id="19" dur="500" fill="hold"/>
                                        <p:tgtEl>
                                          <p:spTgt spid="36867">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6867">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6"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CEFCA9-E8FC-4F6D-8940-F889E2FC331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488734D-C026-4016-ACFB-253B8CAFC43F}"/>
              </a:ext>
            </a:extLst>
          </p:cNvPr>
          <p:cNvSpPr>
            <a:spLocks noGrp="1"/>
          </p:cNvSpPr>
          <p:nvPr>
            <p:ph idx="1"/>
          </p:nvPr>
        </p:nvSpPr>
        <p:spPr/>
        <p:txBody>
          <a:bodyPr/>
          <a:lstStyle/>
          <a:p>
            <a:r>
              <a:rPr lang="ur-PK" dirty="0"/>
              <a:t>وَأُمَّهَٰتُ نِسَآئِكُمْ</a:t>
            </a:r>
            <a:endParaRPr lang="en-US" dirty="0"/>
          </a:p>
          <a:p>
            <a:r>
              <a:rPr lang="ur-PK" dirty="0"/>
              <a:t> وَرَبَٰٓئِبُكُمُ ٱلَّٰتِى فِى حُجُورِكُم مِّن نِّسَآئِكُمُ ٱلَّٰتِى دَخَلْتُم بِهِنَّ فَإِن لَّمْ تَكُونُوا۟ دَخَلْتُم بِهِنَّ فَلَا جُنَاحَ عَلَيْكُمْ </a:t>
            </a:r>
            <a:endParaRPr lang="en-US" dirty="0"/>
          </a:p>
          <a:p>
            <a:r>
              <a:rPr lang="ur-PK" dirty="0"/>
              <a:t>وَحَلَٰٓئِلُ أَبْنَآئِكُمُ ٱلَّذِينَ مِنْ أَصْلَٰبِكُمْ </a:t>
            </a:r>
            <a:endParaRPr lang="en-US" dirty="0"/>
          </a:p>
          <a:p>
            <a:r>
              <a:rPr lang="ur-PK" dirty="0"/>
              <a:t>وَأَن تَجْمَعُوا۟ بَيْنَ ٱلْأُخْتَيْنِ إِلَّا مَا قَدْ سَلَفَۗ</a:t>
            </a:r>
            <a:endParaRPr lang="en-US" dirty="0"/>
          </a:p>
          <a:p>
            <a:endParaRPr lang="en-US" dirty="0"/>
          </a:p>
        </p:txBody>
      </p:sp>
      <p:sp>
        <p:nvSpPr>
          <p:cNvPr id="4" name="Slide Number Placeholder 3">
            <a:extLst>
              <a:ext uri="{FF2B5EF4-FFF2-40B4-BE49-F238E27FC236}">
                <a16:creationId xmlns:a16="http://schemas.microsoft.com/office/drawing/2014/main" id="{2BF4016E-B473-4359-89BB-CE90B492513C}"/>
              </a:ext>
            </a:extLst>
          </p:cNvPr>
          <p:cNvSpPr>
            <a:spLocks noGrp="1"/>
          </p:cNvSpPr>
          <p:nvPr>
            <p:ph type="sldNum" sz="quarter" idx="12"/>
          </p:nvPr>
        </p:nvSpPr>
        <p:spPr/>
        <p:txBody>
          <a:bodyPr/>
          <a:lstStyle/>
          <a:p>
            <a:fld id="{EA73BC27-EDAE-4D89-9D6E-355F8CD64E2F}" type="slidenum">
              <a:rPr lang="en-US" altLang="en-US" smtClean="0"/>
              <a:pPr/>
              <a:t>40</a:t>
            </a:fld>
            <a:endParaRPr lang="en-US" altLang="en-US"/>
          </a:p>
        </p:txBody>
      </p:sp>
    </p:spTree>
    <p:extLst>
      <p:ext uri="{BB962C8B-B14F-4D97-AF65-F5344CB8AC3E}">
        <p14:creationId xmlns:p14="http://schemas.microsoft.com/office/powerpoint/2010/main" val="354632044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A694E-8729-494B-BEC6-E825B3342ECE}"/>
              </a:ext>
            </a:extLst>
          </p:cNvPr>
          <p:cNvSpPr>
            <a:spLocks noGrp="1"/>
          </p:cNvSpPr>
          <p:nvPr>
            <p:ph type="title"/>
          </p:nvPr>
        </p:nvSpPr>
        <p:spPr>
          <a:xfrm>
            <a:off x="2209800" y="0"/>
            <a:ext cx="6477000" cy="152400"/>
          </a:xfrm>
        </p:spPr>
        <p:txBody>
          <a:bodyPr/>
          <a:lstStyle/>
          <a:p>
            <a:endParaRPr lang="en-US" dirty="0"/>
          </a:p>
        </p:txBody>
      </p:sp>
      <p:sp>
        <p:nvSpPr>
          <p:cNvPr id="3" name="Content Placeholder 2">
            <a:extLst>
              <a:ext uri="{FF2B5EF4-FFF2-40B4-BE49-F238E27FC236}">
                <a16:creationId xmlns:a16="http://schemas.microsoft.com/office/drawing/2014/main" id="{8FE1417E-4E85-40F9-A413-FCD178E944AF}"/>
              </a:ext>
            </a:extLst>
          </p:cNvPr>
          <p:cNvSpPr>
            <a:spLocks noGrp="1"/>
          </p:cNvSpPr>
          <p:nvPr>
            <p:ph idx="1"/>
          </p:nvPr>
        </p:nvSpPr>
        <p:spPr>
          <a:xfrm>
            <a:off x="1752600" y="381000"/>
            <a:ext cx="7391400" cy="6096000"/>
          </a:xfrm>
        </p:spPr>
        <p:txBody>
          <a:bodyPr/>
          <a:lstStyle/>
          <a:p>
            <a:pPr marL="0" indent="0" eaLnBrk="1" hangingPunct="1">
              <a:lnSpc>
                <a:spcPct val="80000"/>
              </a:lnSpc>
              <a:buNone/>
            </a:pPr>
            <a:r>
              <a:rPr lang="en-US" altLang="en-US" sz="2400" dirty="0"/>
              <a:t>1  The father's wife, whether divorced or widowed. </a:t>
            </a:r>
          </a:p>
          <a:p>
            <a:pPr marL="0" indent="0" eaLnBrk="1" hangingPunct="1">
              <a:lnSpc>
                <a:spcPct val="80000"/>
              </a:lnSpc>
              <a:buNone/>
            </a:pPr>
            <a:r>
              <a:rPr lang="en-US" altLang="en-US" sz="2400" dirty="0"/>
              <a:t>2  The mother, including the grandmothers on both sides.</a:t>
            </a:r>
          </a:p>
          <a:p>
            <a:pPr marL="0" indent="0" eaLnBrk="1" hangingPunct="1">
              <a:lnSpc>
                <a:spcPct val="80000"/>
              </a:lnSpc>
              <a:buNone/>
            </a:pPr>
            <a:r>
              <a:rPr lang="en-US" altLang="en-US" sz="2400" dirty="0"/>
              <a:t>3  The daughter, including the granddaughters from the son or daughter.</a:t>
            </a:r>
          </a:p>
          <a:p>
            <a:pPr marL="0" indent="0" eaLnBrk="1" hangingPunct="1">
              <a:lnSpc>
                <a:spcPct val="80000"/>
              </a:lnSpc>
              <a:buNone/>
            </a:pPr>
            <a:r>
              <a:rPr lang="en-US" altLang="en-US" sz="2400" dirty="0"/>
              <a:t>4   The sister, including the half, and step-sisters.</a:t>
            </a:r>
          </a:p>
          <a:p>
            <a:pPr marL="0" indent="0" eaLnBrk="1" hangingPunct="1">
              <a:lnSpc>
                <a:spcPct val="80000"/>
              </a:lnSpc>
              <a:buNone/>
            </a:pPr>
            <a:r>
              <a:rPr lang="en-US" altLang="en-US" sz="2400" dirty="0"/>
              <a:t>5  The paternal aunt, whether she is the real, half, or step-sister of the father.</a:t>
            </a:r>
          </a:p>
          <a:p>
            <a:pPr marL="0" indent="0" eaLnBrk="1" hangingPunct="1">
              <a:lnSpc>
                <a:spcPct val="80000"/>
              </a:lnSpc>
              <a:buNone/>
            </a:pPr>
            <a:r>
              <a:rPr lang="en-US" altLang="en-US" sz="2400" dirty="0"/>
              <a:t>7  The maternal aunt, whether she is the real, half, or step-sister of the father.</a:t>
            </a:r>
          </a:p>
          <a:p>
            <a:pPr marL="0" indent="0" eaLnBrk="1" hangingPunct="1">
              <a:lnSpc>
                <a:spcPct val="80000"/>
              </a:lnSpc>
              <a:buNone/>
            </a:pPr>
            <a:r>
              <a:rPr lang="en-US" altLang="en-US" sz="2400" dirty="0"/>
              <a:t>8    The brother's daughter, i.e., his niece.</a:t>
            </a:r>
          </a:p>
          <a:p>
            <a:pPr marL="457200" indent="-457200" eaLnBrk="1" hangingPunct="1">
              <a:lnSpc>
                <a:spcPct val="80000"/>
              </a:lnSpc>
              <a:buAutoNum type="arabicPlain" startAt="9"/>
            </a:pPr>
            <a:r>
              <a:rPr lang="en-US" altLang="en-US" sz="2400" dirty="0"/>
              <a:t>The sister's daughter, i.e., his niece.</a:t>
            </a:r>
          </a:p>
          <a:p>
            <a:pPr marL="457200" indent="-457200" eaLnBrk="1" hangingPunct="1">
              <a:lnSpc>
                <a:spcPct val="80000"/>
              </a:lnSpc>
              <a:buAutoNum type="arabicPlain" startAt="9"/>
            </a:pPr>
            <a:r>
              <a:rPr lang="en-US" sz="2000" b="0" i="0" dirty="0">
                <a:solidFill>
                  <a:srgbClr val="212529"/>
                </a:solidFill>
                <a:effectLst/>
                <a:latin typeface="Roboto"/>
              </a:rPr>
              <a:t>your [milk] mothers who nursed you, </a:t>
            </a:r>
          </a:p>
          <a:p>
            <a:pPr marL="457200" indent="-457200" eaLnBrk="1" hangingPunct="1">
              <a:lnSpc>
                <a:spcPct val="80000"/>
              </a:lnSpc>
              <a:buAutoNum type="arabicPlain" startAt="9"/>
            </a:pPr>
            <a:r>
              <a:rPr lang="en-US" sz="2000" b="0" i="0" dirty="0">
                <a:solidFill>
                  <a:srgbClr val="212529"/>
                </a:solidFill>
                <a:effectLst/>
                <a:latin typeface="Roboto"/>
              </a:rPr>
              <a:t>your sisters through nursing</a:t>
            </a:r>
          </a:p>
          <a:p>
            <a:pPr marL="457200" indent="-457200" eaLnBrk="1" hangingPunct="1">
              <a:lnSpc>
                <a:spcPct val="80000"/>
              </a:lnSpc>
              <a:buAutoNum type="arabicPlain" startAt="9"/>
            </a:pPr>
            <a:r>
              <a:rPr lang="en-US" sz="2000" b="0" i="0" dirty="0">
                <a:solidFill>
                  <a:srgbClr val="212529"/>
                </a:solidFill>
                <a:effectLst/>
                <a:latin typeface="Roboto"/>
              </a:rPr>
              <a:t>your wives' mothers</a:t>
            </a:r>
            <a:endParaRPr lang="en-US" sz="2000" dirty="0">
              <a:solidFill>
                <a:srgbClr val="212529"/>
              </a:solidFill>
              <a:latin typeface="Roboto"/>
            </a:endParaRPr>
          </a:p>
          <a:p>
            <a:pPr marL="457200" indent="-457200" eaLnBrk="1" hangingPunct="1">
              <a:lnSpc>
                <a:spcPct val="80000"/>
              </a:lnSpc>
              <a:buAutoNum type="arabicPlain" startAt="9"/>
            </a:pPr>
            <a:r>
              <a:rPr lang="en-US" sz="2000" b="0" i="0" dirty="0">
                <a:solidFill>
                  <a:srgbClr val="212529"/>
                </a:solidFill>
                <a:effectLst/>
                <a:latin typeface="Roboto"/>
              </a:rPr>
              <a:t>your step-daughters</a:t>
            </a:r>
          </a:p>
          <a:p>
            <a:pPr marL="457200" indent="-457200" eaLnBrk="1" hangingPunct="1">
              <a:lnSpc>
                <a:spcPct val="80000"/>
              </a:lnSpc>
              <a:buAutoNum type="arabicPlain" startAt="9"/>
            </a:pPr>
            <a:r>
              <a:rPr lang="en-US" sz="2000" b="0" i="0" dirty="0">
                <a:solidFill>
                  <a:srgbClr val="212529"/>
                </a:solidFill>
                <a:effectLst/>
                <a:latin typeface="Roboto"/>
              </a:rPr>
              <a:t>your guardianship [born] of your wives</a:t>
            </a:r>
            <a:endParaRPr lang="en-US" sz="2000" dirty="0">
              <a:solidFill>
                <a:srgbClr val="212529"/>
              </a:solidFill>
              <a:latin typeface="Roboto"/>
            </a:endParaRPr>
          </a:p>
          <a:p>
            <a:pPr marL="457200" indent="-457200" eaLnBrk="1" hangingPunct="1">
              <a:lnSpc>
                <a:spcPct val="80000"/>
              </a:lnSpc>
              <a:buAutoNum type="arabicPlain" startAt="9"/>
            </a:pPr>
            <a:r>
              <a:rPr lang="en-US" sz="2000" b="0" i="0" dirty="0">
                <a:solidFill>
                  <a:srgbClr val="212529"/>
                </a:solidFill>
                <a:effectLst/>
                <a:latin typeface="Roboto"/>
              </a:rPr>
              <a:t> wives of your sons</a:t>
            </a:r>
          </a:p>
          <a:p>
            <a:pPr marL="457200" indent="-457200" eaLnBrk="1" hangingPunct="1">
              <a:lnSpc>
                <a:spcPct val="80000"/>
              </a:lnSpc>
              <a:buAutoNum type="arabicPlain" startAt="9"/>
            </a:pPr>
            <a:r>
              <a:rPr lang="en-US" sz="2000" b="0" i="0" dirty="0">
                <a:solidFill>
                  <a:srgbClr val="FF0000"/>
                </a:solidFill>
                <a:effectLst/>
                <a:latin typeface="Roboto"/>
              </a:rPr>
              <a:t>and that you take [in marriage] two sisters simultaneously</a:t>
            </a:r>
          </a:p>
          <a:p>
            <a:pPr marL="457200" indent="-457200" eaLnBrk="1" hangingPunct="1">
              <a:lnSpc>
                <a:spcPct val="80000"/>
              </a:lnSpc>
              <a:buAutoNum type="arabicPlain" startAt="9"/>
            </a:pPr>
            <a:endParaRPr lang="en-US" altLang="en-US" sz="2000" dirty="0"/>
          </a:p>
          <a:p>
            <a:pPr marL="457200" indent="-457200" eaLnBrk="1" hangingPunct="1">
              <a:lnSpc>
                <a:spcPct val="80000"/>
              </a:lnSpc>
              <a:buAutoNum type="arabicPlain" startAt="9"/>
            </a:pPr>
            <a:endParaRPr lang="en-US" altLang="en-US" sz="2400" dirty="0"/>
          </a:p>
          <a:p>
            <a:pPr marL="457200" indent="-457200" eaLnBrk="1" hangingPunct="1">
              <a:lnSpc>
                <a:spcPct val="80000"/>
              </a:lnSpc>
              <a:buAutoNum type="arabicPlain" startAt="9"/>
            </a:pPr>
            <a:endParaRPr lang="en-US" sz="2400" dirty="0"/>
          </a:p>
        </p:txBody>
      </p:sp>
      <p:sp>
        <p:nvSpPr>
          <p:cNvPr id="4" name="Slide Number Placeholder 3">
            <a:extLst>
              <a:ext uri="{FF2B5EF4-FFF2-40B4-BE49-F238E27FC236}">
                <a16:creationId xmlns:a16="http://schemas.microsoft.com/office/drawing/2014/main" id="{8339127D-32FF-4361-A9C1-C8C4A3AF0500}"/>
              </a:ext>
            </a:extLst>
          </p:cNvPr>
          <p:cNvSpPr>
            <a:spLocks noGrp="1"/>
          </p:cNvSpPr>
          <p:nvPr>
            <p:ph type="sldNum" sz="quarter" idx="12"/>
          </p:nvPr>
        </p:nvSpPr>
        <p:spPr/>
        <p:txBody>
          <a:bodyPr/>
          <a:lstStyle/>
          <a:p>
            <a:fld id="{EA73BC27-EDAE-4D89-9D6E-355F8CD64E2F}" type="slidenum">
              <a:rPr lang="en-US" altLang="en-US" smtClean="0"/>
              <a:pPr/>
              <a:t>41</a:t>
            </a:fld>
            <a:endParaRPr lang="en-US" altLang="en-US"/>
          </a:p>
        </p:txBody>
      </p:sp>
    </p:spTree>
    <p:extLst>
      <p:ext uri="{BB962C8B-B14F-4D97-AF65-F5344CB8AC3E}">
        <p14:creationId xmlns:p14="http://schemas.microsoft.com/office/powerpoint/2010/main" val="391753899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Number Placeholder 5"/>
          <p:cNvSpPr>
            <a:spLocks noGrp="1"/>
          </p:cNvSpPr>
          <p:nvPr>
            <p:ph type="sldNum" sz="quarter" idx="12"/>
          </p:nvPr>
        </p:nvSpPr>
        <p:spPr>
          <a:noFill/>
        </p:spPr>
        <p:txBody>
          <a:bodyPr/>
          <a:lstStyle/>
          <a:p>
            <a:fld id="{61CF498C-62FE-4D1F-8256-E208F1D8F194}" type="slidenum">
              <a:rPr lang="en-US" altLang="en-US"/>
              <a:pPr/>
              <a:t>42</a:t>
            </a:fld>
            <a:endParaRPr lang="en-US" altLang="en-US"/>
          </a:p>
        </p:txBody>
      </p:sp>
      <p:sp>
        <p:nvSpPr>
          <p:cNvPr id="37891" name="Rectangle 2"/>
          <p:cNvSpPr>
            <a:spLocks noGrp="1" noChangeArrowheads="1"/>
          </p:cNvSpPr>
          <p:nvPr>
            <p:ph type="title"/>
          </p:nvPr>
        </p:nvSpPr>
        <p:spPr/>
        <p:txBody>
          <a:bodyPr/>
          <a:lstStyle/>
          <a:p>
            <a:pPr eaLnBrk="1" hangingPunct="1"/>
            <a:r>
              <a:rPr lang="en-US" altLang="en-US"/>
              <a:t>Women To Whom Marriage is allowed</a:t>
            </a:r>
          </a:p>
        </p:txBody>
      </p:sp>
      <p:sp>
        <p:nvSpPr>
          <p:cNvPr id="31748" name="Rectangle 3"/>
          <p:cNvSpPr>
            <a:spLocks noGrp="1" noChangeArrowheads="1"/>
          </p:cNvSpPr>
          <p:nvPr>
            <p:ph type="body" idx="1"/>
          </p:nvPr>
        </p:nvSpPr>
        <p:spPr/>
        <p:txBody>
          <a:bodyPr/>
          <a:lstStyle/>
          <a:p>
            <a:pPr eaLnBrk="1" hangingPunct="1">
              <a:lnSpc>
                <a:spcPct val="90000"/>
              </a:lnSpc>
            </a:pPr>
            <a:r>
              <a:rPr lang="en-US" altLang="en-US" sz="2500" dirty="0">
                <a:solidFill>
                  <a:srgbClr val="FF0000"/>
                </a:solidFill>
              </a:rPr>
              <a:t>Marriage to the Women of the People of the Book is lawful</a:t>
            </a:r>
          </a:p>
          <a:p>
            <a:pPr eaLnBrk="1" hangingPunct="1">
              <a:lnSpc>
                <a:spcPct val="90000"/>
              </a:lnSpc>
            </a:pPr>
            <a:r>
              <a:rPr lang="en-US" altLang="en-US" sz="2500" b="1" dirty="0"/>
              <a:t>Polygamy</a:t>
            </a:r>
          </a:p>
          <a:p>
            <a:pPr eaLnBrk="1" hangingPunct="1">
              <a:lnSpc>
                <a:spcPct val="90000"/>
              </a:lnSpc>
            </a:pPr>
            <a:r>
              <a:rPr lang="ur-PK" dirty="0"/>
              <a:t>فَٱنكِحُوا۟ مَا طَابَ لَكُم مِّنَ ٱلنِّسَآءِ مَثْنَىٰ وَثُلَٰثَ وَرُبَٰعَۖ فَإِنْ خِفْتُمْ أَلَّا تَعْدِلُوا۟ فَوَٰحِدَةً </a:t>
            </a:r>
            <a:endParaRPr lang="en-US" altLang="en-US" sz="2500" b="1" dirty="0"/>
          </a:p>
          <a:p>
            <a:pPr lvl="1" eaLnBrk="1" hangingPunct="1">
              <a:lnSpc>
                <a:spcPct val="90000"/>
              </a:lnSpc>
            </a:pPr>
            <a:r>
              <a:rPr lang="en-US" altLang="en-US" sz="2400" dirty="0"/>
              <a:t>“If ye fear that ye shall not be able to deal justly with the orphans, Marry women of your choice, Two or three or four; but if ye fear that ye shall not be able to deal justly (with them), then only one…” (4/3)</a:t>
            </a:r>
          </a:p>
          <a:p>
            <a:pPr lvl="1" eaLnBrk="1" hangingPunct="1">
              <a:lnSpc>
                <a:spcPct val="90000"/>
              </a:lnSpc>
            </a:pPr>
            <a:r>
              <a:rPr lang="en-US" altLang="en-US" sz="2400" dirty="0"/>
              <a:t>“And you will not be able to do justice among (your) wives, however much you may wish to. But do not turn away </a:t>
            </a:r>
            <a:r>
              <a:rPr lang="en-US" altLang="en-US" sz="1800" dirty="0"/>
              <a:t>(from one of them) </a:t>
            </a:r>
            <a:r>
              <a:rPr lang="en-US" altLang="en-US" sz="2400" dirty="0"/>
              <a:t>altogether...”(4:139) </a:t>
            </a:r>
          </a:p>
          <a:p>
            <a:pPr lvl="1" eaLnBrk="1" hangingPunct="1">
              <a:lnSpc>
                <a:spcPct val="90000"/>
              </a:lnSpc>
            </a:pPr>
            <a:endParaRPr lang="en-US" altLang="en-US" sz="2400" dirty="0"/>
          </a:p>
          <a:p>
            <a:pPr eaLnBrk="1" hangingPunct="1">
              <a:lnSpc>
                <a:spcPct val="90000"/>
              </a:lnSpc>
            </a:pPr>
            <a:endParaRPr lang="en-US" altLang="en-US" sz="2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7891"/>
                                        </p:tgtEl>
                                        <p:attrNameLst>
                                          <p:attrName>style.visibility</p:attrName>
                                        </p:attrNameLst>
                                      </p:cBhvr>
                                      <p:to>
                                        <p:strVal val="visible"/>
                                      </p:to>
                                    </p:set>
                                    <p:anim calcmode="lin" valueType="num">
                                      <p:cBhvr additive="base">
                                        <p:cTn id="7" dur="500" fill="hold"/>
                                        <p:tgtEl>
                                          <p:spTgt spid="37891"/>
                                        </p:tgtEl>
                                        <p:attrNameLst>
                                          <p:attrName>ppt_x</p:attrName>
                                        </p:attrNameLst>
                                      </p:cBhvr>
                                      <p:tavLst>
                                        <p:tav tm="0">
                                          <p:val>
                                            <p:strVal val="#ppt_x"/>
                                          </p:val>
                                        </p:tav>
                                        <p:tav tm="100000">
                                          <p:val>
                                            <p:strVal val="#ppt_x"/>
                                          </p:val>
                                        </p:tav>
                                      </p:tavLst>
                                    </p:anim>
                                    <p:anim calcmode="lin" valueType="num">
                                      <p:cBhvr additive="base">
                                        <p:cTn id="8" dur="500" fill="hold"/>
                                        <p:tgtEl>
                                          <p:spTgt spid="3789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1748">
                                            <p:txEl>
                                              <p:pRg st="0" end="0"/>
                                            </p:txEl>
                                          </p:spTgt>
                                        </p:tgtEl>
                                        <p:attrNameLst>
                                          <p:attrName>style.visibility</p:attrName>
                                        </p:attrNameLst>
                                      </p:cBhvr>
                                      <p:to>
                                        <p:strVal val="visible"/>
                                      </p:to>
                                    </p:set>
                                    <p:anim calcmode="lin" valueType="num">
                                      <p:cBhvr additive="base">
                                        <p:cTn id="13" dur="500" fill="hold"/>
                                        <p:tgtEl>
                                          <p:spTgt spid="31748">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174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1748">
                                            <p:txEl>
                                              <p:pRg st="1" end="1"/>
                                            </p:txEl>
                                          </p:spTgt>
                                        </p:tgtEl>
                                        <p:attrNameLst>
                                          <p:attrName>style.visibility</p:attrName>
                                        </p:attrNameLst>
                                      </p:cBhvr>
                                      <p:to>
                                        <p:strVal val="visible"/>
                                      </p:to>
                                    </p:set>
                                    <p:anim calcmode="lin" valueType="num">
                                      <p:cBhvr additive="base">
                                        <p:cTn id="19" dur="500" fill="hold"/>
                                        <p:tgtEl>
                                          <p:spTgt spid="31748">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174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1748">
                                            <p:txEl>
                                              <p:pRg st="2" end="2"/>
                                            </p:txEl>
                                          </p:spTgt>
                                        </p:tgtEl>
                                        <p:attrNameLst>
                                          <p:attrName>style.visibility</p:attrName>
                                        </p:attrNameLst>
                                      </p:cBhvr>
                                      <p:to>
                                        <p:strVal val="visible"/>
                                      </p:to>
                                    </p:set>
                                    <p:anim calcmode="lin" valueType="num">
                                      <p:cBhvr additive="base">
                                        <p:cTn id="25" dur="500" fill="hold"/>
                                        <p:tgtEl>
                                          <p:spTgt spid="31748">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1748">
                                            <p:txEl>
                                              <p:pRg st="2" end="2"/>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1748">
                                            <p:txEl>
                                              <p:pRg st="3" end="3"/>
                                            </p:txEl>
                                          </p:spTgt>
                                        </p:tgtEl>
                                        <p:attrNameLst>
                                          <p:attrName>style.visibility</p:attrName>
                                        </p:attrNameLst>
                                      </p:cBhvr>
                                      <p:to>
                                        <p:strVal val="visible"/>
                                      </p:to>
                                    </p:set>
                                    <p:anim calcmode="lin" valueType="num">
                                      <p:cBhvr additive="base">
                                        <p:cTn id="29" dur="500" fill="hold"/>
                                        <p:tgtEl>
                                          <p:spTgt spid="31748">
                                            <p:txEl>
                                              <p:pRg st="3" end="3"/>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174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31748">
                                            <p:txEl>
                                              <p:pRg st="4" end="4"/>
                                            </p:txEl>
                                          </p:spTgt>
                                        </p:tgtEl>
                                        <p:attrNameLst>
                                          <p:attrName>style.visibility</p:attrName>
                                        </p:attrNameLst>
                                      </p:cBhvr>
                                      <p:to>
                                        <p:strVal val="visible"/>
                                      </p:to>
                                    </p:set>
                                    <p:anim calcmode="lin" valueType="num">
                                      <p:cBhvr additive="base">
                                        <p:cTn id="35" dur="500" fill="hold"/>
                                        <p:tgtEl>
                                          <p:spTgt spid="31748">
                                            <p:txEl>
                                              <p:pRg st="4" end="4"/>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1748">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1752600" y="3175"/>
            <a:ext cx="6477000" cy="1417638"/>
          </a:xfrm>
        </p:spPr>
        <p:txBody>
          <a:bodyPr/>
          <a:lstStyle/>
          <a:p>
            <a:pPr eaLnBrk="1" hangingPunct="1"/>
            <a:r>
              <a:rPr lang="en-US" altLang="en-US"/>
              <a:t>Makruh</a:t>
            </a:r>
          </a:p>
        </p:txBody>
      </p:sp>
      <p:sp>
        <p:nvSpPr>
          <p:cNvPr id="37891" name="Rectangle 3"/>
          <p:cNvSpPr>
            <a:spLocks noGrp="1" noChangeArrowheads="1"/>
          </p:cNvSpPr>
          <p:nvPr>
            <p:ph type="body" idx="1"/>
          </p:nvPr>
        </p:nvSpPr>
        <p:spPr/>
        <p:txBody>
          <a:bodyPr/>
          <a:lstStyle/>
          <a:p>
            <a:pPr eaLnBrk="1" hangingPunct="1"/>
            <a:r>
              <a:rPr lang="en-US" dirty="0" err="1"/>
              <a:t>Makruh</a:t>
            </a:r>
            <a:r>
              <a:rPr lang="en-US" dirty="0"/>
              <a:t> (Arabic: </a:t>
            </a:r>
            <a:r>
              <a:rPr lang="ur-PK" dirty="0"/>
              <a:t>مكروه) </a:t>
            </a:r>
            <a:r>
              <a:rPr lang="en-US" dirty="0"/>
              <a:t>refers to an action that is disliked or detestable in nature. Although it isn’t in the same category as something that is </a:t>
            </a:r>
            <a:r>
              <a:rPr lang="en-US" dirty="0">
                <a:solidFill>
                  <a:srgbClr val="FF0000"/>
                </a:solidFill>
                <a:hlinkClick r:id="rId2">
                  <a:extLst>
                    <a:ext uri="{A12FA001-AC4F-418D-AE19-62706E023703}">
                      <ahyp:hlinkClr xmlns:ahyp="http://schemas.microsoft.com/office/drawing/2018/hyperlinkcolor" val="tx"/>
                    </a:ext>
                  </a:extLst>
                </a:hlinkClick>
              </a:rPr>
              <a:t>Haram</a:t>
            </a:r>
            <a:r>
              <a:rPr lang="en-US" dirty="0"/>
              <a:t> i.e. sinful, avoiding such an action is encouraged and rewarded.</a:t>
            </a:r>
            <a:r>
              <a:rPr lang="en-US" altLang="en-US" dirty="0"/>
              <a:t>.</a:t>
            </a:r>
          </a:p>
          <a:p>
            <a:pPr eaLnBrk="1" hangingPunct="1"/>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7890"/>
                                        </p:tgtEl>
                                        <p:attrNameLst>
                                          <p:attrName>style.visibility</p:attrName>
                                        </p:attrNameLst>
                                      </p:cBhvr>
                                      <p:to>
                                        <p:strVal val="visible"/>
                                      </p:to>
                                    </p:set>
                                    <p:anim calcmode="lin" valueType="num">
                                      <p:cBhvr additive="base">
                                        <p:cTn id="7" dur="500" fill="hold"/>
                                        <p:tgtEl>
                                          <p:spTgt spid="37890"/>
                                        </p:tgtEl>
                                        <p:attrNameLst>
                                          <p:attrName>ppt_x</p:attrName>
                                        </p:attrNameLst>
                                      </p:cBhvr>
                                      <p:tavLst>
                                        <p:tav tm="0">
                                          <p:val>
                                            <p:strVal val="#ppt_x"/>
                                          </p:val>
                                        </p:tav>
                                        <p:tav tm="100000">
                                          <p:val>
                                            <p:strVal val="#ppt_x"/>
                                          </p:val>
                                        </p:tav>
                                      </p:tavLst>
                                    </p:anim>
                                    <p:anim calcmode="lin" valueType="num">
                                      <p:cBhvr additive="base">
                                        <p:cTn id="8" dur="500" fill="hold"/>
                                        <p:tgtEl>
                                          <p:spTgt spid="37890"/>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37891">
                                            <p:txEl>
                                              <p:pRg st="0" end="0"/>
                                            </p:txEl>
                                          </p:spTgt>
                                        </p:tgtEl>
                                        <p:attrNameLst>
                                          <p:attrName>style.visibility</p:attrName>
                                        </p:attrNameLst>
                                      </p:cBhvr>
                                      <p:to>
                                        <p:strVal val="visible"/>
                                      </p:to>
                                    </p:set>
                                    <p:anim calcmode="lin" valueType="num">
                                      <p:cBhvr additive="base">
                                        <p:cTn id="13" dur="500" fill="hold"/>
                                        <p:tgtEl>
                                          <p:spTgt spid="37891">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7891">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5"/>
          <p:cNvSpPr>
            <a:spLocks noGrp="1"/>
          </p:cNvSpPr>
          <p:nvPr>
            <p:ph type="sldNum" sz="quarter" idx="12"/>
          </p:nvPr>
        </p:nvSpPr>
        <p:spPr>
          <a:noFill/>
        </p:spPr>
        <p:txBody>
          <a:bodyPr/>
          <a:lstStyle/>
          <a:p>
            <a:fld id="{3351D3BC-5513-4946-A9D6-5AB269913EFF}" type="slidenum">
              <a:rPr lang="en-US" altLang="en-US"/>
              <a:pPr/>
              <a:t>6</a:t>
            </a:fld>
            <a:endParaRPr lang="en-US" altLang="en-US"/>
          </a:p>
        </p:txBody>
      </p:sp>
      <p:sp>
        <p:nvSpPr>
          <p:cNvPr id="5123" name="Rectangle 2"/>
          <p:cNvSpPr>
            <a:spLocks noGrp="1" noChangeArrowheads="1"/>
          </p:cNvSpPr>
          <p:nvPr>
            <p:ph type="title"/>
          </p:nvPr>
        </p:nvSpPr>
        <p:spPr>
          <a:xfrm>
            <a:off x="1727200" y="93663"/>
            <a:ext cx="6477000" cy="1417637"/>
          </a:xfrm>
        </p:spPr>
        <p:txBody>
          <a:bodyPr/>
          <a:lstStyle/>
          <a:p>
            <a:pPr eaLnBrk="1" hangingPunct="1"/>
            <a:r>
              <a:rPr lang="en-US" altLang="en-US" sz="3200" b="0"/>
              <a:t>The principles pertaining to lawful and prohibited</a:t>
            </a:r>
          </a:p>
        </p:txBody>
      </p:sp>
      <p:sp>
        <p:nvSpPr>
          <p:cNvPr id="5124" name="Rectangle 3"/>
          <p:cNvSpPr>
            <a:spLocks noGrp="1" noChangeArrowheads="1"/>
          </p:cNvSpPr>
          <p:nvPr>
            <p:ph type="body" idx="1"/>
          </p:nvPr>
        </p:nvSpPr>
        <p:spPr>
          <a:xfrm>
            <a:off x="1752600" y="1295400"/>
            <a:ext cx="7391400" cy="5334000"/>
          </a:xfrm>
        </p:spPr>
        <p:txBody>
          <a:bodyPr/>
          <a:lstStyle/>
          <a:p>
            <a:pPr marL="609600" indent="-609600" eaLnBrk="1" hangingPunct="1">
              <a:buFontTx/>
              <a:buAutoNum type="arabicPeriod"/>
            </a:pPr>
            <a:r>
              <a:rPr lang="en-US" altLang="en-US" sz="2400" dirty="0"/>
              <a:t>Nothing is forbidden except what is explicitly prohibited by God and His messenger.( every thing is lawful)</a:t>
            </a:r>
          </a:p>
          <a:p>
            <a:pPr marL="609600" indent="-609600" eaLnBrk="1" hangingPunct="1">
              <a:buFontTx/>
              <a:buAutoNum type="arabicPeriod"/>
            </a:pPr>
            <a:r>
              <a:rPr lang="en-US" altLang="en-US" sz="2400" dirty="0"/>
              <a:t>To make lawful and to prohibit is the right of God alone.</a:t>
            </a:r>
          </a:p>
          <a:p>
            <a:pPr marL="609600" indent="-609600" eaLnBrk="1" hangingPunct="1">
              <a:buFontTx/>
              <a:buAutoNum type="arabicPeriod"/>
            </a:pPr>
            <a:r>
              <a:rPr lang="en-US" altLang="en-US" sz="2400" dirty="0"/>
              <a:t>Prohibiting the lawful and permitting the prohibited is similar to committing shirk.</a:t>
            </a:r>
          </a:p>
          <a:p>
            <a:pPr marL="609600" indent="-609600" eaLnBrk="1" hangingPunct="1">
              <a:buFontTx/>
              <a:buAutoNum type="arabicPeriod"/>
            </a:pPr>
            <a:r>
              <a:rPr lang="en-US" altLang="en-US" sz="2400" u="sng" dirty="0"/>
              <a:t>The prohibition of things is due to their impurity and harmfulness</a:t>
            </a:r>
            <a:r>
              <a:rPr lang="en-US" altLang="en-US" sz="2400" dirty="0"/>
              <a:t>.</a:t>
            </a:r>
          </a:p>
          <a:p>
            <a:pPr marL="609600" indent="-609600" eaLnBrk="1" hangingPunct="1">
              <a:buFontTx/>
              <a:buAutoNum type="arabicPeriod"/>
            </a:pPr>
            <a:r>
              <a:rPr lang="en-US" altLang="en-US" sz="2400" dirty="0"/>
              <a:t>Whatever is conducive to forbidden is itself forbidden.</a:t>
            </a:r>
          </a:p>
          <a:p>
            <a:pPr marL="609600" indent="-609600" eaLnBrk="1" hangingPunct="1">
              <a:buFontTx/>
              <a:buAutoNum type="arabicPeriod"/>
            </a:pPr>
            <a:r>
              <a:rPr lang="en-US" altLang="en-US" sz="2400" dirty="0"/>
              <a:t>Actions will be judged by intentions.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123"/>
                                        </p:tgtEl>
                                        <p:attrNameLst>
                                          <p:attrName>style.visibility</p:attrName>
                                        </p:attrNameLst>
                                      </p:cBhvr>
                                      <p:to>
                                        <p:strVal val="visible"/>
                                      </p:to>
                                    </p:set>
                                    <p:anim calcmode="lin" valueType="num">
                                      <p:cBhvr additive="base">
                                        <p:cTn id="7" dur="500" fill="hold"/>
                                        <p:tgtEl>
                                          <p:spTgt spid="5123"/>
                                        </p:tgtEl>
                                        <p:attrNameLst>
                                          <p:attrName>ppt_x</p:attrName>
                                        </p:attrNameLst>
                                      </p:cBhvr>
                                      <p:tavLst>
                                        <p:tav tm="0">
                                          <p:val>
                                            <p:strVal val="#ppt_x"/>
                                          </p:val>
                                        </p:tav>
                                        <p:tav tm="100000">
                                          <p:val>
                                            <p:strVal val="#ppt_x"/>
                                          </p:val>
                                        </p:tav>
                                      </p:tavLst>
                                    </p:anim>
                                    <p:anim calcmode="lin" valueType="num">
                                      <p:cBhvr additive="base">
                                        <p:cTn id="8" dur="500" fill="hold"/>
                                        <p:tgtEl>
                                          <p:spTgt spid="5123"/>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5124">
                                            <p:txEl>
                                              <p:pRg st="0" end="0"/>
                                            </p:txEl>
                                          </p:spTgt>
                                        </p:tgtEl>
                                        <p:attrNameLst>
                                          <p:attrName>style.visibility</p:attrName>
                                        </p:attrNameLst>
                                      </p:cBhvr>
                                      <p:to>
                                        <p:strVal val="visible"/>
                                      </p:to>
                                    </p:set>
                                    <p:anim calcmode="lin" valueType="num">
                                      <p:cBhvr additive="base">
                                        <p:cTn id="13" dur="500" fill="hold"/>
                                        <p:tgtEl>
                                          <p:spTgt spid="5124">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12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5124">
                                            <p:txEl>
                                              <p:pRg st="1" end="1"/>
                                            </p:txEl>
                                          </p:spTgt>
                                        </p:tgtEl>
                                        <p:attrNameLst>
                                          <p:attrName>style.visibility</p:attrName>
                                        </p:attrNameLst>
                                      </p:cBhvr>
                                      <p:to>
                                        <p:strVal val="visible"/>
                                      </p:to>
                                    </p:set>
                                    <p:anim calcmode="lin" valueType="num">
                                      <p:cBhvr additive="base">
                                        <p:cTn id="19" dur="500" fill="hold"/>
                                        <p:tgtEl>
                                          <p:spTgt spid="5124">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12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5124">
                                            <p:txEl>
                                              <p:pRg st="2" end="2"/>
                                            </p:txEl>
                                          </p:spTgt>
                                        </p:tgtEl>
                                        <p:attrNameLst>
                                          <p:attrName>style.visibility</p:attrName>
                                        </p:attrNameLst>
                                      </p:cBhvr>
                                      <p:to>
                                        <p:strVal val="visible"/>
                                      </p:to>
                                    </p:set>
                                    <p:anim calcmode="lin" valueType="num">
                                      <p:cBhvr additive="base">
                                        <p:cTn id="25" dur="500" fill="hold"/>
                                        <p:tgtEl>
                                          <p:spTgt spid="5124">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12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5124">
                                            <p:txEl>
                                              <p:pRg st="3" end="3"/>
                                            </p:txEl>
                                          </p:spTgt>
                                        </p:tgtEl>
                                        <p:attrNameLst>
                                          <p:attrName>style.visibility</p:attrName>
                                        </p:attrNameLst>
                                      </p:cBhvr>
                                      <p:to>
                                        <p:strVal val="visible"/>
                                      </p:to>
                                    </p:set>
                                    <p:anim calcmode="lin" valueType="num">
                                      <p:cBhvr additive="base">
                                        <p:cTn id="31" dur="500" fill="hold"/>
                                        <p:tgtEl>
                                          <p:spTgt spid="5124">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12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5124">
                                            <p:txEl>
                                              <p:pRg st="4" end="4"/>
                                            </p:txEl>
                                          </p:spTgt>
                                        </p:tgtEl>
                                        <p:attrNameLst>
                                          <p:attrName>style.visibility</p:attrName>
                                        </p:attrNameLst>
                                      </p:cBhvr>
                                      <p:to>
                                        <p:strVal val="visible"/>
                                      </p:to>
                                    </p:set>
                                    <p:anim calcmode="lin" valueType="num">
                                      <p:cBhvr additive="base">
                                        <p:cTn id="37" dur="500" fill="hold"/>
                                        <p:tgtEl>
                                          <p:spTgt spid="5124">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12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nodeType="clickEffect">
                                  <p:stCondLst>
                                    <p:cond delay="0"/>
                                  </p:stCondLst>
                                  <p:childTnLst>
                                    <p:set>
                                      <p:cBhvr>
                                        <p:cTn id="42" dur="1" fill="hold">
                                          <p:stCondLst>
                                            <p:cond delay="0"/>
                                          </p:stCondLst>
                                        </p:cTn>
                                        <p:tgtEl>
                                          <p:spTgt spid="5124">
                                            <p:txEl>
                                              <p:pRg st="5" end="5"/>
                                            </p:txEl>
                                          </p:spTgt>
                                        </p:tgtEl>
                                        <p:attrNameLst>
                                          <p:attrName>style.visibility</p:attrName>
                                        </p:attrNameLst>
                                      </p:cBhvr>
                                      <p:to>
                                        <p:strVal val="visible"/>
                                      </p:to>
                                    </p:set>
                                    <p:anim calcmode="lin" valueType="num">
                                      <p:cBhvr additive="base">
                                        <p:cTn id="43" dur="500" fill="hold"/>
                                        <p:tgtEl>
                                          <p:spTgt spid="5124">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5124">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762000" y="1816509"/>
            <a:ext cx="7391400" cy="4525963"/>
          </a:xfrm>
        </p:spPr>
        <p:txBody>
          <a:bodyPr/>
          <a:lstStyle/>
          <a:p>
            <a:r>
              <a:rPr lang="en-US" altLang="en-US" sz="3200" dirty="0"/>
              <a:t>7.What is permitted is sufficient, while what is prohibited is superfluous.</a:t>
            </a:r>
          </a:p>
          <a:p>
            <a:r>
              <a:rPr lang="en-US" dirty="0"/>
              <a:t>8.The Haram is prohibited to everyone    alike.</a:t>
            </a:r>
          </a:p>
          <a:p>
            <a:r>
              <a:rPr lang="en-US" dirty="0"/>
              <a:t>9. </a:t>
            </a:r>
            <a:r>
              <a:rPr lang="en-US" u="sng" dirty="0"/>
              <a:t>Necessity dictates exception.</a:t>
            </a:r>
          </a:p>
          <a:p>
            <a:pPr marL="0" indent="0">
              <a:buNone/>
            </a:pPr>
            <a:endParaRPr lang="en-US" dirty="0"/>
          </a:p>
          <a:p>
            <a:r>
              <a:rPr lang="en-US" dirty="0"/>
              <a:t>10 Doubtful things are to be avoided</a:t>
            </a:r>
          </a:p>
          <a:p>
            <a:endParaRPr lang="en-US" dirty="0"/>
          </a:p>
          <a:p>
            <a:endParaRPr lang="en-US" dirty="0"/>
          </a:p>
        </p:txBody>
      </p:sp>
      <p:sp>
        <p:nvSpPr>
          <p:cNvPr id="4" name="Slide Number Placeholder 3"/>
          <p:cNvSpPr>
            <a:spLocks noGrp="1"/>
          </p:cNvSpPr>
          <p:nvPr>
            <p:ph type="sldNum" sz="quarter" idx="12"/>
          </p:nvPr>
        </p:nvSpPr>
        <p:spPr/>
        <p:txBody>
          <a:bodyPr/>
          <a:lstStyle/>
          <a:p>
            <a:fld id="{EA73BC27-EDAE-4D89-9D6E-355F8CD64E2F}" type="slidenum">
              <a:rPr lang="en-US" altLang="en-US" smtClean="0"/>
              <a:pPr/>
              <a:t>7</a:t>
            </a:fld>
            <a:endParaRPr lang="en-US" altLang="en-US"/>
          </a:p>
        </p:txBody>
      </p:sp>
    </p:spTree>
    <p:extLst>
      <p:ext uri="{BB962C8B-B14F-4D97-AF65-F5344CB8AC3E}">
        <p14:creationId xmlns:p14="http://schemas.microsoft.com/office/powerpoint/2010/main" val="28828846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Quranic</a:t>
            </a:r>
            <a:r>
              <a:rPr lang="en-US" dirty="0"/>
              <a:t> teachings</a:t>
            </a:r>
          </a:p>
        </p:txBody>
      </p:sp>
      <p:sp>
        <p:nvSpPr>
          <p:cNvPr id="3" name="Content Placeholder 2"/>
          <p:cNvSpPr>
            <a:spLocks noGrp="1"/>
          </p:cNvSpPr>
          <p:nvPr>
            <p:ph idx="1"/>
          </p:nvPr>
        </p:nvSpPr>
        <p:spPr>
          <a:xfrm>
            <a:off x="1752600" y="990600"/>
            <a:ext cx="7391400" cy="5135563"/>
          </a:xfrm>
        </p:spPr>
        <p:txBody>
          <a:bodyPr/>
          <a:lstStyle/>
          <a:p>
            <a:r>
              <a:rPr lang="ar-AE" sz="2400" dirty="0"/>
              <a:t>حُرِّمَتْ عَلَيْكُمُ الْمَيْتَةُ </a:t>
            </a:r>
            <a:endParaRPr lang="en-US" sz="2400" dirty="0"/>
          </a:p>
          <a:p>
            <a:r>
              <a:rPr lang="ar-AE" sz="2400" dirty="0"/>
              <a:t>وَالدَّمُ</a:t>
            </a:r>
            <a:endParaRPr lang="en-US" sz="2400" dirty="0"/>
          </a:p>
          <a:p>
            <a:r>
              <a:rPr lang="ar-AE" sz="2400" dirty="0"/>
              <a:t> وَلَحْمُ الْخِنزِيرِ</a:t>
            </a:r>
            <a:endParaRPr lang="en-US" sz="2400" dirty="0"/>
          </a:p>
          <a:p>
            <a:r>
              <a:rPr lang="ar-AE" sz="2400" dirty="0"/>
              <a:t> وَمَا أُهِلَّ لِغَيْرِ اللَّهِ بِهِ</a:t>
            </a:r>
            <a:endParaRPr lang="en-US" sz="2400" dirty="0"/>
          </a:p>
          <a:p>
            <a:r>
              <a:rPr lang="ar-AE" sz="2400" dirty="0"/>
              <a:t> وَالْمُنْخَنِقَةُ</a:t>
            </a:r>
            <a:endParaRPr lang="en-US" sz="2400" dirty="0"/>
          </a:p>
          <a:p>
            <a:r>
              <a:rPr lang="ar-AE" sz="2400" dirty="0"/>
              <a:t> وَالْمَوْقُوذَةُ </a:t>
            </a:r>
            <a:endParaRPr lang="en-US" sz="2400" dirty="0"/>
          </a:p>
          <a:p>
            <a:r>
              <a:rPr lang="ar-AE" sz="2400" dirty="0"/>
              <a:t>وَالْمُتَرَدِّيَةُ</a:t>
            </a:r>
            <a:endParaRPr lang="en-US" sz="2400" dirty="0"/>
          </a:p>
          <a:p>
            <a:r>
              <a:rPr lang="ar-AE" sz="2400" dirty="0"/>
              <a:t> وَالنَّطِيحَةُ </a:t>
            </a:r>
            <a:endParaRPr lang="en-US" sz="2400" dirty="0"/>
          </a:p>
          <a:p>
            <a:r>
              <a:rPr lang="ar-AE" sz="2400" dirty="0"/>
              <a:t>وَمَا أَكَلَ السَّبُعُ </a:t>
            </a:r>
            <a:endParaRPr lang="en-US" sz="2400" dirty="0"/>
          </a:p>
          <a:p>
            <a:r>
              <a:rPr lang="ar-AE" sz="2400" dirty="0"/>
              <a:t>إِلَّا مَا ذَكَّيْتُمْ وَمَا ذُبِحَ عَلَى النُّصُبِ وَأَن تَسْتَقْسِمُوا بِالْأَزْلَامِ ۚ ذَٰلِكُمْ فِسْقٌ</a:t>
            </a:r>
            <a:endParaRPr lang="en-US" sz="2400" dirty="0"/>
          </a:p>
        </p:txBody>
      </p:sp>
      <p:sp>
        <p:nvSpPr>
          <p:cNvPr id="4" name="Slide Number Placeholder 3"/>
          <p:cNvSpPr>
            <a:spLocks noGrp="1"/>
          </p:cNvSpPr>
          <p:nvPr>
            <p:ph type="sldNum" sz="quarter" idx="12"/>
          </p:nvPr>
        </p:nvSpPr>
        <p:spPr/>
        <p:txBody>
          <a:bodyPr/>
          <a:lstStyle/>
          <a:p>
            <a:fld id="{EA73BC27-EDAE-4D89-9D6E-355F8CD64E2F}" type="slidenum">
              <a:rPr lang="en-US" altLang="en-US" smtClean="0"/>
              <a:pPr/>
              <a:t>8</a:t>
            </a:fld>
            <a:endParaRPr lang="en-US" altLang="en-US"/>
          </a:p>
        </p:txBody>
      </p:sp>
    </p:spTree>
    <p:extLst>
      <p:ext uri="{BB962C8B-B14F-4D97-AF65-F5344CB8AC3E}">
        <p14:creationId xmlns:p14="http://schemas.microsoft.com/office/powerpoint/2010/main" val="20005047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1600200" y="1417638"/>
            <a:ext cx="6629400" cy="5059362"/>
          </a:xfrm>
        </p:spPr>
        <p:txBody>
          <a:bodyPr/>
          <a:lstStyle/>
          <a:p>
            <a:pPr algn="just"/>
            <a:r>
              <a:rPr lang="en-US" sz="2000" dirty="0"/>
              <a:t>Forbidden unto you (for food) are:</a:t>
            </a:r>
          </a:p>
          <a:p>
            <a:pPr algn="just"/>
            <a:r>
              <a:rPr lang="en-US" sz="2000" dirty="0"/>
              <a:t> </a:t>
            </a:r>
            <a:r>
              <a:rPr lang="en-US" sz="2000" dirty="0">
                <a:solidFill>
                  <a:srgbClr val="FF0000"/>
                </a:solidFill>
              </a:rPr>
              <a:t>carrion</a:t>
            </a:r>
            <a:r>
              <a:rPr lang="en-US" sz="2000" dirty="0"/>
              <a:t> </a:t>
            </a:r>
          </a:p>
          <a:p>
            <a:pPr algn="just"/>
            <a:r>
              <a:rPr lang="en-US" sz="2000" dirty="0"/>
              <a:t> </a:t>
            </a:r>
            <a:r>
              <a:rPr lang="en-US" sz="2000" dirty="0">
                <a:solidFill>
                  <a:srgbClr val="FFC000"/>
                </a:solidFill>
              </a:rPr>
              <a:t>blood</a:t>
            </a:r>
            <a:r>
              <a:rPr lang="en-US" sz="2000" dirty="0"/>
              <a:t> </a:t>
            </a:r>
          </a:p>
          <a:p>
            <a:pPr algn="just"/>
            <a:r>
              <a:rPr lang="en-US" sz="2000" dirty="0"/>
              <a:t> </a:t>
            </a:r>
            <a:r>
              <a:rPr lang="en-US" sz="2000" dirty="0">
                <a:solidFill>
                  <a:srgbClr val="00B0F0"/>
                </a:solidFill>
              </a:rPr>
              <a:t>swine flesh</a:t>
            </a:r>
            <a:r>
              <a:rPr lang="en-US" sz="2000" dirty="0"/>
              <a:t>, </a:t>
            </a:r>
          </a:p>
          <a:p>
            <a:pPr algn="just"/>
            <a:r>
              <a:rPr lang="en-US" sz="2000" dirty="0"/>
              <a:t> that </a:t>
            </a:r>
            <a:r>
              <a:rPr lang="en-US" sz="2000" dirty="0">
                <a:solidFill>
                  <a:srgbClr val="7030A0"/>
                </a:solidFill>
              </a:rPr>
              <a:t>which hath been dedicated unto any other than Allah</a:t>
            </a:r>
            <a:r>
              <a:rPr lang="en-US" sz="2000" dirty="0"/>
              <a:t>, </a:t>
            </a:r>
          </a:p>
          <a:p>
            <a:pPr algn="just"/>
            <a:r>
              <a:rPr lang="en-US" sz="2000" dirty="0">
                <a:solidFill>
                  <a:srgbClr val="0070C0"/>
                </a:solidFill>
              </a:rPr>
              <a:t>strangled</a:t>
            </a:r>
            <a:r>
              <a:rPr lang="en-US" sz="2000" dirty="0"/>
              <a:t>, </a:t>
            </a:r>
          </a:p>
          <a:p>
            <a:pPr algn="just"/>
            <a:r>
              <a:rPr lang="en-US" sz="2000" dirty="0">
                <a:solidFill>
                  <a:srgbClr val="C00000"/>
                </a:solidFill>
              </a:rPr>
              <a:t>dead through beating</a:t>
            </a:r>
            <a:r>
              <a:rPr lang="en-US" sz="2000" dirty="0"/>
              <a:t>, </a:t>
            </a:r>
          </a:p>
          <a:p>
            <a:pPr algn="just"/>
            <a:r>
              <a:rPr lang="en-US" sz="2000" dirty="0">
                <a:solidFill>
                  <a:srgbClr val="0070C0"/>
                </a:solidFill>
              </a:rPr>
              <a:t>dead through falling from a height</a:t>
            </a:r>
            <a:r>
              <a:rPr lang="en-US" sz="2000" dirty="0"/>
              <a:t>, </a:t>
            </a:r>
          </a:p>
          <a:p>
            <a:pPr algn="just"/>
            <a:r>
              <a:rPr lang="en-US" sz="2000" dirty="0">
                <a:solidFill>
                  <a:srgbClr val="0099FF"/>
                </a:solidFill>
              </a:rPr>
              <a:t>by (the goring of) horns</a:t>
            </a:r>
            <a:r>
              <a:rPr lang="en-US" sz="2000" dirty="0"/>
              <a:t>, </a:t>
            </a:r>
          </a:p>
          <a:p>
            <a:pPr algn="just"/>
            <a:r>
              <a:rPr lang="en-US" sz="2000" dirty="0">
                <a:solidFill>
                  <a:srgbClr val="CC0000"/>
                </a:solidFill>
              </a:rPr>
              <a:t>devoured of wild beasts</a:t>
            </a:r>
            <a:r>
              <a:rPr lang="en-US" sz="2000" dirty="0"/>
              <a:t>, saving that which ye make lawful (by the death-stroke), </a:t>
            </a:r>
          </a:p>
          <a:p>
            <a:pPr algn="just"/>
            <a:r>
              <a:rPr lang="en-US" sz="2000" dirty="0"/>
              <a:t>and that which hath been </a:t>
            </a:r>
            <a:r>
              <a:rPr lang="en-US" sz="2000" dirty="0">
                <a:solidFill>
                  <a:srgbClr val="FF0000"/>
                </a:solidFill>
              </a:rPr>
              <a:t>slaughtered unto idols</a:t>
            </a:r>
            <a:r>
              <a:rPr lang="en-US" sz="2000" dirty="0"/>
              <a:t>. And (forbidden is it) that ye </a:t>
            </a:r>
            <a:r>
              <a:rPr lang="en-US" sz="2000" dirty="0">
                <a:solidFill>
                  <a:srgbClr val="C00000"/>
                </a:solidFill>
              </a:rPr>
              <a:t>swear by the divining arrows</a:t>
            </a:r>
            <a:r>
              <a:rPr lang="en-US" sz="2000" dirty="0"/>
              <a:t>. This is an abomination. </a:t>
            </a:r>
          </a:p>
          <a:p>
            <a:pPr algn="just"/>
            <a:r>
              <a:rPr lang="en-US" sz="2000" dirty="0"/>
              <a:t>. </a:t>
            </a:r>
          </a:p>
          <a:p>
            <a:endParaRPr lang="en-US" dirty="0"/>
          </a:p>
        </p:txBody>
      </p:sp>
      <p:sp>
        <p:nvSpPr>
          <p:cNvPr id="4" name="Slide Number Placeholder 3"/>
          <p:cNvSpPr>
            <a:spLocks noGrp="1"/>
          </p:cNvSpPr>
          <p:nvPr>
            <p:ph type="sldNum" sz="quarter" idx="12"/>
          </p:nvPr>
        </p:nvSpPr>
        <p:spPr/>
        <p:txBody>
          <a:bodyPr/>
          <a:lstStyle/>
          <a:p>
            <a:fld id="{EA73BC27-EDAE-4D89-9D6E-355F8CD64E2F}" type="slidenum">
              <a:rPr lang="en-US" altLang="en-US" smtClean="0"/>
              <a:pPr/>
              <a:t>9</a:t>
            </a:fld>
            <a:endParaRPr lang="en-US" altLang="en-US"/>
          </a:p>
        </p:txBody>
      </p:sp>
    </p:spTree>
    <p:extLst>
      <p:ext uri="{BB962C8B-B14F-4D97-AF65-F5344CB8AC3E}">
        <p14:creationId xmlns:p14="http://schemas.microsoft.com/office/powerpoint/2010/main" val="3682761142"/>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Pegasus"/>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Teamwork</Template>
  <TotalTime>1200</TotalTime>
  <Words>2579</Words>
  <Application>Microsoft Office PowerPoint</Application>
  <PresentationFormat>On-screen Show (4:3)</PresentationFormat>
  <Paragraphs>300</Paragraphs>
  <Slides>42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42</vt:i4>
      </vt:variant>
    </vt:vector>
  </HeadingPairs>
  <TitlesOfParts>
    <vt:vector size="50" baseType="lpstr">
      <vt:lpstr>arabicFont</vt:lpstr>
      <vt:lpstr>Argosy</vt:lpstr>
      <vt:lpstr>Arial</vt:lpstr>
      <vt:lpstr>Calligrapher</vt:lpstr>
      <vt:lpstr>Pegasus</vt:lpstr>
      <vt:lpstr>Roboto</vt:lpstr>
      <vt:lpstr>Times New Roman</vt:lpstr>
      <vt:lpstr>Default Design</vt:lpstr>
      <vt:lpstr>THE ISLAMIC PRINCIPLES  PERTAINING TO  LAWFUL (HELAL)  AND  PROHIBITED (HARAM)</vt:lpstr>
      <vt:lpstr>Outline</vt:lpstr>
      <vt:lpstr>Halal</vt:lpstr>
      <vt:lpstr>Haram</vt:lpstr>
      <vt:lpstr>Makruh</vt:lpstr>
      <vt:lpstr>The principles pertaining to lawful and prohibited</vt:lpstr>
      <vt:lpstr>PowerPoint Presentation</vt:lpstr>
      <vt:lpstr>Quranic teachings</vt:lpstr>
      <vt:lpstr>PowerPoint Presentation</vt:lpstr>
      <vt:lpstr>PowerPoint Presentation</vt:lpstr>
      <vt:lpstr>Pig Is unlawful even in Christianity</vt:lpstr>
      <vt:lpstr>PROHIBITED</vt:lpstr>
      <vt:lpstr>PERMITTED</vt:lpstr>
      <vt:lpstr>Food and Drink</vt:lpstr>
      <vt:lpstr>Meat</vt:lpstr>
      <vt:lpstr>PowerPoint Presentation</vt:lpstr>
      <vt:lpstr>PowerPoint Presentation</vt:lpstr>
      <vt:lpstr>Haram Animals are: </vt:lpstr>
      <vt:lpstr>PowerPoint Presentation</vt:lpstr>
      <vt:lpstr>Unlawful Organs of Animals Slaughtered as Halal</vt:lpstr>
      <vt:lpstr>PowerPoint Presentation</vt:lpstr>
      <vt:lpstr>INTOXICANTS AND DRUGS</vt:lpstr>
      <vt:lpstr>TRADING IN ALCOHOL  </vt:lpstr>
      <vt:lpstr>Contt:</vt:lpstr>
      <vt:lpstr>Clothing and Adornment</vt:lpstr>
      <vt:lpstr>PowerPoint Presentation</vt:lpstr>
      <vt:lpstr>PowerPoint Presentation</vt:lpstr>
      <vt:lpstr>PowerPoint Presentation</vt:lpstr>
      <vt:lpstr>WORK AND BUSINESS TRANSACTIONS</vt:lpstr>
      <vt:lpstr>Ahadith about work</vt:lpstr>
      <vt:lpstr>Work</vt:lpstr>
      <vt:lpstr>BUSINESS TRANSACTIONS</vt:lpstr>
      <vt:lpstr>Business Transactions</vt:lpstr>
      <vt:lpstr>Business Transactions</vt:lpstr>
      <vt:lpstr>The Physical Appetites </vt:lpstr>
      <vt:lpstr>PowerPoint Presentation</vt:lpstr>
      <vt:lpstr>Marriage</vt:lpstr>
      <vt:lpstr>PowerPoint Presentation</vt:lpstr>
      <vt:lpstr>Women To Whom Marriage is Prohibited</vt:lpstr>
      <vt:lpstr>PowerPoint Presentation</vt:lpstr>
      <vt:lpstr>PowerPoint Presentation</vt:lpstr>
      <vt:lpstr>Women To Whom Marriage is allowed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ISLAMIC PRINCIPLES PERTAINING TO LAWFUL AND PROHIBITED</dc:title>
  <dc:creator>KH</dc:creator>
  <cp:lastModifiedBy>Peeral Sb</cp:lastModifiedBy>
  <cp:revision>48</cp:revision>
  <dcterms:created xsi:type="dcterms:W3CDTF">2007-06-24T21:48:21Z</dcterms:created>
  <dcterms:modified xsi:type="dcterms:W3CDTF">2021-06-25T07:13:35Z</dcterms:modified>
</cp:coreProperties>
</file>