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8"/>
  </p:notesMasterIdLst>
  <p:sldIdLst>
    <p:sldId id="256" r:id="rId2"/>
    <p:sldId id="291" r:id="rId3"/>
    <p:sldId id="292" r:id="rId4"/>
    <p:sldId id="293" r:id="rId5"/>
    <p:sldId id="294" r:id="rId6"/>
    <p:sldId id="278" r:id="rId7"/>
    <p:sldId id="287" r:id="rId8"/>
    <p:sldId id="275" r:id="rId9"/>
    <p:sldId id="286" r:id="rId10"/>
    <p:sldId id="285" r:id="rId11"/>
    <p:sldId id="283" r:id="rId12"/>
    <p:sldId id="284" r:id="rId13"/>
    <p:sldId id="276" r:id="rId14"/>
    <p:sldId id="279" r:id="rId15"/>
    <p:sldId id="295" r:id="rId16"/>
    <p:sldId id="296" r:id="rId17"/>
    <p:sldId id="297" r:id="rId18"/>
    <p:sldId id="298" r:id="rId19"/>
    <p:sldId id="299" r:id="rId20"/>
    <p:sldId id="289" r:id="rId21"/>
    <p:sldId id="288" r:id="rId22"/>
    <p:sldId id="280" r:id="rId23"/>
    <p:sldId id="281" r:id="rId24"/>
    <p:sldId id="282" r:id="rId25"/>
    <p:sldId id="257"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4" d="100"/>
          <a:sy n="114" d="100"/>
        </p:scale>
        <p:origin x="468"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50148-62A6-43EF-8C8F-D8D4B6CBBE15}" type="datetimeFigureOut">
              <a:rPr lang="en-US" smtClean="0"/>
              <a:t>11/12/2022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AEFDF-910D-4377-9B10-AB7487D1F64A}" type="slidenum">
              <a:rPr lang="en-US" smtClean="0"/>
              <a:t>‹#›</a:t>
            </a:fld>
            <a:endParaRPr lang="en-US"/>
          </a:p>
        </p:txBody>
      </p:sp>
    </p:spTree>
    <p:extLst>
      <p:ext uri="{BB962C8B-B14F-4D97-AF65-F5344CB8AC3E}">
        <p14:creationId xmlns:p14="http://schemas.microsoft.com/office/powerpoint/2010/main" val="403355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66BB95-FAF9-4D89-961A-2797D96ACE11}" type="slidenum">
              <a:rPr lang="en-US"/>
              <a:pPr/>
              <a:t>2</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71112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0E024A-DBD4-4C5E-A6D7-657D109F910C}" type="slidenum">
              <a:rPr lang="en-US"/>
              <a:pPr/>
              <a:t>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5025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AC5817-C9A0-4D2F-A449-312911F23AE4}" type="slidenum">
              <a:rPr lang="en-US"/>
              <a:pPr/>
              <a:t>4</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4353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C1DF7-A135-4893-8AC4-4A9108A75511}" type="slidenum">
              <a:rPr lang="en-US"/>
              <a:pPr/>
              <a:t>5</a:t>
            </a:fld>
            <a:endParaRPr lang="en-US"/>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00875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7CE7BF-B902-4FB4-A08B-D76CB1DAFB36}" type="slidenum">
              <a:rPr lang="en-US"/>
              <a:pPr/>
              <a:t>15</a:t>
            </a:fld>
            <a:endParaRPr lang="en-US"/>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en-US" b="1"/>
              <a:t>"Do not burn a plant, nor cut a tree, nor kill an older man, a young child, or a woman... nor monastery dwellers… in the territory of combatants."</a:t>
            </a:r>
            <a:r>
              <a:rPr lang="en-US"/>
              <a:t> 2:190 Fight in the cause of God those who fight you, but do not transgress limits; for God loveth not transgressors. </a:t>
            </a:r>
          </a:p>
          <a:p>
            <a:endParaRPr lang="en-US"/>
          </a:p>
        </p:txBody>
      </p:sp>
    </p:spTree>
    <p:extLst>
      <p:ext uri="{BB962C8B-B14F-4D97-AF65-F5344CB8AC3E}">
        <p14:creationId xmlns:p14="http://schemas.microsoft.com/office/powerpoint/2010/main" val="5630166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69600" y="6356351"/>
            <a:ext cx="812800" cy="365125"/>
          </a:xfrm>
        </p:spPr>
        <p:txBody>
          <a:bodyPr/>
          <a:lstStyle/>
          <a:p>
            <a:fld id="{D57F1E4F-1CFF-5643-939E-217C01CDF565}" type="slidenum">
              <a:rPr lang="en-US" smtClean="0"/>
              <a:pPr/>
              <a:t>‹#›</a:t>
            </a:fld>
            <a:endParaRPr lang="en-US" dirty="0"/>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1BEF0D-F0BB-DE4B-95CE-6DB70DBA9567}" type="datetimeFigureOut">
              <a:rPr lang="en-US" smtClean="0"/>
              <a:pPr/>
              <a:t>11/12/2022</a:t>
            </a:fld>
            <a:endParaRPr lang="en-US" dirty="0"/>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57F1E4F-1CFF-5643-939E-217C01CDF565}" type="slidenum">
              <a:rPr lang="en-US" smtClean="0"/>
              <a:pPr/>
              <a:t>‹#›</a:t>
            </a:fld>
            <a:endParaRPr lang="en-US" dirty="0"/>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JIHAD IN ISLAM</a:t>
            </a:r>
          </a:p>
        </p:txBody>
      </p:sp>
      <p:sp>
        <p:nvSpPr>
          <p:cNvPr id="3" name="Subtitle 2"/>
          <p:cNvSpPr>
            <a:spLocks noGrp="1"/>
          </p:cNvSpPr>
          <p:nvPr>
            <p:ph type="subTitle" idx="1"/>
          </p:nvPr>
        </p:nvSpPr>
        <p:spPr/>
        <p:txBody>
          <a:bodyPr/>
          <a:lstStyle/>
          <a:p>
            <a:r>
              <a:rPr lang="en-US" dirty="0"/>
              <a:t>Meaning and Concepts, </a:t>
            </a:r>
          </a:p>
        </p:txBody>
      </p:sp>
    </p:spTree>
    <p:extLst>
      <p:ext uri="{BB962C8B-B14F-4D97-AF65-F5344CB8AC3E}">
        <p14:creationId xmlns:p14="http://schemas.microsoft.com/office/powerpoint/2010/main" val="389991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Befitting business</a:t>
            </a:r>
          </a:p>
        </p:txBody>
      </p:sp>
      <p:sp>
        <p:nvSpPr>
          <p:cNvPr id="3" name="Content Placeholder 2"/>
          <p:cNvSpPr>
            <a:spLocks noGrp="1"/>
          </p:cNvSpPr>
          <p:nvPr>
            <p:ph idx="1"/>
          </p:nvPr>
        </p:nvSpPr>
        <p:spPr/>
        <p:txBody>
          <a:bodyPr/>
          <a:lstStyle/>
          <a:p>
            <a:r>
              <a:rPr lang="fa-IR" sz="3200" dirty="0"/>
              <a:t>يٰٓاَيُّهَا الَّذِيْنَ اٰمَنُوْا هَلْ اَدُلُّكُمْ عَلٰي </a:t>
            </a:r>
            <a:r>
              <a:rPr lang="fa-IR" sz="3200" dirty="0">
                <a:solidFill>
                  <a:srgbClr val="00B050"/>
                </a:solidFill>
              </a:rPr>
              <a:t>تِجَارَةٍ تُنْجِيْكُمْ مِّنْ عَذَابٍ اَلِيْمٍ </a:t>
            </a:r>
            <a:endParaRPr lang="en-US" sz="3200" dirty="0">
              <a:solidFill>
                <a:srgbClr val="00B050"/>
              </a:solidFill>
            </a:endParaRPr>
          </a:p>
          <a:p>
            <a:r>
              <a:rPr lang="en-US" dirty="0"/>
              <a:t>Should I tell you the befitting business which save you From the destructive punishment</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True believer</a:t>
            </a:r>
          </a:p>
        </p:txBody>
      </p:sp>
      <p:sp>
        <p:nvSpPr>
          <p:cNvPr id="3" name="Content Placeholder 2"/>
          <p:cNvSpPr>
            <a:spLocks noGrp="1"/>
          </p:cNvSpPr>
          <p:nvPr>
            <p:ph idx="1"/>
          </p:nvPr>
        </p:nvSpPr>
        <p:spPr/>
        <p:txBody>
          <a:bodyPr/>
          <a:lstStyle/>
          <a:p>
            <a:pPr algn="r">
              <a:buNone/>
            </a:pPr>
            <a:r>
              <a:rPr lang="fa-IR" sz="3600" dirty="0"/>
              <a:t>وَالَّذِيْنَ اٰمَنُوْا وَهَاجَرُوْا وَجٰهَدُوْا فِيْ سَبِيْلِ اللّٰهِ وَالَّذِيْنَ اٰوَوْا </a:t>
            </a:r>
            <a:r>
              <a:rPr lang="fa-IR" sz="3600" dirty="0">
                <a:solidFill>
                  <a:srgbClr val="FF0000"/>
                </a:solidFill>
              </a:rPr>
              <a:t>وَّنَصَرُوْٓا اُولٰۗىِٕكَ هُمُ</a:t>
            </a:r>
            <a:endParaRPr lang="en-US" sz="3600" dirty="0"/>
          </a:p>
          <a:p>
            <a:pPr algn="r">
              <a:buNone/>
            </a:pPr>
            <a:r>
              <a:rPr lang="fa-IR" sz="3600" dirty="0">
                <a:solidFill>
                  <a:srgbClr val="FF0000"/>
                </a:solidFill>
              </a:rPr>
              <a:t>الْمُؤْمِنُوْنَ حَقًّا </a:t>
            </a:r>
            <a:r>
              <a:rPr lang="fa-IR" sz="3600" dirty="0"/>
              <a:t>ۭ لَهُمْ مَّغْفِرَةٌ وَّرِزْقٌ كَرِيْمٌ </a:t>
            </a:r>
            <a:endParaRPr lang="en-US" sz="3600" dirty="0"/>
          </a:p>
          <a:p>
            <a:pPr algn="r"/>
            <a:endParaRPr lang="en-US" sz="3200" dirty="0"/>
          </a:p>
          <a:p>
            <a:r>
              <a:rPr lang="en-US" dirty="0"/>
              <a:t>Those who believed and migrated and fought in the way of Allah and Those who gave refuge and helped, they are the true believer, for them is forgiveness and pure sustenance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Beloved of Allah</a:t>
            </a:r>
          </a:p>
        </p:txBody>
      </p:sp>
      <p:sp>
        <p:nvSpPr>
          <p:cNvPr id="3" name="Content Placeholder 2"/>
          <p:cNvSpPr>
            <a:spLocks noGrp="1"/>
          </p:cNvSpPr>
          <p:nvPr>
            <p:ph idx="1"/>
          </p:nvPr>
        </p:nvSpPr>
        <p:spPr/>
        <p:txBody>
          <a:bodyPr/>
          <a:lstStyle/>
          <a:p>
            <a:r>
              <a:rPr lang="fa-IR" dirty="0"/>
              <a:t> </a:t>
            </a:r>
            <a:r>
              <a:rPr lang="fa-IR" sz="3200" dirty="0">
                <a:solidFill>
                  <a:srgbClr val="7030A0"/>
                </a:solidFill>
              </a:rPr>
              <a:t>اِنَّ اللّٰهَ </a:t>
            </a:r>
            <a:r>
              <a:rPr lang="fa-IR" sz="3200" dirty="0">
                <a:solidFill>
                  <a:srgbClr val="00B0F0"/>
                </a:solidFill>
              </a:rPr>
              <a:t>يُحِبُّ الَّذِيْنَ يُقَاتِلُوْن</a:t>
            </a:r>
            <a:r>
              <a:rPr lang="fa-IR" sz="3200" dirty="0"/>
              <a:t>َ فِيْ سَبِيْلِهٖ</a:t>
            </a:r>
            <a:endParaRPr lang="en-US" dirty="0"/>
          </a:p>
          <a:p>
            <a:r>
              <a:rPr lang="en-US" dirty="0"/>
              <a:t>Surely Allah loves those who fight  in His way.</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0"/>
            <a:ext cx="10058400" cy="1262130"/>
          </a:xfrm>
        </p:spPr>
        <p:txBody>
          <a:bodyPr/>
          <a:lstStyle/>
          <a:p>
            <a:r>
              <a:rPr lang="en-US" u="sng" dirty="0">
                <a:solidFill>
                  <a:srgbClr val="00B0F0"/>
                </a:solidFill>
              </a:rPr>
              <a:t>Importance of jihad in the light of hadith</a:t>
            </a:r>
          </a:p>
        </p:txBody>
      </p:sp>
      <p:sp>
        <p:nvSpPr>
          <p:cNvPr id="3" name="Text Placeholder 2"/>
          <p:cNvSpPr>
            <a:spLocks noGrp="1"/>
          </p:cNvSpPr>
          <p:nvPr>
            <p:ph type="body" idx="1"/>
          </p:nvPr>
        </p:nvSpPr>
        <p:spPr>
          <a:xfrm>
            <a:off x="684211" y="1047565"/>
            <a:ext cx="11164351" cy="4946835"/>
          </a:xfrm>
        </p:spPr>
        <p:txBody>
          <a:bodyPr/>
          <a:lstStyle/>
          <a:p>
            <a:r>
              <a:rPr lang="en-US" sz="2800" dirty="0">
                <a:solidFill>
                  <a:schemeClr val="tx1"/>
                </a:solidFill>
              </a:rPr>
              <a:t>The first person who enter in the paradise would be a martyr.</a:t>
            </a:r>
          </a:p>
          <a:p>
            <a:endParaRPr lang="en-US" sz="2800" dirty="0">
              <a:solidFill>
                <a:schemeClr val="tx1"/>
              </a:solidFill>
            </a:endParaRPr>
          </a:p>
          <a:p>
            <a:r>
              <a:rPr lang="en-US" sz="2800" dirty="0" err="1">
                <a:solidFill>
                  <a:schemeClr val="tx1"/>
                </a:solidFill>
              </a:rPr>
              <a:t>Janat</a:t>
            </a:r>
            <a:r>
              <a:rPr lang="en-US" sz="2800" dirty="0">
                <a:solidFill>
                  <a:schemeClr val="tx1"/>
                </a:solidFill>
              </a:rPr>
              <a:t>(paradise) lies under the shadows of swords</a:t>
            </a:r>
          </a:p>
          <a:p>
            <a:endParaRPr lang="en-US" sz="2800" dirty="0">
              <a:solidFill>
                <a:schemeClr val="tx1"/>
              </a:solidFill>
            </a:endParaRPr>
          </a:p>
          <a:p>
            <a:r>
              <a:rPr lang="en-US" sz="2800" dirty="0">
                <a:solidFill>
                  <a:schemeClr val="tx1"/>
                </a:solidFill>
              </a:rPr>
              <a:t>Guarding the boarders of an Islamic state for one day is better than fasting and praying at nights for whole month</a:t>
            </a:r>
          </a:p>
          <a:p>
            <a:endParaRPr lang="en-US" sz="2800" dirty="0">
              <a:solidFill>
                <a:schemeClr val="tx1"/>
              </a:solidFill>
            </a:endParaRPr>
          </a:p>
          <a:p>
            <a:r>
              <a:rPr lang="en-US" sz="2400" dirty="0">
                <a:solidFill>
                  <a:schemeClr val="tx1"/>
                </a:solidFill>
              </a:rPr>
              <a:t>Whose foots are dusted in the way of Allah, the fire of hell would not touch it</a:t>
            </a:r>
          </a:p>
          <a:p>
            <a:endParaRPr lang="en-US" sz="2400" dirty="0">
              <a:solidFill>
                <a:schemeClr val="tx1"/>
              </a:solidFill>
            </a:endParaRPr>
          </a:p>
          <a:p>
            <a:r>
              <a:rPr lang="en-US" sz="2400" dirty="0">
                <a:solidFill>
                  <a:schemeClr val="tx1"/>
                </a:solidFill>
              </a:rPr>
              <a:t> </a:t>
            </a:r>
          </a:p>
          <a:p>
            <a:endParaRPr lang="en-US" dirty="0"/>
          </a:p>
        </p:txBody>
      </p:sp>
    </p:spTree>
    <p:extLst>
      <p:ext uri="{BB962C8B-B14F-4D97-AF65-F5344CB8AC3E}">
        <p14:creationId xmlns:p14="http://schemas.microsoft.com/office/powerpoint/2010/main" val="44351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90152"/>
            <a:ext cx="10058400" cy="837127"/>
          </a:xfrm>
        </p:spPr>
        <p:txBody>
          <a:bodyPr/>
          <a:lstStyle/>
          <a:p>
            <a:r>
              <a:rPr lang="en-US" dirty="0"/>
              <a:t>Reasons to Initiate an Armed Conflict, </a:t>
            </a:r>
          </a:p>
        </p:txBody>
      </p:sp>
      <p:sp>
        <p:nvSpPr>
          <p:cNvPr id="3" name="Text Placeholder 2"/>
          <p:cNvSpPr>
            <a:spLocks noGrp="1"/>
          </p:cNvSpPr>
          <p:nvPr>
            <p:ph type="body" idx="1"/>
          </p:nvPr>
        </p:nvSpPr>
        <p:spPr>
          <a:xfrm>
            <a:off x="488269" y="796833"/>
            <a:ext cx="9103732" cy="3879669"/>
          </a:xfrm>
        </p:spPr>
        <p:txBody>
          <a:bodyPr>
            <a:normAutofit/>
          </a:bodyPr>
          <a:lstStyle/>
          <a:p>
            <a:r>
              <a:rPr lang="en-US" sz="2400" dirty="0">
                <a:solidFill>
                  <a:schemeClr val="tx1"/>
                </a:solidFill>
              </a:rPr>
              <a:t>FOR THE DEFENSE OF ISLAMIC STATE</a:t>
            </a:r>
          </a:p>
          <a:p>
            <a:r>
              <a:rPr lang="en-US" sz="2400" dirty="0">
                <a:solidFill>
                  <a:schemeClr val="tx1"/>
                </a:solidFill>
              </a:rPr>
              <a:t>FOR HELP OF OPPRESSED HUMANS</a:t>
            </a:r>
          </a:p>
          <a:p>
            <a:r>
              <a:rPr lang="en-US" sz="2400" dirty="0">
                <a:solidFill>
                  <a:schemeClr val="tx1"/>
                </a:solidFill>
              </a:rPr>
              <a:t>FOR THE MAINTENANCE OF PEACE</a:t>
            </a:r>
          </a:p>
          <a:p>
            <a:r>
              <a:rPr lang="en-US" sz="2400" dirty="0">
                <a:solidFill>
                  <a:schemeClr val="tx1"/>
                </a:solidFill>
              </a:rPr>
              <a:t>IF MUSLIMS ARE NOT ALLOWED TO PRACTICE THEIR RELIGIOUS PRACTICES</a:t>
            </a:r>
          </a:p>
          <a:p>
            <a:r>
              <a:rPr lang="en-US" sz="2400" dirty="0">
                <a:solidFill>
                  <a:schemeClr val="tx1"/>
                </a:solidFill>
              </a:rPr>
              <a:t>IF ENENMY HAS BROKEN THE PLEDGE/PROMISE</a:t>
            </a:r>
          </a:p>
          <a:p>
            <a:r>
              <a:rPr lang="en-US" sz="2400" dirty="0">
                <a:solidFill>
                  <a:schemeClr val="tx1"/>
                </a:solidFill>
              </a:rPr>
              <a:t>IF OPPRESSED MUSLIMS ARE ASKING FOR HELP </a:t>
            </a:r>
            <a:r>
              <a:rPr lang="en-US" sz="2400" dirty="0" err="1">
                <a:solidFill>
                  <a:schemeClr val="tx1"/>
                </a:solidFill>
              </a:rPr>
              <a:t>etc</a:t>
            </a:r>
            <a:endParaRPr lang="en-US" sz="2400" dirty="0">
              <a:solidFill>
                <a:schemeClr val="tx1"/>
              </a:solidFill>
            </a:endParaRPr>
          </a:p>
        </p:txBody>
      </p:sp>
    </p:spTree>
    <p:extLst>
      <p:ext uri="{BB962C8B-B14F-4D97-AF65-F5344CB8AC3E}">
        <p14:creationId xmlns:p14="http://schemas.microsoft.com/office/powerpoint/2010/main" val="276524532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1000"/>
                                        <p:tgtEl>
                                          <p:spTgt spid="3">
                                            <p:txEl>
                                              <p:pRg st="4" end="4"/>
                                            </p:txEl>
                                          </p:spTgt>
                                        </p:tgtEl>
                                      </p:cBhvr>
                                    </p:animEffect>
                                    <p:anim calcmode="lin" valueType="num">
                                      <p:cBhvr>
                                        <p:cTn id="3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1000"/>
                                        <p:tgtEl>
                                          <p:spTgt spid="3">
                                            <p:txEl>
                                              <p:pRg st="5" end="5"/>
                                            </p:txEl>
                                          </p:spTgt>
                                        </p:tgtEl>
                                      </p:cBhvr>
                                    </p:animEffect>
                                    <p:anim calcmode="lin" valueType="num">
                                      <p:cBhvr>
                                        <p:cTn id="3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t>War in Islam</a:t>
            </a:r>
          </a:p>
        </p:txBody>
      </p:sp>
      <p:sp>
        <p:nvSpPr>
          <p:cNvPr id="13315" name="Rectangle 3"/>
          <p:cNvSpPr>
            <a:spLocks noGrp="1" noChangeArrowheads="1"/>
          </p:cNvSpPr>
          <p:nvPr>
            <p:ph type="body" idx="1"/>
          </p:nvPr>
        </p:nvSpPr>
        <p:spPr/>
        <p:txBody>
          <a:bodyPr/>
          <a:lstStyle/>
          <a:p>
            <a:r>
              <a:rPr lang="en-US"/>
              <a:t>War= Only when inevitable, when preaching is prevented, when Muslims are oppressed</a:t>
            </a:r>
          </a:p>
          <a:p>
            <a:r>
              <a:rPr lang="en-US"/>
              <a:t>No transgression (2:190)</a:t>
            </a:r>
          </a:p>
        </p:txBody>
      </p:sp>
    </p:spTree>
    <p:extLst>
      <p:ext uri="{BB962C8B-B14F-4D97-AF65-F5344CB8AC3E}">
        <p14:creationId xmlns:p14="http://schemas.microsoft.com/office/powerpoint/2010/main" val="20020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163809" y="1464310"/>
            <a:ext cx="506730" cy="1355090"/>
          </a:xfrm>
          <a:custGeom>
            <a:avLst/>
            <a:gdLst/>
            <a:ahLst/>
            <a:cxnLst/>
            <a:rect l="l" t="t" r="r" b="b"/>
            <a:pathLst>
              <a:path w="506729" h="1355089">
                <a:moveTo>
                  <a:pt x="0" y="0"/>
                </a:moveTo>
                <a:lnTo>
                  <a:pt x="168910" y="496569"/>
                </a:lnTo>
                <a:lnTo>
                  <a:pt x="168910" y="1005839"/>
                </a:lnTo>
                <a:lnTo>
                  <a:pt x="425450" y="1355089"/>
                </a:lnTo>
                <a:lnTo>
                  <a:pt x="441960" y="915669"/>
                </a:lnTo>
                <a:lnTo>
                  <a:pt x="378460" y="635000"/>
                </a:lnTo>
                <a:lnTo>
                  <a:pt x="506730" y="379729"/>
                </a:lnTo>
              </a:path>
            </a:pathLst>
          </a:custGeom>
          <a:ln w="17611">
            <a:solidFill>
              <a:srgbClr val="850000"/>
            </a:solidFill>
          </a:ln>
        </p:spPr>
        <p:txBody>
          <a:bodyPr wrap="square" lIns="0" tIns="0" rIns="0" bIns="0" rtlCol="0"/>
          <a:lstStyle/>
          <a:p>
            <a:endParaRPr/>
          </a:p>
        </p:txBody>
      </p:sp>
      <p:sp>
        <p:nvSpPr>
          <p:cNvPr id="3" name="object 3"/>
          <p:cNvSpPr/>
          <p:nvPr/>
        </p:nvSpPr>
        <p:spPr>
          <a:xfrm>
            <a:off x="1188721" y="3502660"/>
            <a:ext cx="9206654" cy="3360012"/>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133600" y="1044304"/>
            <a:ext cx="10972800" cy="802784"/>
          </a:xfrm>
          <a:prstGeom prst="rect">
            <a:avLst/>
          </a:prstGeom>
        </p:spPr>
        <p:txBody>
          <a:bodyPr vert="horz" wrap="square" lIns="0" tIns="121920" rIns="0" bIns="0" rtlCol="0" anchor="b">
            <a:spAutoFit/>
          </a:bodyPr>
          <a:lstStyle/>
          <a:p>
            <a:pPr marL="2136140">
              <a:lnSpc>
                <a:spcPts val="5255"/>
              </a:lnSpc>
            </a:pPr>
            <a:r>
              <a:rPr dirty="0"/>
              <a:t>Why wage war</a:t>
            </a:r>
            <a:r>
              <a:rPr spc="-80" dirty="0"/>
              <a:t> </a:t>
            </a:r>
            <a:r>
              <a:rPr dirty="0"/>
              <a:t>?</a:t>
            </a:r>
          </a:p>
        </p:txBody>
      </p:sp>
      <p:sp>
        <p:nvSpPr>
          <p:cNvPr id="5" name="object 5"/>
          <p:cNvSpPr txBox="1"/>
          <p:nvPr/>
        </p:nvSpPr>
        <p:spPr>
          <a:xfrm>
            <a:off x="1902459" y="1887221"/>
            <a:ext cx="2581910" cy="362585"/>
          </a:xfrm>
          <a:prstGeom prst="rect">
            <a:avLst/>
          </a:prstGeom>
        </p:spPr>
        <p:txBody>
          <a:bodyPr vert="horz" wrap="square" lIns="0" tIns="0" rIns="0" bIns="0" rtlCol="0">
            <a:spAutoFit/>
          </a:bodyPr>
          <a:lstStyle/>
          <a:p>
            <a:pPr marL="12700"/>
            <a:r>
              <a:rPr sz="2775" spc="22" baseline="7507" dirty="0">
                <a:solidFill>
                  <a:srgbClr val="FF0000"/>
                </a:solidFill>
                <a:latin typeface="Arial"/>
                <a:cs typeface="Arial"/>
              </a:rPr>
              <a:t>► </a:t>
            </a:r>
            <a:r>
              <a:rPr sz="2350" spc="-5" dirty="0">
                <a:solidFill>
                  <a:srgbClr val="FF0000"/>
                </a:solidFill>
                <a:latin typeface="Tahoma"/>
                <a:cs typeface="Tahoma"/>
              </a:rPr>
              <a:t>Protection </a:t>
            </a:r>
            <a:r>
              <a:rPr sz="2350" dirty="0">
                <a:solidFill>
                  <a:srgbClr val="FF0000"/>
                </a:solidFill>
                <a:latin typeface="Tahoma"/>
                <a:cs typeface="Tahoma"/>
              </a:rPr>
              <a:t>of</a:t>
            </a:r>
            <a:r>
              <a:rPr sz="2350" spc="180" dirty="0">
                <a:solidFill>
                  <a:srgbClr val="FF0000"/>
                </a:solidFill>
                <a:latin typeface="Tahoma"/>
                <a:cs typeface="Tahoma"/>
              </a:rPr>
              <a:t> </a:t>
            </a:r>
            <a:r>
              <a:rPr sz="2350" spc="-5" dirty="0">
                <a:solidFill>
                  <a:srgbClr val="FF0000"/>
                </a:solidFill>
                <a:latin typeface="Tahoma"/>
                <a:cs typeface="Tahoma"/>
              </a:rPr>
              <a:t>self</a:t>
            </a:r>
            <a:endParaRPr sz="2350" dirty="0">
              <a:solidFill>
                <a:srgbClr val="FF0000"/>
              </a:solidFill>
              <a:latin typeface="Tahoma"/>
              <a:cs typeface="Tahoma"/>
            </a:endParaRPr>
          </a:p>
        </p:txBody>
      </p:sp>
      <p:sp>
        <p:nvSpPr>
          <p:cNvPr id="6" name="object 6"/>
          <p:cNvSpPr txBox="1"/>
          <p:nvPr/>
        </p:nvSpPr>
        <p:spPr>
          <a:xfrm>
            <a:off x="1902460" y="2710180"/>
            <a:ext cx="260985" cy="292735"/>
          </a:xfrm>
          <a:prstGeom prst="rect">
            <a:avLst/>
          </a:prstGeom>
        </p:spPr>
        <p:txBody>
          <a:bodyPr vert="horz" wrap="square" lIns="0" tIns="0" rIns="0" bIns="0" rtlCol="0">
            <a:spAutoFit/>
          </a:bodyPr>
          <a:lstStyle/>
          <a:p>
            <a:pPr marL="12700"/>
            <a:r>
              <a:rPr sz="1850" spc="15" dirty="0">
                <a:solidFill>
                  <a:srgbClr val="FFCC00"/>
                </a:solidFill>
                <a:latin typeface="Arial"/>
                <a:cs typeface="Arial"/>
              </a:rPr>
              <a:t>►</a:t>
            </a:r>
            <a:endParaRPr sz="1850">
              <a:latin typeface="Arial"/>
              <a:cs typeface="Arial"/>
            </a:endParaRPr>
          </a:p>
        </p:txBody>
      </p:sp>
      <p:sp>
        <p:nvSpPr>
          <p:cNvPr id="7" name="object 7"/>
          <p:cNvSpPr txBox="1"/>
          <p:nvPr/>
        </p:nvSpPr>
        <p:spPr>
          <a:xfrm>
            <a:off x="2201376" y="2679701"/>
            <a:ext cx="3836670" cy="362585"/>
          </a:xfrm>
          <a:prstGeom prst="rect">
            <a:avLst/>
          </a:prstGeom>
        </p:spPr>
        <p:txBody>
          <a:bodyPr vert="horz" wrap="square" lIns="0" tIns="0" rIns="0" bIns="0" rtlCol="0">
            <a:spAutoFit/>
          </a:bodyPr>
          <a:lstStyle/>
          <a:p>
            <a:pPr marL="12700"/>
            <a:r>
              <a:rPr sz="2350" spc="-5" dirty="0">
                <a:solidFill>
                  <a:srgbClr val="FF0000"/>
                </a:solidFill>
                <a:latin typeface="Tahoma"/>
                <a:cs typeface="Tahoma"/>
              </a:rPr>
              <a:t>Protection of</a:t>
            </a:r>
            <a:r>
              <a:rPr sz="2350" spc="-40" dirty="0">
                <a:solidFill>
                  <a:srgbClr val="FF0000"/>
                </a:solidFill>
                <a:latin typeface="Tahoma"/>
                <a:cs typeface="Tahoma"/>
              </a:rPr>
              <a:t> </a:t>
            </a:r>
            <a:r>
              <a:rPr sz="2350" spc="-5" dirty="0">
                <a:solidFill>
                  <a:srgbClr val="FF0000"/>
                </a:solidFill>
                <a:latin typeface="Tahoma"/>
                <a:cs typeface="Tahoma"/>
              </a:rPr>
              <a:t>Society/country</a:t>
            </a:r>
            <a:endParaRPr sz="2350" dirty="0">
              <a:solidFill>
                <a:srgbClr val="FF0000"/>
              </a:solidFill>
              <a:latin typeface="Tahoma"/>
              <a:cs typeface="Tahoma"/>
            </a:endParaRPr>
          </a:p>
        </p:txBody>
      </p:sp>
      <p:sp>
        <p:nvSpPr>
          <p:cNvPr id="8" name="object 8"/>
          <p:cNvSpPr txBox="1"/>
          <p:nvPr/>
        </p:nvSpPr>
        <p:spPr>
          <a:xfrm>
            <a:off x="1902460" y="3502660"/>
            <a:ext cx="260985" cy="292735"/>
          </a:xfrm>
          <a:prstGeom prst="rect">
            <a:avLst/>
          </a:prstGeom>
        </p:spPr>
        <p:txBody>
          <a:bodyPr vert="horz" wrap="square" lIns="0" tIns="0" rIns="0" bIns="0" rtlCol="0">
            <a:spAutoFit/>
          </a:bodyPr>
          <a:lstStyle/>
          <a:p>
            <a:pPr marL="12700"/>
            <a:r>
              <a:rPr sz="1850" spc="15" dirty="0">
                <a:solidFill>
                  <a:srgbClr val="FFCC00"/>
                </a:solidFill>
                <a:latin typeface="Arial"/>
                <a:cs typeface="Arial"/>
              </a:rPr>
              <a:t>►</a:t>
            </a:r>
            <a:endParaRPr sz="1850">
              <a:latin typeface="Arial"/>
              <a:cs typeface="Arial"/>
            </a:endParaRPr>
          </a:p>
        </p:txBody>
      </p:sp>
      <p:sp>
        <p:nvSpPr>
          <p:cNvPr id="9" name="object 9"/>
          <p:cNvSpPr txBox="1"/>
          <p:nvPr/>
        </p:nvSpPr>
        <p:spPr>
          <a:xfrm>
            <a:off x="2330451" y="3473451"/>
            <a:ext cx="5093335" cy="362585"/>
          </a:xfrm>
          <a:prstGeom prst="rect">
            <a:avLst/>
          </a:prstGeom>
        </p:spPr>
        <p:txBody>
          <a:bodyPr vert="horz" wrap="square" lIns="0" tIns="0" rIns="0" bIns="0" rtlCol="0">
            <a:spAutoFit/>
          </a:bodyPr>
          <a:lstStyle/>
          <a:p>
            <a:pPr marL="12700"/>
            <a:r>
              <a:rPr sz="2350" spc="-5" dirty="0">
                <a:solidFill>
                  <a:srgbClr val="FFC000"/>
                </a:solidFill>
                <a:latin typeface="Tahoma"/>
                <a:cs typeface="Tahoma"/>
              </a:rPr>
              <a:t>Protection of </a:t>
            </a:r>
            <a:r>
              <a:rPr sz="2350" spc="-10" dirty="0">
                <a:solidFill>
                  <a:srgbClr val="FFC000"/>
                </a:solidFill>
                <a:latin typeface="Tahoma"/>
                <a:cs typeface="Tahoma"/>
              </a:rPr>
              <a:t>ones </a:t>
            </a:r>
            <a:r>
              <a:rPr sz="2350" spc="-5" dirty="0">
                <a:solidFill>
                  <a:srgbClr val="FFC000"/>
                </a:solidFill>
                <a:latin typeface="Tahoma"/>
                <a:cs typeface="Tahoma"/>
              </a:rPr>
              <a:t>way of life </a:t>
            </a:r>
            <a:r>
              <a:rPr sz="2350" dirty="0">
                <a:solidFill>
                  <a:srgbClr val="FFC000"/>
                </a:solidFill>
                <a:latin typeface="Tahoma"/>
                <a:cs typeface="Tahoma"/>
              </a:rPr>
              <a:t>&amp;</a:t>
            </a:r>
            <a:r>
              <a:rPr sz="2350" spc="-5" dirty="0">
                <a:solidFill>
                  <a:srgbClr val="FFC000"/>
                </a:solidFill>
                <a:latin typeface="Tahoma"/>
                <a:cs typeface="Tahoma"/>
              </a:rPr>
              <a:t> beliefs</a:t>
            </a:r>
            <a:endParaRPr sz="2350" dirty="0">
              <a:solidFill>
                <a:srgbClr val="FFC000"/>
              </a:solidFill>
              <a:latin typeface="Tahoma"/>
              <a:cs typeface="Tahoma"/>
            </a:endParaRPr>
          </a:p>
        </p:txBody>
      </p:sp>
      <p:sp>
        <p:nvSpPr>
          <p:cNvPr id="10" name="object 10"/>
          <p:cNvSpPr txBox="1"/>
          <p:nvPr/>
        </p:nvSpPr>
        <p:spPr>
          <a:xfrm>
            <a:off x="1902460" y="4296410"/>
            <a:ext cx="260985" cy="292735"/>
          </a:xfrm>
          <a:prstGeom prst="rect">
            <a:avLst/>
          </a:prstGeom>
        </p:spPr>
        <p:txBody>
          <a:bodyPr vert="horz" wrap="square" lIns="0" tIns="0" rIns="0" bIns="0" rtlCol="0">
            <a:spAutoFit/>
          </a:bodyPr>
          <a:lstStyle/>
          <a:p>
            <a:pPr marL="12700"/>
            <a:r>
              <a:rPr sz="1850" spc="15" dirty="0">
                <a:solidFill>
                  <a:srgbClr val="FFCC00"/>
                </a:solidFill>
                <a:latin typeface="Arial"/>
                <a:cs typeface="Arial"/>
              </a:rPr>
              <a:t>►</a:t>
            </a:r>
            <a:endParaRPr sz="1850" dirty="0">
              <a:latin typeface="Arial"/>
              <a:cs typeface="Arial"/>
            </a:endParaRPr>
          </a:p>
        </p:txBody>
      </p:sp>
      <p:sp>
        <p:nvSpPr>
          <p:cNvPr id="11" name="object 11"/>
          <p:cNvSpPr txBox="1"/>
          <p:nvPr/>
        </p:nvSpPr>
        <p:spPr>
          <a:xfrm>
            <a:off x="2330451" y="4267201"/>
            <a:ext cx="3110865" cy="362585"/>
          </a:xfrm>
          <a:prstGeom prst="rect">
            <a:avLst/>
          </a:prstGeom>
        </p:spPr>
        <p:txBody>
          <a:bodyPr vert="horz" wrap="square" lIns="0" tIns="0" rIns="0" bIns="0" rtlCol="0">
            <a:spAutoFit/>
          </a:bodyPr>
          <a:lstStyle/>
          <a:p>
            <a:pPr marL="12700"/>
            <a:r>
              <a:rPr sz="2350" spc="-5" dirty="0">
                <a:solidFill>
                  <a:srgbClr val="FFC000"/>
                </a:solidFill>
                <a:latin typeface="Tahoma"/>
                <a:cs typeface="Tahoma"/>
              </a:rPr>
              <a:t>Enforce </a:t>
            </a:r>
            <a:r>
              <a:rPr sz="2350" dirty="0">
                <a:solidFill>
                  <a:srgbClr val="FFC000"/>
                </a:solidFill>
                <a:latin typeface="Tahoma"/>
                <a:cs typeface="Tahoma"/>
              </a:rPr>
              <a:t>a</a:t>
            </a:r>
            <a:r>
              <a:rPr sz="2350" spc="-35" dirty="0">
                <a:solidFill>
                  <a:srgbClr val="FFC000"/>
                </a:solidFill>
                <a:latin typeface="Tahoma"/>
                <a:cs typeface="Tahoma"/>
              </a:rPr>
              <a:t> </a:t>
            </a:r>
            <a:r>
              <a:rPr sz="2350" spc="-5" dirty="0">
                <a:solidFill>
                  <a:srgbClr val="FFC000"/>
                </a:solidFill>
                <a:latin typeface="Tahoma"/>
                <a:cs typeface="Tahoma"/>
              </a:rPr>
              <a:t>system/belief</a:t>
            </a:r>
            <a:endParaRPr sz="2350" dirty="0">
              <a:solidFill>
                <a:srgbClr val="FFC000"/>
              </a:solidFill>
              <a:latin typeface="Tahoma"/>
              <a:cs typeface="Tahoma"/>
            </a:endParaRPr>
          </a:p>
        </p:txBody>
      </p:sp>
      <p:sp>
        <p:nvSpPr>
          <p:cNvPr id="12" name="object 12"/>
          <p:cNvSpPr txBox="1"/>
          <p:nvPr/>
        </p:nvSpPr>
        <p:spPr>
          <a:xfrm>
            <a:off x="1902460" y="5090160"/>
            <a:ext cx="260985" cy="292735"/>
          </a:xfrm>
          <a:prstGeom prst="rect">
            <a:avLst/>
          </a:prstGeom>
        </p:spPr>
        <p:txBody>
          <a:bodyPr vert="horz" wrap="square" lIns="0" tIns="0" rIns="0" bIns="0" rtlCol="0">
            <a:spAutoFit/>
          </a:bodyPr>
          <a:lstStyle/>
          <a:p>
            <a:pPr marL="12700"/>
            <a:r>
              <a:rPr sz="1850" spc="15" dirty="0">
                <a:solidFill>
                  <a:srgbClr val="FFCC00"/>
                </a:solidFill>
                <a:latin typeface="Arial"/>
                <a:cs typeface="Arial"/>
              </a:rPr>
              <a:t>►</a:t>
            </a:r>
            <a:endParaRPr sz="1850">
              <a:latin typeface="Arial"/>
              <a:cs typeface="Arial"/>
            </a:endParaRPr>
          </a:p>
        </p:txBody>
      </p:sp>
      <p:sp>
        <p:nvSpPr>
          <p:cNvPr id="14" name="object 14"/>
          <p:cNvSpPr txBox="1"/>
          <p:nvPr/>
        </p:nvSpPr>
        <p:spPr>
          <a:xfrm>
            <a:off x="2451100" y="5699760"/>
            <a:ext cx="7218680" cy="727075"/>
          </a:xfrm>
          <a:prstGeom prst="rect">
            <a:avLst/>
          </a:prstGeom>
        </p:spPr>
        <p:txBody>
          <a:bodyPr vert="horz" wrap="square" lIns="0" tIns="0" rIns="0" bIns="0" rtlCol="0">
            <a:spAutoFit/>
          </a:bodyPr>
          <a:lstStyle/>
          <a:p>
            <a:pPr marL="12700">
              <a:lnSpc>
                <a:spcPts val="5720"/>
              </a:lnSpc>
            </a:pPr>
            <a:r>
              <a:rPr sz="3200" spc="-5" dirty="0">
                <a:solidFill>
                  <a:srgbClr val="FFFFFF"/>
                </a:solidFill>
                <a:latin typeface="Tahoma"/>
                <a:cs typeface="Tahoma"/>
              </a:rPr>
              <a:t>Compulsory or </a:t>
            </a:r>
            <a:r>
              <a:rPr sz="3200" dirty="0">
                <a:solidFill>
                  <a:srgbClr val="FFFFFF"/>
                </a:solidFill>
                <a:latin typeface="Tahoma"/>
                <a:cs typeface="Tahoma"/>
              </a:rPr>
              <a:t>an </a:t>
            </a:r>
            <a:r>
              <a:rPr sz="3200" spc="-5" dirty="0">
                <a:solidFill>
                  <a:srgbClr val="FFFFFF"/>
                </a:solidFill>
                <a:latin typeface="Tahoma"/>
                <a:cs typeface="Tahoma"/>
              </a:rPr>
              <a:t>Option</a:t>
            </a:r>
            <a:r>
              <a:rPr sz="3200" spc="-55" dirty="0">
                <a:solidFill>
                  <a:srgbClr val="FFFFFF"/>
                </a:solidFill>
                <a:latin typeface="Tahoma"/>
                <a:cs typeface="Tahoma"/>
              </a:rPr>
              <a:t> </a:t>
            </a:r>
            <a:r>
              <a:rPr sz="4800" dirty="0">
                <a:solidFill>
                  <a:srgbClr val="FFFFFF"/>
                </a:solidFill>
                <a:latin typeface="Tahoma"/>
                <a:cs typeface="Tahoma"/>
              </a:rPr>
              <a:t>?</a:t>
            </a:r>
            <a:endParaRPr sz="4800" dirty="0">
              <a:latin typeface="Tahoma"/>
              <a:cs typeface="Tahoma"/>
            </a:endParaRPr>
          </a:p>
        </p:txBody>
      </p:sp>
    </p:spTree>
    <p:extLst>
      <p:ext uri="{BB962C8B-B14F-4D97-AF65-F5344CB8AC3E}">
        <p14:creationId xmlns:p14="http://schemas.microsoft.com/office/powerpoint/2010/main" val="119203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7811" y="1567433"/>
            <a:ext cx="9151535" cy="529523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9389109" y="5664200"/>
            <a:ext cx="1024890" cy="622300"/>
          </a:xfrm>
          <a:custGeom>
            <a:avLst/>
            <a:gdLst/>
            <a:ahLst/>
            <a:cxnLst/>
            <a:rect l="l" t="t" r="r" b="b"/>
            <a:pathLst>
              <a:path w="1024890" h="622300">
                <a:moveTo>
                  <a:pt x="798830" y="0"/>
                </a:moveTo>
                <a:lnTo>
                  <a:pt x="508000" y="96519"/>
                </a:lnTo>
                <a:lnTo>
                  <a:pt x="377190" y="172719"/>
                </a:lnTo>
                <a:lnTo>
                  <a:pt x="228600" y="342900"/>
                </a:lnTo>
                <a:lnTo>
                  <a:pt x="0" y="622300"/>
                </a:lnTo>
                <a:lnTo>
                  <a:pt x="570230" y="417830"/>
                </a:lnTo>
                <a:lnTo>
                  <a:pt x="685800" y="288290"/>
                </a:lnTo>
                <a:lnTo>
                  <a:pt x="1024890" y="224790"/>
                </a:lnTo>
                <a:lnTo>
                  <a:pt x="798830" y="0"/>
                </a:lnTo>
                <a:close/>
              </a:path>
            </a:pathLst>
          </a:custGeom>
          <a:ln w="17611">
            <a:solidFill>
              <a:srgbClr val="850000"/>
            </a:solidFill>
          </a:ln>
        </p:spPr>
        <p:txBody>
          <a:bodyPr wrap="square" lIns="0" tIns="0" rIns="0" bIns="0" rtlCol="0"/>
          <a:lstStyle/>
          <a:p>
            <a:endParaRPr/>
          </a:p>
        </p:txBody>
      </p:sp>
      <p:sp>
        <p:nvSpPr>
          <p:cNvPr id="4" name="object 4"/>
          <p:cNvSpPr txBox="1">
            <a:spLocks noGrp="1"/>
          </p:cNvSpPr>
          <p:nvPr>
            <p:ph type="title"/>
          </p:nvPr>
        </p:nvSpPr>
        <p:spPr>
          <a:xfrm>
            <a:off x="2133600" y="800648"/>
            <a:ext cx="10972800" cy="1046440"/>
          </a:xfrm>
          <a:prstGeom prst="rect">
            <a:avLst/>
          </a:prstGeom>
        </p:spPr>
        <p:txBody>
          <a:bodyPr vert="horz" wrap="square" lIns="0" tIns="274320" rIns="0" bIns="0" rtlCol="0" anchor="b">
            <a:spAutoFit/>
          </a:bodyPr>
          <a:lstStyle/>
          <a:p>
            <a:pPr marL="1596390"/>
            <a:r>
              <a:rPr dirty="0"/>
              <a:t>Why Allah </a:t>
            </a:r>
            <a:r>
              <a:rPr spc="-5" dirty="0"/>
              <a:t>wants</a:t>
            </a:r>
            <a:r>
              <a:rPr spc="-25" dirty="0"/>
              <a:t> </a:t>
            </a:r>
            <a:r>
              <a:rPr spc="-5" dirty="0"/>
              <a:t>war</a:t>
            </a:r>
          </a:p>
        </p:txBody>
      </p:sp>
      <p:sp>
        <p:nvSpPr>
          <p:cNvPr id="5" name="object 5"/>
          <p:cNvSpPr txBox="1"/>
          <p:nvPr/>
        </p:nvSpPr>
        <p:spPr>
          <a:xfrm>
            <a:off x="1902460" y="1546860"/>
            <a:ext cx="264795" cy="300355"/>
          </a:xfrm>
          <a:prstGeom prst="rect">
            <a:avLst/>
          </a:prstGeom>
        </p:spPr>
        <p:txBody>
          <a:bodyPr vert="horz" wrap="square" lIns="0" tIns="0" rIns="0" bIns="0" rtlCol="0">
            <a:spAutoFit/>
          </a:bodyPr>
          <a:lstStyle/>
          <a:p>
            <a:pPr marL="12700"/>
            <a:r>
              <a:rPr sz="1900" dirty="0">
                <a:solidFill>
                  <a:srgbClr val="FFCC00"/>
                </a:solidFill>
                <a:latin typeface="Arial"/>
                <a:cs typeface="Arial"/>
              </a:rPr>
              <a:t>►</a:t>
            </a:r>
            <a:endParaRPr sz="1900">
              <a:latin typeface="Arial"/>
              <a:cs typeface="Arial"/>
            </a:endParaRPr>
          </a:p>
        </p:txBody>
      </p:sp>
      <p:sp>
        <p:nvSpPr>
          <p:cNvPr id="6" name="object 6"/>
          <p:cNvSpPr txBox="1"/>
          <p:nvPr/>
        </p:nvSpPr>
        <p:spPr>
          <a:xfrm>
            <a:off x="2197100" y="1567433"/>
            <a:ext cx="7047230" cy="1179810"/>
          </a:xfrm>
          <a:prstGeom prst="rect">
            <a:avLst/>
          </a:prstGeom>
        </p:spPr>
        <p:txBody>
          <a:bodyPr vert="horz" wrap="square" lIns="0" tIns="0" rIns="0" bIns="0" rtlCol="0">
            <a:spAutoFit/>
          </a:bodyPr>
          <a:lstStyle/>
          <a:p>
            <a:pPr marL="12700" marR="5080" indent="96520">
              <a:lnSpc>
                <a:spcPts val="2310"/>
              </a:lnSpc>
            </a:pPr>
            <a:endParaRPr lang="en-US" sz="2400" dirty="0">
              <a:solidFill>
                <a:srgbClr val="FFFF00"/>
              </a:solidFill>
              <a:latin typeface="Tahoma"/>
              <a:cs typeface="Tahoma"/>
            </a:endParaRPr>
          </a:p>
          <a:p>
            <a:pPr marL="12700" marR="5080" indent="96520">
              <a:lnSpc>
                <a:spcPts val="2310"/>
              </a:lnSpc>
            </a:pPr>
            <a:endParaRPr lang="en-US" sz="2400" dirty="0">
              <a:solidFill>
                <a:srgbClr val="FFFF00"/>
              </a:solidFill>
              <a:latin typeface="Tahoma"/>
              <a:cs typeface="Tahoma"/>
            </a:endParaRPr>
          </a:p>
          <a:p>
            <a:pPr marL="12700" marR="5080" indent="96520">
              <a:lnSpc>
                <a:spcPts val="2310"/>
              </a:lnSpc>
            </a:pPr>
            <a:r>
              <a:rPr sz="2400" dirty="0">
                <a:solidFill>
                  <a:srgbClr val="FF0000"/>
                </a:solidFill>
                <a:latin typeface="Tahoma"/>
                <a:cs typeface="Tahoma"/>
              </a:rPr>
              <a:t>Fight only for the </a:t>
            </a:r>
            <a:r>
              <a:rPr sz="2400" spc="5" dirty="0">
                <a:solidFill>
                  <a:srgbClr val="FF0000"/>
                </a:solidFill>
                <a:latin typeface="Tahoma"/>
                <a:cs typeface="Tahoma"/>
              </a:rPr>
              <a:t>cause </a:t>
            </a:r>
            <a:r>
              <a:rPr sz="2400" dirty="0">
                <a:solidFill>
                  <a:srgbClr val="FF0000"/>
                </a:solidFill>
                <a:latin typeface="Tahoma"/>
                <a:cs typeface="Tahoma"/>
              </a:rPr>
              <a:t>of </a:t>
            </a:r>
            <a:r>
              <a:rPr sz="2400" spc="5" dirty="0">
                <a:solidFill>
                  <a:srgbClr val="FF0000"/>
                </a:solidFill>
                <a:latin typeface="Tahoma"/>
                <a:cs typeface="Tahoma"/>
              </a:rPr>
              <a:t>Allah </a:t>
            </a:r>
            <a:r>
              <a:rPr sz="2400" spc="-5" dirty="0">
                <a:solidFill>
                  <a:srgbClr val="FF0000"/>
                </a:solidFill>
                <a:latin typeface="Tahoma"/>
                <a:cs typeface="Tahoma"/>
              </a:rPr>
              <a:t>to </a:t>
            </a:r>
            <a:r>
              <a:rPr sz="2400" dirty="0">
                <a:solidFill>
                  <a:srgbClr val="FF0000"/>
                </a:solidFill>
                <a:latin typeface="Tahoma"/>
                <a:cs typeface="Tahoma"/>
              </a:rPr>
              <a:t>end persecution  (Baqra,</a:t>
            </a:r>
            <a:r>
              <a:rPr sz="2400" spc="-40" dirty="0">
                <a:solidFill>
                  <a:srgbClr val="FF0000"/>
                </a:solidFill>
                <a:latin typeface="Tahoma"/>
                <a:cs typeface="Tahoma"/>
              </a:rPr>
              <a:t> </a:t>
            </a:r>
            <a:r>
              <a:rPr sz="2400" spc="5" dirty="0">
                <a:solidFill>
                  <a:srgbClr val="FF0000"/>
                </a:solidFill>
                <a:latin typeface="Tahoma"/>
                <a:cs typeface="Tahoma"/>
              </a:rPr>
              <a:t>190-193</a:t>
            </a:r>
            <a:r>
              <a:rPr sz="2400" spc="5" dirty="0">
                <a:solidFill>
                  <a:srgbClr val="FFFFFF"/>
                </a:solidFill>
                <a:latin typeface="Tahoma"/>
                <a:cs typeface="Tahoma"/>
              </a:rPr>
              <a:t>)</a:t>
            </a:r>
            <a:endParaRPr sz="2400" dirty="0">
              <a:latin typeface="Tahoma"/>
              <a:cs typeface="Tahoma"/>
            </a:endParaRPr>
          </a:p>
        </p:txBody>
      </p:sp>
      <p:sp>
        <p:nvSpPr>
          <p:cNvPr id="7" name="object 7"/>
          <p:cNvSpPr txBox="1"/>
          <p:nvPr/>
        </p:nvSpPr>
        <p:spPr>
          <a:xfrm>
            <a:off x="2532380" y="2851150"/>
            <a:ext cx="7520940" cy="2544286"/>
          </a:xfrm>
          <a:prstGeom prst="rect">
            <a:avLst/>
          </a:prstGeom>
        </p:spPr>
        <p:txBody>
          <a:bodyPr vert="horz" wrap="square" lIns="0" tIns="0" rIns="0" bIns="0" rtlCol="0">
            <a:spAutoFit/>
          </a:bodyPr>
          <a:lstStyle/>
          <a:p>
            <a:pPr marL="175895" marR="147955"/>
            <a:r>
              <a:rPr sz="3200" dirty="0">
                <a:solidFill>
                  <a:srgbClr val="FFFFFF"/>
                </a:solidFill>
                <a:latin typeface="Tahoma"/>
                <a:cs typeface="Tahoma"/>
              </a:rPr>
              <a:t>Fight </a:t>
            </a:r>
            <a:r>
              <a:rPr sz="3200" spc="-5" dirty="0">
                <a:solidFill>
                  <a:srgbClr val="FFFFFF"/>
                </a:solidFill>
                <a:latin typeface="Tahoma"/>
                <a:cs typeface="Tahoma"/>
              </a:rPr>
              <a:t>in the cause </a:t>
            </a:r>
            <a:r>
              <a:rPr sz="3200" dirty="0">
                <a:solidFill>
                  <a:srgbClr val="FFFFFF"/>
                </a:solidFill>
                <a:latin typeface="Tahoma"/>
                <a:cs typeface="Tahoma"/>
              </a:rPr>
              <a:t>of </a:t>
            </a:r>
            <a:r>
              <a:rPr sz="3200" spc="-5" dirty="0">
                <a:solidFill>
                  <a:srgbClr val="FFFFFF"/>
                </a:solidFill>
                <a:latin typeface="Tahoma"/>
                <a:cs typeface="Tahoma"/>
              </a:rPr>
              <a:t>Allah against those  </a:t>
            </a:r>
            <a:r>
              <a:rPr sz="3200" dirty="0">
                <a:solidFill>
                  <a:srgbClr val="FFFFFF"/>
                </a:solidFill>
                <a:latin typeface="Tahoma"/>
                <a:cs typeface="Tahoma"/>
              </a:rPr>
              <a:t>who fight </a:t>
            </a:r>
            <a:r>
              <a:rPr sz="3200" spc="-5" dirty="0">
                <a:solidFill>
                  <a:srgbClr val="FFFFFF"/>
                </a:solidFill>
                <a:latin typeface="Tahoma"/>
                <a:cs typeface="Tahoma"/>
              </a:rPr>
              <a:t>against</a:t>
            </a:r>
            <a:r>
              <a:rPr sz="3200" spc="-80" dirty="0">
                <a:solidFill>
                  <a:srgbClr val="FFFFFF"/>
                </a:solidFill>
                <a:latin typeface="Tahoma"/>
                <a:cs typeface="Tahoma"/>
              </a:rPr>
              <a:t> </a:t>
            </a:r>
            <a:r>
              <a:rPr sz="3200" dirty="0">
                <a:solidFill>
                  <a:srgbClr val="FFFFFF"/>
                </a:solidFill>
                <a:latin typeface="Tahoma"/>
                <a:cs typeface="Tahoma"/>
              </a:rPr>
              <a:t>you.</a:t>
            </a:r>
            <a:endParaRPr sz="3200">
              <a:latin typeface="Tahoma"/>
              <a:cs typeface="Tahoma"/>
            </a:endParaRPr>
          </a:p>
          <a:p>
            <a:pPr>
              <a:spcBef>
                <a:spcPts val="50"/>
              </a:spcBef>
            </a:pPr>
            <a:endParaRPr sz="3650">
              <a:latin typeface="Times New Roman"/>
              <a:cs typeface="Times New Roman"/>
            </a:endParaRPr>
          </a:p>
          <a:p>
            <a:pPr marL="12700" marR="5080"/>
            <a:r>
              <a:rPr sz="3200" dirty="0">
                <a:solidFill>
                  <a:srgbClr val="FFFFFF"/>
                </a:solidFill>
                <a:latin typeface="Tahoma"/>
                <a:cs typeface="Tahoma"/>
              </a:rPr>
              <a:t>Fight them </a:t>
            </a:r>
            <a:r>
              <a:rPr sz="3200" spc="-5" dirty="0">
                <a:solidFill>
                  <a:srgbClr val="FFFFFF"/>
                </a:solidFill>
                <a:latin typeface="Tahoma"/>
                <a:cs typeface="Tahoma"/>
              </a:rPr>
              <a:t>till </a:t>
            </a:r>
            <a:r>
              <a:rPr sz="3200" dirty="0">
                <a:solidFill>
                  <a:srgbClr val="FFFFFF"/>
                </a:solidFill>
                <a:latin typeface="Tahoma"/>
                <a:cs typeface="Tahoma"/>
              </a:rPr>
              <a:t>persecution </a:t>
            </a:r>
            <a:r>
              <a:rPr sz="3200" spc="-5" dirty="0">
                <a:solidFill>
                  <a:srgbClr val="FFFFFF"/>
                </a:solidFill>
                <a:latin typeface="Tahoma"/>
                <a:cs typeface="Tahoma"/>
              </a:rPr>
              <a:t>is </a:t>
            </a:r>
            <a:r>
              <a:rPr sz="3200" dirty="0">
                <a:solidFill>
                  <a:srgbClr val="FFFFFF"/>
                </a:solidFill>
                <a:latin typeface="Tahoma"/>
                <a:cs typeface="Tahoma"/>
              </a:rPr>
              <a:t>no </a:t>
            </a:r>
            <a:r>
              <a:rPr sz="3200" spc="-5" dirty="0">
                <a:solidFill>
                  <a:srgbClr val="FFFFFF"/>
                </a:solidFill>
                <a:latin typeface="Tahoma"/>
                <a:cs typeface="Tahoma"/>
              </a:rPr>
              <a:t>more</a:t>
            </a:r>
            <a:r>
              <a:rPr sz="3200" spc="-110" dirty="0">
                <a:solidFill>
                  <a:srgbClr val="FFFFFF"/>
                </a:solidFill>
                <a:latin typeface="Tahoma"/>
                <a:cs typeface="Tahoma"/>
              </a:rPr>
              <a:t> </a:t>
            </a:r>
            <a:r>
              <a:rPr sz="3200" dirty="0">
                <a:solidFill>
                  <a:srgbClr val="FFFFFF"/>
                </a:solidFill>
                <a:latin typeface="Tahoma"/>
                <a:cs typeface="Tahoma"/>
              </a:rPr>
              <a:t>and  religion </a:t>
            </a:r>
            <a:r>
              <a:rPr sz="3200" spc="-5" dirty="0">
                <a:solidFill>
                  <a:srgbClr val="FFFFFF"/>
                </a:solidFill>
                <a:latin typeface="Tahoma"/>
                <a:cs typeface="Tahoma"/>
              </a:rPr>
              <a:t>is only </a:t>
            </a:r>
            <a:r>
              <a:rPr sz="3200" dirty="0">
                <a:solidFill>
                  <a:srgbClr val="FFFFFF"/>
                </a:solidFill>
                <a:latin typeface="Tahoma"/>
                <a:cs typeface="Tahoma"/>
              </a:rPr>
              <a:t>for</a:t>
            </a:r>
            <a:r>
              <a:rPr sz="3200" spc="-65" dirty="0">
                <a:solidFill>
                  <a:srgbClr val="FFFFFF"/>
                </a:solidFill>
                <a:latin typeface="Tahoma"/>
                <a:cs typeface="Tahoma"/>
              </a:rPr>
              <a:t> </a:t>
            </a:r>
            <a:r>
              <a:rPr sz="3200" spc="-5" dirty="0">
                <a:solidFill>
                  <a:srgbClr val="FFFFFF"/>
                </a:solidFill>
                <a:latin typeface="Tahoma"/>
                <a:cs typeface="Tahoma"/>
              </a:rPr>
              <a:t>Allah</a:t>
            </a:r>
            <a:endParaRPr sz="3200">
              <a:latin typeface="Tahoma"/>
              <a:cs typeface="Tahoma"/>
            </a:endParaRPr>
          </a:p>
        </p:txBody>
      </p:sp>
    </p:spTree>
    <p:extLst>
      <p:ext uri="{BB962C8B-B14F-4D97-AF65-F5344CB8AC3E}">
        <p14:creationId xmlns:p14="http://schemas.microsoft.com/office/powerpoint/2010/main" val="36411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5475" y="1847088"/>
            <a:ext cx="9151535" cy="540716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133600" y="923758"/>
            <a:ext cx="10972800" cy="923330"/>
          </a:xfrm>
          <a:prstGeom prst="rect">
            <a:avLst/>
          </a:prstGeom>
        </p:spPr>
        <p:txBody>
          <a:bodyPr vert="horz" wrap="square" lIns="0" tIns="304800" rIns="0" bIns="0" rtlCol="0" anchor="b">
            <a:spAutoFit/>
          </a:bodyPr>
          <a:lstStyle/>
          <a:p>
            <a:pPr marL="1766570">
              <a:lnSpc>
                <a:spcPts val="4785"/>
              </a:lnSpc>
            </a:pPr>
            <a:r>
              <a:rPr sz="4000" spc="-5" dirty="0"/>
              <a:t>Why is </a:t>
            </a:r>
            <a:r>
              <a:rPr sz="4000" dirty="0"/>
              <a:t>war</a:t>
            </a:r>
            <a:r>
              <a:rPr sz="4000" spc="-55" dirty="0"/>
              <a:t> </a:t>
            </a:r>
            <a:r>
              <a:rPr sz="4000" spc="-5" dirty="0"/>
              <a:t>necessary</a:t>
            </a:r>
            <a:endParaRPr sz="4000"/>
          </a:p>
        </p:txBody>
      </p:sp>
      <p:sp>
        <p:nvSpPr>
          <p:cNvPr id="4" name="object 4"/>
          <p:cNvSpPr txBox="1"/>
          <p:nvPr/>
        </p:nvSpPr>
        <p:spPr>
          <a:xfrm>
            <a:off x="1902459" y="1570990"/>
            <a:ext cx="5866130" cy="884858"/>
          </a:xfrm>
          <a:prstGeom prst="rect">
            <a:avLst/>
          </a:prstGeom>
        </p:spPr>
        <p:txBody>
          <a:bodyPr vert="horz" wrap="square" lIns="0" tIns="0" rIns="0" bIns="0" rtlCol="0">
            <a:spAutoFit/>
          </a:bodyPr>
          <a:lstStyle/>
          <a:p>
            <a:pPr marL="12700">
              <a:tabLst>
                <a:tab pos="481965" algn="l"/>
              </a:tabLst>
            </a:pPr>
            <a:r>
              <a:rPr sz="3825" spc="7" baseline="8714" dirty="0">
                <a:solidFill>
                  <a:srgbClr val="FFCC00"/>
                </a:solidFill>
                <a:latin typeface="Arial"/>
                <a:cs typeface="Arial"/>
              </a:rPr>
              <a:t>	</a:t>
            </a:r>
            <a:endParaRPr lang="en-US" sz="3825" spc="7" baseline="8714" dirty="0">
              <a:solidFill>
                <a:srgbClr val="FFCC00"/>
              </a:solidFill>
              <a:latin typeface="Arial"/>
              <a:cs typeface="Arial"/>
            </a:endParaRPr>
          </a:p>
          <a:p>
            <a:pPr marL="12700">
              <a:tabLst>
                <a:tab pos="481965" algn="l"/>
              </a:tabLst>
            </a:pPr>
            <a:r>
              <a:rPr sz="3200" dirty="0">
                <a:solidFill>
                  <a:srgbClr val="FFC000"/>
                </a:solidFill>
                <a:latin typeface="Tahoma"/>
                <a:cs typeface="Tahoma"/>
              </a:rPr>
              <a:t>To prevent chaos in </a:t>
            </a:r>
            <a:r>
              <a:rPr sz="3200" spc="-5" dirty="0">
                <a:solidFill>
                  <a:srgbClr val="FFC000"/>
                </a:solidFill>
                <a:latin typeface="Tahoma"/>
                <a:cs typeface="Tahoma"/>
              </a:rPr>
              <a:t>the</a:t>
            </a:r>
            <a:r>
              <a:rPr sz="3200" spc="-95" dirty="0">
                <a:solidFill>
                  <a:srgbClr val="FFC000"/>
                </a:solidFill>
                <a:latin typeface="Tahoma"/>
                <a:cs typeface="Tahoma"/>
              </a:rPr>
              <a:t> </a:t>
            </a:r>
            <a:r>
              <a:rPr sz="3200" spc="-5" dirty="0">
                <a:solidFill>
                  <a:srgbClr val="FFC000"/>
                </a:solidFill>
                <a:latin typeface="Tahoma"/>
                <a:cs typeface="Tahoma"/>
              </a:rPr>
              <a:t>world</a:t>
            </a:r>
            <a:endParaRPr sz="3200" dirty="0">
              <a:solidFill>
                <a:srgbClr val="FFC000"/>
              </a:solidFill>
              <a:latin typeface="Tahoma"/>
              <a:cs typeface="Tahoma"/>
            </a:endParaRPr>
          </a:p>
        </p:txBody>
      </p:sp>
      <p:sp>
        <p:nvSpPr>
          <p:cNvPr id="5" name="object 5"/>
          <p:cNvSpPr txBox="1"/>
          <p:nvPr/>
        </p:nvSpPr>
        <p:spPr>
          <a:xfrm>
            <a:off x="7997343" y="1570990"/>
            <a:ext cx="2168525" cy="488950"/>
          </a:xfrm>
          <a:prstGeom prst="rect">
            <a:avLst/>
          </a:prstGeom>
        </p:spPr>
        <p:txBody>
          <a:bodyPr vert="horz" wrap="square" lIns="0" tIns="0" rIns="0" bIns="0" rtlCol="0">
            <a:spAutoFit/>
          </a:bodyPr>
          <a:lstStyle/>
          <a:p>
            <a:pPr marL="12700"/>
            <a:r>
              <a:rPr sz="3200" dirty="0">
                <a:solidFill>
                  <a:srgbClr val="FFFFFF"/>
                </a:solidFill>
                <a:latin typeface="Tahoma"/>
                <a:cs typeface="Tahoma"/>
              </a:rPr>
              <a:t>(Baqra</a:t>
            </a:r>
            <a:r>
              <a:rPr sz="3200" spc="-105" dirty="0">
                <a:solidFill>
                  <a:srgbClr val="FFFFFF"/>
                </a:solidFill>
                <a:latin typeface="Tahoma"/>
                <a:cs typeface="Tahoma"/>
              </a:rPr>
              <a:t> </a:t>
            </a:r>
            <a:r>
              <a:rPr sz="3200" dirty="0">
                <a:solidFill>
                  <a:srgbClr val="FFFFFF"/>
                </a:solidFill>
                <a:latin typeface="Tahoma"/>
                <a:cs typeface="Tahoma"/>
              </a:rPr>
              <a:t>251)</a:t>
            </a:r>
            <a:endParaRPr sz="3200">
              <a:latin typeface="Tahoma"/>
              <a:cs typeface="Tahoma"/>
            </a:endParaRPr>
          </a:p>
        </p:txBody>
      </p:sp>
      <p:sp>
        <p:nvSpPr>
          <p:cNvPr id="6" name="object 6"/>
          <p:cNvSpPr txBox="1"/>
          <p:nvPr/>
        </p:nvSpPr>
        <p:spPr>
          <a:xfrm>
            <a:off x="2448561" y="3388359"/>
            <a:ext cx="7621905" cy="2134870"/>
          </a:xfrm>
          <a:prstGeom prst="rect">
            <a:avLst/>
          </a:prstGeom>
        </p:spPr>
        <p:txBody>
          <a:bodyPr vert="horz" wrap="square" lIns="0" tIns="0" rIns="0" bIns="0" rtlCol="0">
            <a:spAutoFit/>
          </a:bodyPr>
          <a:lstStyle/>
          <a:p>
            <a:pPr marL="12700" marR="5080"/>
            <a:r>
              <a:rPr sz="2800" spc="-5" dirty="0">
                <a:solidFill>
                  <a:srgbClr val="FFFFFF"/>
                </a:solidFill>
                <a:latin typeface="Tahoma"/>
                <a:cs typeface="Tahoma"/>
              </a:rPr>
              <a:t>If Allah </a:t>
            </a:r>
            <a:r>
              <a:rPr sz="2800" spc="-10" dirty="0">
                <a:solidFill>
                  <a:srgbClr val="FFFFFF"/>
                </a:solidFill>
                <a:latin typeface="Tahoma"/>
                <a:cs typeface="Tahoma"/>
              </a:rPr>
              <a:t>had </a:t>
            </a:r>
            <a:r>
              <a:rPr sz="2800" dirty="0">
                <a:solidFill>
                  <a:srgbClr val="FFFFFF"/>
                </a:solidFill>
                <a:latin typeface="Tahoma"/>
                <a:cs typeface="Tahoma"/>
              </a:rPr>
              <a:t>not been </a:t>
            </a:r>
            <a:r>
              <a:rPr sz="2800" spc="-5" dirty="0">
                <a:solidFill>
                  <a:srgbClr val="FFFFFF"/>
                </a:solidFill>
                <a:latin typeface="Tahoma"/>
                <a:cs typeface="Tahoma"/>
              </a:rPr>
              <a:t>repelling one </a:t>
            </a:r>
            <a:r>
              <a:rPr sz="2800" dirty="0">
                <a:solidFill>
                  <a:srgbClr val="FFFFFF"/>
                </a:solidFill>
                <a:latin typeface="Tahoma"/>
                <a:cs typeface="Tahoma"/>
              </a:rPr>
              <a:t>set of people  </a:t>
            </a:r>
            <a:r>
              <a:rPr sz="2800" spc="-5" dirty="0">
                <a:solidFill>
                  <a:srgbClr val="FFFFFF"/>
                </a:solidFill>
                <a:latin typeface="Tahoma"/>
                <a:cs typeface="Tahoma"/>
              </a:rPr>
              <a:t>by means </a:t>
            </a:r>
            <a:r>
              <a:rPr sz="2800" dirty="0">
                <a:solidFill>
                  <a:srgbClr val="FFFFFF"/>
                </a:solidFill>
                <a:latin typeface="Tahoma"/>
                <a:cs typeface="Tahoma"/>
              </a:rPr>
              <a:t>of </a:t>
            </a:r>
            <a:r>
              <a:rPr sz="2800" spc="-5" dirty="0">
                <a:solidFill>
                  <a:srgbClr val="FFFFFF"/>
                </a:solidFill>
                <a:latin typeface="Tahoma"/>
                <a:cs typeface="Tahoma"/>
              </a:rPr>
              <a:t>another, the earth would have  </a:t>
            </a:r>
            <a:r>
              <a:rPr sz="2800" dirty="0">
                <a:solidFill>
                  <a:srgbClr val="FFFFFF"/>
                </a:solidFill>
                <a:latin typeface="Tahoma"/>
                <a:cs typeface="Tahoma"/>
              </a:rPr>
              <a:t>been </a:t>
            </a:r>
            <a:r>
              <a:rPr sz="2800" spc="-5" dirty="0">
                <a:solidFill>
                  <a:srgbClr val="FFFFFF"/>
                </a:solidFill>
                <a:latin typeface="Tahoma"/>
                <a:cs typeface="Tahoma"/>
              </a:rPr>
              <a:t>filled with chaos. But Allah </a:t>
            </a:r>
            <a:r>
              <a:rPr sz="2800" dirty="0">
                <a:solidFill>
                  <a:srgbClr val="FFFFFF"/>
                </a:solidFill>
                <a:latin typeface="Tahoma"/>
                <a:cs typeface="Tahoma"/>
              </a:rPr>
              <a:t>is </a:t>
            </a:r>
            <a:r>
              <a:rPr sz="2800" spc="-5" dirty="0">
                <a:solidFill>
                  <a:srgbClr val="FFFFFF"/>
                </a:solidFill>
                <a:latin typeface="Tahoma"/>
                <a:cs typeface="Tahoma"/>
              </a:rPr>
              <a:t>bountiful </a:t>
            </a:r>
            <a:r>
              <a:rPr sz="2800" dirty="0">
                <a:solidFill>
                  <a:srgbClr val="FFFFFF"/>
                </a:solidFill>
                <a:latin typeface="Tahoma"/>
                <a:cs typeface="Tahoma"/>
              </a:rPr>
              <a:t>to  </a:t>
            </a:r>
            <a:r>
              <a:rPr sz="2800" spc="-5" dirty="0">
                <a:solidFill>
                  <a:srgbClr val="FFFFFF"/>
                </a:solidFill>
                <a:latin typeface="Tahoma"/>
                <a:cs typeface="Tahoma"/>
              </a:rPr>
              <a:t>the </a:t>
            </a:r>
            <a:r>
              <a:rPr sz="2800" dirty="0">
                <a:solidFill>
                  <a:srgbClr val="FFFFFF"/>
                </a:solidFill>
                <a:latin typeface="Tahoma"/>
                <a:cs typeface="Tahoma"/>
              </a:rPr>
              <a:t>world ( </a:t>
            </a:r>
            <a:r>
              <a:rPr sz="2800" spc="-10" dirty="0">
                <a:solidFill>
                  <a:srgbClr val="FFFFFF"/>
                </a:solidFill>
                <a:latin typeface="Tahoma"/>
                <a:cs typeface="Tahoma"/>
              </a:rPr>
              <a:t>and </a:t>
            </a:r>
            <a:r>
              <a:rPr sz="2800" spc="-5" dirty="0">
                <a:solidFill>
                  <a:srgbClr val="FFFFFF"/>
                </a:solidFill>
                <a:latin typeface="Tahoma"/>
                <a:cs typeface="Tahoma"/>
              </a:rPr>
              <a:t>so </a:t>
            </a:r>
            <a:r>
              <a:rPr sz="2800" dirty="0">
                <a:solidFill>
                  <a:srgbClr val="FFFFFF"/>
                </a:solidFill>
                <a:latin typeface="Tahoma"/>
                <a:cs typeface="Tahoma"/>
              </a:rPr>
              <a:t>repels </a:t>
            </a:r>
            <a:r>
              <a:rPr sz="2800" spc="-5" dirty="0">
                <a:solidFill>
                  <a:srgbClr val="FFFFFF"/>
                </a:solidFill>
                <a:latin typeface="Tahoma"/>
                <a:cs typeface="Tahoma"/>
              </a:rPr>
              <a:t>chaos in this</a:t>
            </a:r>
            <a:r>
              <a:rPr sz="2800" spc="-45" dirty="0">
                <a:solidFill>
                  <a:srgbClr val="FFFFFF"/>
                </a:solidFill>
                <a:latin typeface="Tahoma"/>
                <a:cs typeface="Tahoma"/>
              </a:rPr>
              <a:t> </a:t>
            </a:r>
            <a:r>
              <a:rPr sz="2800" spc="-5" dirty="0">
                <a:solidFill>
                  <a:srgbClr val="FFFFFF"/>
                </a:solidFill>
                <a:latin typeface="Tahoma"/>
                <a:cs typeface="Tahoma"/>
              </a:rPr>
              <a:t>way</a:t>
            </a:r>
            <a:endParaRPr sz="2800">
              <a:latin typeface="Tahoma"/>
              <a:cs typeface="Tahoma"/>
            </a:endParaRPr>
          </a:p>
          <a:p>
            <a:pPr marL="12700"/>
            <a:r>
              <a:rPr sz="2800" dirty="0">
                <a:solidFill>
                  <a:srgbClr val="FFFFFF"/>
                </a:solidFill>
                <a:latin typeface="Tahoma"/>
                <a:cs typeface="Tahoma"/>
              </a:rPr>
              <a:t>( </a:t>
            </a:r>
            <a:r>
              <a:rPr sz="2800" spc="-5" dirty="0">
                <a:solidFill>
                  <a:srgbClr val="FFFFFF"/>
                </a:solidFill>
                <a:latin typeface="Tahoma"/>
                <a:cs typeface="Tahoma"/>
              </a:rPr>
              <a:t>Baqra</a:t>
            </a:r>
            <a:r>
              <a:rPr sz="2800" spc="-110" dirty="0">
                <a:solidFill>
                  <a:srgbClr val="FFFFFF"/>
                </a:solidFill>
                <a:latin typeface="Tahoma"/>
                <a:cs typeface="Tahoma"/>
              </a:rPr>
              <a:t> </a:t>
            </a:r>
            <a:r>
              <a:rPr sz="2800" spc="-5" dirty="0">
                <a:solidFill>
                  <a:srgbClr val="FFFFFF"/>
                </a:solidFill>
                <a:latin typeface="Tahoma"/>
                <a:cs typeface="Tahoma"/>
              </a:rPr>
              <a:t>251)</a:t>
            </a:r>
            <a:endParaRPr sz="2800">
              <a:latin typeface="Tahoma"/>
              <a:cs typeface="Tahoma"/>
            </a:endParaRPr>
          </a:p>
        </p:txBody>
      </p:sp>
    </p:spTree>
    <p:extLst>
      <p:ext uri="{BB962C8B-B14F-4D97-AF65-F5344CB8AC3E}">
        <p14:creationId xmlns:p14="http://schemas.microsoft.com/office/powerpoint/2010/main" val="69714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7811" y="1455505"/>
            <a:ext cx="9151535" cy="5407167"/>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30071" y="656590"/>
            <a:ext cx="7554595" cy="488950"/>
          </a:xfrm>
          <a:prstGeom prst="rect">
            <a:avLst/>
          </a:prstGeom>
        </p:spPr>
        <p:txBody>
          <a:bodyPr vert="horz" wrap="square" lIns="0" tIns="0" rIns="0" bIns="0" rtlCol="0" anchor="b">
            <a:spAutoFit/>
          </a:bodyPr>
          <a:lstStyle/>
          <a:p>
            <a:pPr marL="12700">
              <a:tabLst>
                <a:tab pos="480695" algn="l"/>
              </a:tabLst>
            </a:pPr>
            <a:r>
              <a:rPr sz="3825" spc="7" baseline="8714" dirty="0">
                <a:solidFill>
                  <a:srgbClr val="FFCC00"/>
                </a:solidFill>
                <a:latin typeface="Arial"/>
                <a:cs typeface="Arial"/>
              </a:rPr>
              <a:t>►	</a:t>
            </a:r>
            <a:r>
              <a:rPr sz="3200" dirty="0">
                <a:solidFill>
                  <a:srgbClr val="FF0000"/>
                </a:solidFill>
              </a:rPr>
              <a:t>To </a:t>
            </a:r>
            <a:r>
              <a:rPr sz="3200" spc="-5" dirty="0">
                <a:solidFill>
                  <a:srgbClr val="FF0000"/>
                </a:solidFill>
              </a:rPr>
              <a:t>save </a:t>
            </a:r>
            <a:r>
              <a:rPr sz="3200" dirty="0">
                <a:solidFill>
                  <a:srgbClr val="FF0000"/>
                </a:solidFill>
              </a:rPr>
              <a:t>oppressed people (Al </a:t>
            </a:r>
            <a:r>
              <a:rPr sz="3200" spc="-5" dirty="0">
                <a:solidFill>
                  <a:srgbClr val="FF0000"/>
                </a:solidFill>
              </a:rPr>
              <a:t>Nisa</a:t>
            </a:r>
            <a:r>
              <a:rPr sz="3200" spc="-65" dirty="0">
                <a:solidFill>
                  <a:srgbClr val="FF0000"/>
                </a:solidFill>
              </a:rPr>
              <a:t> </a:t>
            </a:r>
            <a:r>
              <a:rPr sz="3200" dirty="0">
                <a:solidFill>
                  <a:srgbClr val="FF0000"/>
                </a:solidFill>
              </a:rPr>
              <a:t>75-)</a:t>
            </a:r>
            <a:endParaRPr sz="3200" dirty="0">
              <a:solidFill>
                <a:srgbClr val="FF0000"/>
              </a:solidFill>
              <a:latin typeface="Arial"/>
              <a:cs typeface="Arial"/>
            </a:endParaRPr>
          </a:p>
        </p:txBody>
      </p:sp>
      <p:sp>
        <p:nvSpPr>
          <p:cNvPr id="4" name="object 4"/>
          <p:cNvSpPr txBox="1"/>
          <p:nvPr/>
        </p:nvSpPr>
        <p:spPr>
          <a:xfrm>
            <a:off x="2258060" y="2195830"/>
            <a:ext cx="7757795" cy="3662045"/>
          </a:xfrm>
          <a:prstGeom prst="rect">
            <a:avLst/>
          </a:prstGeom>
        </p:spPr>
        <p:txBody>
          <a:bodyPr vert="horz" wrap="square" lIns="0" tIns="0" rIns="0" bIns="0" rtlCol="0">
            <a:spAutoFit/>
          </a:bodyPr>
          <a:lstStyle/>
          <a:p>
            <a:pPr marL="12700" marR="5080" indent="99060" algn="just"/>
            <a:r>
              <a:rPr sz="2400" dirty="0">
                <a:solidFill>
                  <a:srgbClr val="FFFFFF"/>
                </a:solidFill>
                <a:latin typeface="Tahoma"/>
                <a:cs typeface="Tahoma"/>
              </a:rPr>
              <a:t>and </a:t>
            </a:r>
            <a:r>
              <a:rPr sz="2400" spc="-5" dirty="0">
                <a:solidFill>
                  <a:srgbClr val="FFFFFF"/>
                </a:solidFill>
                <a:latin typeface="Tahoma"/>
                <a:cs typeface="Tahoma"/>
              </a:rPr>
              <a:t>Muslims, why </a:t>
            </a:r>
            <a:r>
              <a:rPr sz="2400" dirty="0">
                <a:solidFill>
                  <a:srgbClr val="FFFFFF"/>
                </a:solidFill>
                <a:latin typeface="Tahoma"/>
                <a:cs typeface="Tahoma"/>
              </a:rPr>
              <a:t>should you, then, </a:t>
            </a:r>
            <a:r>
              <a:rPr sz="2400" spc="5" dirty="0">
                <a:solidFill>
                  <a:srgbClr val="FFFFFF"/>
                </a:solidFill>
                <a:latin typeface="Tahoma"/>
                <a:cs typeface="Tahoma"/>
              </a:rPr>
              <a:t>not </a:t>
            </a:r>
            <a:r>
              <a:rPr sz="2400" dirty="0">
                <a:solidFill>
                  <a:srgbClr val="FFFFFF"/>
                </a:solidFill>
                <a:latin typeface="Tahoma"/>
                <a:cs typeface="Tahoma"/>
              </a:rPr>
              <a:t>fight in the </a:t>
            </a:r>
            <a:r>
              <a:rPr sz="2400" spc="-5" dirty="0">
                <a:solidFill>
                  <a:srgbClr val="FFFFFF"/>
                </a:solidFill>
                <a:latin typeface="Tahoma"/>
                <a:cs typeface="Tahoma"/>
              </a:rPr>
              <a:t>way  of </a:t>
            </a:r>
            <a:r>
              <a:rPr sz="2400" dirty="0">
                <a:solidFill>
                  <a:srgbClr val="FFFFFF"/>
                </a:solidFill>
                <a:latin typeface="Tahoma"/>
                <a:cs typeface="Tahoma"/>
              </a:rPr>
              <a:t>Allah for the </a:t>
            </a:r>
            <a:r>
              <a:rPr sz="2400" spc="-5" dirty="0">
                <a:solidFill>
                  <a:srgbClr val="FFFFFF"/>
                </a:solidFill>
                <a:latin typeface="Tahoma"/>
                <a:cs typeface="Tahoma"/>
              </a:rPr>
              <a:t>sake of those helpless </a:t>
            </a:r>
            <a:r>
              <a:rPr sz="2400" dirty="0">
                <a:solidFill>
                  <a:srgbClr val="FFFFFF"/>
                </a:solidFill>
                <a:latin typeface="Tahoma"/>
                <a:cs typeface="Tahoma"/>
              </a:rPr>
              <a:t>men, </a:t>
            </a:r>
            <a:r>
              <a:rPr sz="2400" spc="-5" dirty="0">
                <a:solidFill>
                  <a:srgbClr val="FFFFFF"/>
                </a:solidFill>
                <a:latin typeface="Tahoma"/>
                <a:cs typeface="Tahoma"/>
              </a:rPr>
              <a:t>women </a:t>
            </a:r>
            <a:r>
              <a:rPr sz="2400" dirty="0">
                <a:solidFill>
                  <a:srgbClr val="FFFFFF"/>
                </a:solidFill>
                <a:latin typeface="Tahoma"/>
                <a:cs typeface="Tahoma"/>
              </a:rPr>
              <a:t>and  </a:t>
            </a:r>
            <a:r>
              <a:rPr sz="2400" spc="-5" dirty="0">
                <a:solidFill>
                  <a:srgbClr val="FFFFFF"/>
                </a:solidFill>
                <a:latin typeface="Tahoma"/>
                <a:cs typeface="Tahoma"/>
              </a:rPr>
              <a:t>children, </a:t>
            </a:r>
            <a:r>
              <a:rPr sz="2400" dirty="0">
                <a:solidFill>
                  <a:srgbClr val="FFFFFF"/>
                </a:solidFill>
                <a:latin typeface="Tahoma"/>
                <a:cs typeface="Tahoma"/>
              </a:rPr>
              <a:t>who </a:t>
            </a:r>
            <a:r>
              <a:rPr sz="2400" spc="-5" dirty="0">
                <a:solidFill>
                  <a:srgbClr val="FFFFFF"/>
                </a:solidFill>
                <a:latin typeface="Tahoma"/>
                <a:cs typeface="Tahoma"/>
              </a:rPr>
              <a:t>being weak, </a:t>
            </a:r>
            <a:r>
              <a:rPr sz="2400" dirty="0">
                <a:solidFill>
                  <a:srgbClr val="FFFFFF"/>
                </a:solidFill>
                <a:latin typeface="Tahoma"/>
                <a:cs typeface="Tahoma"/>
              </a:rPr>
              <a:t>have </a:t>
            </a:r>
            <a:r>
              <a:rPr sz="2400" spc="-5" dirty="0">
                <a:solidFill>
                  <a:srgbClr val="FFFFFF"/>
                </a:solidFill>
                <a:latin typeface="Tahoma"/>
                <a:cs typeface="Tahoma"/>
              </a:rPr>
              <a:t>been oppressed, </a:t>
            </a:r>
            <a:r>
              <a:rPr sz="2400" dirty="0">
                <a:solidFill>
                  <a:srgbClr val="FFFFFF"/>
                </a:solidFill>
                <a:latin typeface="Tahoma"/>
                <a:cs typeface="Tahoma"/>
              </a:rPr>
              <a:t>and </a:t>
            </a:r>
            <a:r>
              <a:rPr sz="2400" spc="-5" dirty="0">
                <a:solidFill>
                  <a:srgbClr val="FFFFFF"/>
                </a:solidFill>
                <a:latin typeface="Tahoma"/>
                <a:cs typeface="Tahoma"/>
              </a:rPr>
              <a:t>are  crying </a:t>
            </a:r>
            <a:r>
              <a:rPr sz="2400" dirty="0">
                <a:solidFill>
                  <a:srgbClr val="FFFFFF"/>
                </a:solidFill>
                <a:latin typeface="Tahoma"/>
                <a:cs typeface="Tahoma"/>
              </a:rPr>
              <a:t>out, “ Our Lord, deliver us from this land </a:t>
            </a:r>
            <a:r>
              <a:rPr sz="2400" spc="-5" dirty="0">
                <a:solidFill>
                  <a:srgbClr val="FFFFFF"/>
                </a:solidFill>
                <a:latin typeface="Tahoma"/>
                <a:cs typeface="Tahoma"/>
              </a:rPr>
              <a:t>whose  </a:t>
            </a:r>
            <a:r>
              <a:rPr sz="2400" dirty="0">
                <a:solidFill>
                  <a:srgbClr val="FFFFFF"/>
                </a:solidFill>
                <a:latin typeface="Tahoma"/>
                <a:cs typeface="Tahoma"/>
              </a:rPr>
              <a:t>people are </a:t>
            </a:r>
            <a:r>
              <a:rPr sz="2400" spc="-5" dirty="0">
                <a:solidFill>
                  <a:srgbClr val="FFFFFF"/>
                </a:solidFill>
                <a:latin typeface="Tahoma"/>
                <a:cs typeface="Tahoma"/>
              </a:rPr>
              <a:t>unjust oppressors, </a:t>
            </a:r>
            <a:r>
              <a:rPr sz="2400" dirty="0">
                <a:solidFill>
                  <a:srgbClr val="FFFFFF"/>
                </a:solidFill>
                <a:latin typeface="Tahoma"/>
                <a:cs typeface="Tahoma"/>
              </a:rPr>
              <a:t>and raise a </a:t>
            </a:r>
            <a:r>
              <a:rPr sz="2400" spc="-5" dirty="0">
                <a:solidFill>
                  <a:srgbClr val="FFFFFF"/>
                </a:solidFill>
                <a:latin typeface="Tahoma"/>
                <a:cs typeface="Tahoma"/>
              </a:rPr>
              <a:t>protector </a:t>
            </a:r>
            <a:r>
              <a:rPr sz="2400" dirty="0">
                <a:solidFill>
                  <a:srgbClr val="FFFFFF"/>
                </a:solidFill>
                <a:latin typeface="Tahoma"/>
                <a:cs typeface="Tahoma"/>
              </a:rPr>
              <a:t>for  us </a:t>
            </a:r>
            <a:r>
              <a:rPr sz="2400" spc="5" dirty="0">
                <a:solidFill>
                  <a:srgbClr val="FFFFFF"/>
                </a:solidFill>
                <a:latin typeface="Tahoma"/>
                <a:cs typeface="Tahoma"/>
              </a:rPr>
              <a:t>by </a:t>
            </a:r>
            <a:r>
              <a:rPr sz="2400" dirty="0">
                <a:solidFill>
                  <a:srgbClr val="FFFFFF"/>
                </a:solidFill>
                <a:latin typeface="Tahoma"/>
                <a:cs typeface="Tahoma"/>
              </a:rPr>
              <a:t>your </a:t>
            </a:r>
            <a:r>
              <a:rPr sz="2400" spc="-5" dirty="0">
                <a:solidFill>
                  <a:srgbClr val="FFFFFF"/>
                </a:solidFill>
                <a:latin typeface="Tahoma"/>
                <a:cs typeface="Tahoma"/>
              </a:rPr>
              <a:t>grace </a:t>
            </a:r>
            <a:r>
              <a:rPr sz="2400" dirty="0">
                <a:solidFill>
                  <a:srgbClr val="FFFFFF"/>
                </a:solidFill>
                <a:latin typeface="Tahoma"/>
                <a:cs typeface="Tahoma"/>
              </a:rPr>
              <a:t>and a helper from </a:t>
            </a:r>
            <a:r>
              <a:rPr sz="2400" spc="-5" dirty="0">
                <a:solidFill>
                  <a:srgbClr val="FFFFFF"/>
                </a:solidFill>
                <a:latin typeface="Tahoma"/>
                <a:cs typeface="Tahoma"/>
              </a:rPr>
              <a:t>Thyself”. </a:t>
            </a:r>
            <a:r>
              <a:rPr sz="2400" dirty="0">
                <a:solidFill>
                  <a:srgbClr val="FFFFFF"/>
                </a:solidFill>
                <a:latin typeface="Tahoma"/>
                <a:cs typeface="Tahoma"/>
              </a:rPr>
              <a:t>Those,  who follow the </a:t>
            </a:r>
            <a:r>
              <a:rPr sz="2400" spc="-5" dirty="0">
                <a:solidFill>
                  <a:srgbClr val="FFFFFF"/>
                </a:solidFill>
                <a:latin typeface="Tahoma"/>
                <a:cs typeface="Tahoma"/>
              </a:rPr>
              <a:t>way </a:t>
            </a:r>
            <a:r>
              <a:rPr sz="2400" dirty="0">
                <a:solidFill>
                  <a:srgbClr val="FFFFFF"/>
                </a:solidFill>
                <a:latin typeface="Tahoma"/>
                <a:cs typeface="Tahoma"/>
              </a:rPr>
              <a:t>of faith fight in </a:t>
            </a:r>
            <a:r>
              <a:rPr sz="2400" spc="-5" dirty="0">
                <a:solidFill>
                  <a:srgbClr val="FFFFFF"/>
                </a:solidFill>
                <a:latin typeface="Tahoma"/>
                <a:cs typeface="Tahoma"/>
              </a:rPr>
              <a:t>the way of </a:t>
            </a:r>
            <a:r>
              <a:rPr sz="2400" dirty="0">
                <a:solidFill>
                  <a:srgbClr val="FFFFFF"/>
                </a:solidFill>
                <a:latin typeface="Tahoma"/>
                <a:cs typeface="Tahoma"/>
              </a:rPr>
              <a:t>Allah, and  </a:t>
            </a:r>
            <a:r>
              <a:rPr sz="2400" spc="-5" dirty="0">
                <a:solidFill>
                  <a:srgbClr val="FFFFFF"/>
                </a:solidFill>
                <a:latin typeface="Tahoma"/>
                <a:cs typeface="Tahoma"/>
              </a:rPr>
              <a:t>those who </a:t>
            </a:r>
            <a:r>
              <a:rPr sz="2400" dirty="0">
                <a:solidFill>
                  <a:srgbClr val="FFFFFF"/>
                </a:solidFill>
                <a:latin typeface="Tahoma"/>
                <a:cs typeface="Tahoma"/>
              </a:rPr>
              <a:t>follow the </a:t>
            </a:r>
            <a:r>
              <a:rPr sz="2400" spc="-5" dirty="0">
                <a:solidFill>
                  <a:srgbClr val="FFFFFF"/>
                </a:solidFill>
                <a:latin typeface="Tahoma"/>
                <a:cs typeface="Tahoma"/>
              </a:rPr>
              <a:t>way </a:t>
            </a:r>
            <a:r>
              <a:rPr sz="2400" dirty="0">
                <a:solidFill>
                  <a:srgbClr val="FFFFFF"/>
                </a:solidFill>
                <a:latin typeface="Tahoma"/>
                <a:cs typeface="Tahoma"/>
              </a:rPr>
              <a:t>of </a:t>
            </a:r>
            <a:r>
              <a:rPr sz="2400" spc="-5" dirty="0">
                <a:solidFill>
                  <a:srgbClr val="FFFFFF"/>
                </a:solidFill>
                <a:latin typeface="Tahoma"/>
                <a:cs typeface="Tahoma"/>
              </a:rPr>
              <a:t>disbelief </a:t>
            </a:r>
            <a:r>
              <a:rPr sz="2400" dirty="0">
                <a:solidFill>
                  <a:srgbClr val="FFFFFF"/>
                </a:solidFill>
                <a:latin typeface="Tahoma"/>
                <a:cs typeface="Tahoma"/>
              </a:rPr>
              <a:t>fight in </a:t>
            </a:r>
            <a:r>
              <a:rPr sz="2400" spc="-5" dirty="0">
                <a:solidFill>
                  <a:srgbClr val="FFFFFF"/>
                </a:solidFill>
                <a:latin typeface="Tahoma"/>
                <a:cs typeface="Tahoma"/>
              </a:rPr>
              <a:t>the way </a:t>
            </a:r>
            <a:r>
              <a:rPr sz="2400" dirty="0">
                <a:solidFill>
                  <a:srgbClr val="FFFFFF"/>
                </a:solidFill>
                <a:latin typeface="Tahoma"/>
                <a:cs typeface="Tahoma"/>
              </a:rPr>
              <a:t>of  </a:t>
            </a:r>
            <a:r>
              <a:rPr sz="2400" spc="-5" dirty="0">
                <a:solidFill>
                  <a:srgbClr val="FFFFFF"/>
                </a:solidFill>
                <a:latin typeface="Tahoma"/>
                <a:cs typeface="Tahoma"/>
              </a:rPr>
              <a:t>Zalimeen. </a:t>
            </a:r>
            <a:r>
              <a:rPr sz="2400" dirty="0">
                <a:solidFill>
                  <a:srgbClr val="FFFFFF"/>
                </a:solidFill>
                <a:latin typeface="Tahoma"/>
                <a:cs typeface="Tahoma"/>
              </a:rPr>
              <a:t>So fight against the helpers of Satan. In </a:t>
            </a:r>
            <a:r>
              <a:rPr sz="2400" spc="-5" dirty="0">
                <a:solidFill>
                  <a:srgbClr val="FFFFFF"/>
                </a:solidFill>
                <a:latin typeface="Tahoma"/>
                <a:cs typeface="Tahoma"/>
              </a:rPr>
              <a:t>fact  the Satan’s schemes </a:t>
            </a:r>
            <a:r>
              <a:rPr sz="2400" dirty="0">
                <a:solidFill>
                  <a:srgbClr val="FFFFFF"/>
                </a:solidFill>
                <a:latin typeface="Tahoma"/>
                <a:cs typeface="Tahoma"/>
              </a:rPr>
              <a:t>are</a:t>
            </a:r>
            <a:r>
              <a:rPr sz="2400" spc="-15" dirty="0">
                <a:solidFill>
                  <a:srgbClr val="FFFFFF"/>
                </a:solidFill>
                <a:latin typeface="Tahoma"/>
                <a:cs typeface="Tahoma"/>
              </a:rPr>
              <a:t> </a:t>
            </a:r>
            <a:r>
              <a:rPr sz="2400" spc="-5" dirty="0">
                <a:solidFill>
                  <a:srgbClr val="FFFFFF"/>
                </a:solidFill>
                <a:latin typeface="Tahoma"/>
                <a:cs typeface="Tahoma"/>
              </a:rPr>
              <a:t>weak</a:t>
            </a:r>
            <a:endParaRPr sz="2400">
              <a:latin typeface="Tahoma"/>
              <a:cs typeface="Tahoma"/>
            </a:endParaRPr>
          </a:p>
        </p:txBody>
      </p:sp>
    </p:spTree>
    <p:extLst>
      <p:ext uri="{BB962C8B-B14F-4D97-AF65-F5344CB8AC3E}">
        <p14:creationId xmlns:p14="http://schemas.microsoft.com/office/powerpoint/2010/main" val="266688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What is Islam about?</a:t>
            </a:r>
          </a:p>
        </p:txBody>
      </p:sp>
      <p:sp>
        <p:nvSpPr>
          <p:cNvPr id="4099" name="Rectangle 3"/>
          <p:cNvSpPr>
            <a:spLocks noGrp="1" noChangeArrowheads="1"/>
          </p:cNvSpPr>
          <p:nvPr>
            <p:ph type="body" idx="1"/>
          </p:nvPr>
        </p:nvSpPr>
        <p:spPr/>
        <p:txBody>
          <a:bodyPr/>
          <a:lstStyle/>
          <a:p>
            <a:r>
              <a:rPr lang="en-US"/>
              <a:t>Islam= s-l-m; Peace, Submission, Salvation</a:t>
            </a:r>
          </a:p>
          <a:p>
            <a:r>
              <a:rPr lang="en-US"/>
              <a:t>Order, Harmony, and Integrity</a:t>
            </a:r>
          </a:p>
          <a:p>
            <a:r>
              <a:rPr lang="en-US"/>
              <a:t>Within one’s soul and society</a:t>
            </a:r>
          </a:p>
          <a:p>
            <a:endParaRPr lang="en-US"/>
          </a:p>
        </p:txBody>
      </p:sp>
    </p:spTree>
    <p:extLst>
      <p:ext uri="{BB962C8B-B14F-4D97-AF65-F5344CB8AC3E}">
        <p14:creationId xmlns:p14="http://schemas.microsoft.com/office/powerpoint/2010/main" val="1125778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26571"/>
            <a:ext cx="10972800" cy="953589"/>
          </a:xfrm>
        </p:spPr>
        <p:txBody>
          <a:bodyPr>
            <a:normAutofit/>
          </a:bodyPr>
          <a:lstStyle/>
          <a:p>
            <a:r>
              <a:rPr lang="en-US" dirty="0"/>
              <a:t>Conditions  to Initiate an Armed Conflict</a:t>
            </a:r>
          </a:p>
        </p:txBody>
      </p:sp>
      <p:sp>
        <p:nvSpPr>
          <p:cNvPr id="3" name="Content Placeholder 2"/>
          <p:cNvSpPr>
            <a:spLocks noGrp="1"/>
          </p:cNvSpPr>
          <p:nvPr>
            <p:ph idx="1"/>
          </p:nvPr>
        </p:nvSpPr>
        <p:spPr>
          <a:xfrm>
            <a:off x="609600" y="1332411"/>
            <a:ext cx="10972800" cy="4992189"/>
          </a:xfrm>
        </p:spPr>
        <p:txBody>
          <a:bodyPr/>
          <a:lstStyle/>
          <a:p>
            <a:r>
              <a:rPr lang="en-US" dirty="0"/>
              <a:t>Physical Jihad, whether it is defensive or offensive in nature, can not be initiated at whim. It is permissible under certain specific conditions. It will not be valid unless the conditions laid down for it are present.</a:t>
            </a:r>
          </a:p>
          <a:p>
            <a:pPr marL="514350" indent="-514350">
              <a:buFont typeface="+mj-lt"/>
              <a:buAutoNum type="arabicPeriod"/>
            </a:pPr>
            <a:r>
              <a:rPr lang="en-US" dirty="0"/>
              <a:t>The participant should be free and independent Muslims and must have collective social system of their own and must be laid by a caliph or an Amir. </a:t>
            </a:r>
            <a:r>
              <a:rPr lang="en-US" u="sng" dirty="0"/>
              <a:t>In the absence of such a system any act of war is forbidden</a:t>
            </a:r>
            <a:r>
              <a:rPr lang="en-US" dirty="0"/>
              <a:t>.</a:t>
            </a:r>
          </a:p>
          <a:p>
            <a:pPr marL="514350" indent="-514350">
              <a:buFont typeface="+mj-lt"/>
              <a:buAutoNum type="arabicPeriod"/>
            </a:pPr>
            <a:r>
              <a:rPr lang="en-US" dirty="0"/>
              <a:t>Sufficient force to combat with the enemy.</a:t>
            </a:r>
          </a:p>
          <a:p>
            <a:pPr marL="514350" indent="-514350">
              <a:buFont typeface="+mj-lt"/>
              <a:buAutoNum type="arabicPeriod"/>
            </a:pPr>
            <a:r>
              <a:rPr lang="en-US" dirty="0"/>
              <a:t>It had met the responsibility of conveying the call of Allah to society.</a:t>
            </a:r>
          </a:p>
          <a:p>
            <a:pPr marL="514350" indent="-514350">
              <a:buFont typeface="+mj-lt"/>
              <a:buAutoNum type="arabicPeriod"/>
            </a:pPr>
            <a:r>
              <a:rPr lang="en-US" dirty="0"/>
              <a:t>If any pact or agreement exists with the warring faction. It should be publically declared null and void.</a:t>
            </a:r>
          </a:p>
          <a:p>
            <a:pPr marL="514350" indent="-514350">
              <a:buFont typeface="+mj-lt"/>
              <a:buAutoNum type="arabicPeriod"/>
            </a:pPr>
            <a:r>
              <a:rPr lang="en-US" dirty="0"/>
              <a:t>It should be exclusively for the sake of Allah and serving the religion.</a:t>
            </a:r>
          </a:p>
          <a:p>
            <a:pPr marL="514350" indent="-514350">
              <a:buFont typeface="+mj-lt"/>
              <a:buAutoNum type="arabicPeriod"/>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Jihad and </a:t>
            </a:r>
            <a:r>
              <a:rPr lang="en-US" dirty="0" err="1"/>
              <a:t>Qitaal</a:t>
            </a:r>
            <a:endParaRPr lang="en-US" dirty="0"/>
          </a:p>
        </p:txBody>
      </p:sp>
      <p:sp>
        <p:nvSpPr>
          <p:cNvPr id="3" name="Text Placeholder 2"/>
          <p:cNvSpPr>
            <a:spLocks noGrp="1"/>
          </p:cNvSpPr>
          <p:nvPr>
            <p:ph type="body" idx="1"/>
          </p:nvPr>
        </p:nvSpPr>
        <p:spPr/>
        <p:txBody>
          <a:bodyPr/>
          <a:lstStyle/>
          <a:p>
            <a:r>
              <a:rPr lang="en-US" dirty="0"/>
              <a:t>Jihad</a:t>
            </a:r>
          </a:p>
        </p:txBody>
      </p:sp>
      <p:sp>
        <p:nvSpPr>
          <p:cNvPr id="4" name="Text Placeholder 3"/>
          <p:cNvSpPr>
            <a:spLocks noGrp="1"/>
          </p:cNvSpPr>
          <p:nvPr>
            <p:ph type="body" sz="half" idx="3"/>
          </p:nvPr>
        </p:nvSpPr>
        <p:spPr/>
        <p:txBody>
          <a:bodyPr/>
          <a:lstStyle/>
          <a:p>
            <a:r>
              <a:rPr lang="en-US" dirty="0" err="1"/>
              <a:t>Qitaal</a:t>
            </a:r>
            <a:endParaRPr lang="en-US" dirty="0"/>
          </a:p>
        </p:txBody>
      </p:sp>
      <p:sp>
        <p:nvSpPr>
          <p:cNvPr id="5" name="Content Placeholder 4"/>
          <p:cNvSpPr>
            <a:spLocks noGrp="1"/>
          </p:cNvSpPr>
          <p:nvPr>
            <p:ph sz="quarter" idx="2"/>
          </p:nvPr>
        </p:nvSpPr>
        <p:spPr/>
        <p:txBody>
          <a:bodyPr/>
          <a:lstStyle/>
          <a:p>
            <a:r>
              <a:rPr lang="en-US" dirty="0"/>
              <a:t>Jihad is for </a:t>
            </a:r>
            <a:r>
              <a:rPr lang="en-US" dirty="0" err="1"/>
              <a:t>puerly</a:t>
            </a:r>
            <a:r>
              <a:rPr lang="en-US" dirty="0"/>
              <a:t>  the sake of Allah</a:t>
            </a:r>
          </a:p>
          <a:p>
            <a:r>
              <a:rPr lang="en-US" dirty="0"/>
              <a:t>.</a:t>
            </a:r>
          </a:p>
        </p:txBody>
      </p:sp>
      <p:sp>
        <p:nvSpPr>
          <p:cNvPr id="6" name="Content Placeholder 5"/>
          <p:cNvSpPr>
            <a:spLocks noGrp="1"/>
          </p:cNvSpPr>
          <p:nvPr>
            <p:ph sz="quarter" idx="4"/>
          </p:nvPr>
        </p:nvSpPr>
        <p:spPr/>
        <p:txBody>
          <a:bodyPr/>
          <a:lstStyle/>
          <a:p>
            <a:r>
              <a:rPr lang="en-US" dirty="0" err="1"/>
              <a:t>Qital</a:t>
            </a:r>
            <a:r>
              <a:rPr lang="en-US" dirty="0"/>
              <a:t> is not for the sake of Allah but to </a:t>
            </a:r>
            <a:r>
              <a:rPr lang="en-US" dirty="0" err="1"/>
              <a:t>fulfil</a:t>
            </a:r>
            <a:r>
              <a:rPr lang="en-US" dirty="0"/>
              <a:t> the personal desires and it can be fought for worldly gains.</a:t>
            </a:r>
          </a:p>
          <a:p>
            <a:pPr marL="0" indent="0">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1"/>
            <a:ext cx="10058400" cy="1332411"/>
          </a:xfrm>
        </p:spPr>
        <p:txBody>
          <a:bodyPr/>
          <a:lstStyle/>
          <a:p>
            <a:r>
              <a:rPr lang="en-US" dirty="0"/>
              <a:t>Alternatives of Armed Conflict</a:t>
            </a:r>
          </a:p>
        </p:txBody>
      </p:sp>
      <p:sp>
        <p:nvSpPr>
          <p:cNvPr id="3" name="Text Placeholder 2"/>
          <p:cNvSpPr>
            <a:spLocks noGrp="1"/>
          </p:cNvSpPr>
          <p:nvPr>
            <p:ph type="body" idx="1"/>
          </p:nvPr>
        </p:nvSpPr>
        <p:spPr>
          <a:xfrm>
            <a:off x="592772" y="742927"/>
            <a:ext cx="8535988" cy="4964090"/>
          </a:xfrm>
        </p:spPr>
        <p:txBody>
          <a:bodyPr/>
          <a:lstStyle/>
          <a:p>
            <a:pPr marL="342900" indent="-342900">
              <a:buFont typeface="Wingdings" panose="05000000000000000000" pitchFamily="2" charset="2"/>
              <a:buChar char="Ø"/>
            </a:pPr>
            <a:r>
              <a:rPr lang="en-US" dirty="0">
                <a:solidFill>
                  <a:schemeClr val="tx1"/>
                </a:solidFill>
              </a:rPr>
              <a:t>War is not an aim of Islam but peace. In order to get peace you can opt any kind of strategy. In the present scenario the alternate to an armed conflict is a peaceful movement of non-cooperation and civil disobedience against any exploitation or oppression, till it comes to exist, by picketing important and sensitive places, while enduring every hardship or violence that comes in the way.  </a:t>
            </a:r>
          </a:p>
          <a:p>
            <a:pPr marL="342900" indent="-342900">
              <a:buFont typeface="Wingdings" panose="05000000000000000000" pitchFamily="2" charset="2"/>
              <a:buChar char="Ø"/>
            </a:pPr>
            <a:r>
              <a:rPr lang="en-US" dirty="0">
                <a:solidFill>
                  <a:schemeClr val="tx1"/>
                </a:solidFill>
              </a:rPr>
              <a:t>Or on the line of state </a:t>
            </a:r>
            <a:r>
              <a:rPr lang="en-US" dirty="0" err="1">
                <a:solidFill>
                  <a:schemeClr val="tx1"/>
                </a:solidFill>
              </a:rPr>
              <a:t>vs</a:t>
            </a:r>
            <a:r>
              <a:rPr lang="en-US" dirty="0">
                <a:solidFill>
                  <a:schemeClr val="tx1"/>
                </a:solidFill>
              </a:rPr>
              <a:t> state the strategy of agreement/  pact or treaty should be adopted as holy prophet opted during treaty of </a:t>
            </a:r>
            <a:r>
              <a:rPr lang="en-US" dirty="0" err="1">
                <a:solidFill>
                  <a:schemeClr val="tx1"/>
                </a:solidFill>
              </a:rPr>
              <a:t>Hudebeya</a:t>
            </a:r>
            <a:r>
              <a:rPr lang="en-US" dirty="0">
                <a:solidFill>
                  <a:schemeClr val="tx1"/>
                </a:solidFill>
              </a:rPr>
              <a:t> ( not fighting for the period of 10 years)</a:t>
            </a:r>
          </a:p>
          <a:p>
            <a:pPr marL="342900" indent="-342900">
              <a:buFont typeface="Wingdings" panose="05000000000000000000" pitchFamily="2" charset="2"/>
              <a:buChar char="Ø"/>
            </a:pPr>
            <a:r>
              <a:rPr lang="en-US" dirty="0">
                <a:solidFill>
                  <a:schemeClr val="tx1"/>
                </a:solidFill>
              </a:rPr>
              <a:t>In </a:t>
            </a:r>
            <a:r>
              <a:rPr lang="en-US" dirty="0" err="1">
                <a:solidFill>
                  <a:schemeClr val="tx1"/>
                </a:solidFill>
              </a:rPr>
              <a:t>Madina</a:t>
            </a:r>
            <a:r>
              <a:rPr lang="en-US" dirty="0">
                <a:solidFill>
                  <a:schemeClr val="tx1"/>
                </a:solidFill>
              </a:rPr>
              <a:t> he made alliance with </a:t>
            </a:r>
            <a:r>
              <a:rPr lang="en-US" dirty="0" err="1">
                <a:solidFill>
                  <a:schemeClr val="tx1"/>
                </a:solidFill>
              </a:rPr>
              <a:t>jews</a:t>
            </a:r>
            <a:r>
              <a:rPr lang="en-US" dirty="0">
                <a:solidFill>
                  <a:schemeClr val="tx1"/>
                </a:solidFill>
              </a:rPr>
              <a:t> </a:t>
            </a:r>
            <a:r>
              <a:rPr lang="en-US" dirty="0" err="1">
                <a:solidFill>
                  <a:schemeClr val="tx1"/>
                </a:solidFill>
              </a:rPr>
              <a:t>etc</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1481931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150" y="742928"/>
            <a:ext cx="10058400" cy="656822"/>
          </a:xfrm>
        </p:spPr>
        <p:txBody>
          <a:bodyPr/>
          <a:lstStyle/>
          <a:p>
            <a:r>
              <a:rPr lang="en-US" dirty="0"/>
              <a:t>Reforms in the War</a:t>
            </a:r>
          </a:p>
        </p:txBody>
      </p:sp>
      <p:sp>
        <p:nvSpPr>
          <p:cNvPr id="3" name="Text Placeholder 2"/>
          <p:cNvSpPr>
            <a:spLocks noGrp="1"/>
          </p:cNvSpPr>
          <p:nvPr>
            <p:ph type="body" idx="1"/>
          </p:nvPr>
        </p:nvSpPr>
        <p:spPr>
          <a:xfrm>
            <a:off x="684211" y="1658982"/>
            <a:ext cx="10507529" cy="4335417"/>
          </a:xfrm>
        </p:spPr>
        <p:txBody>
          <a:bodyPr/>
          <a:lstStyle/>
          <a:p>
            <a:r>
              <a:rPr lang="en-US" dirty="0">
                <a:solidFill>
                  <a:schemeClr val="tx1"/>
                </a:solidFill>
              </a:rPr>
              <a:t>Before the advent of Islam a fight was considered to be a great catastrophe. But Islam gave it a humanly shape:</a:t>
            </a:r>
          </a:p>
          <a:p>
            <a:pPr marL="342900" indent="-342900">
              <a:buFont typeface="Arial" panose="020B0604020202020204" pitchFamily="34" charset="0"/>
              <a:buChar char="•"/>
            </a:pPr>
            <a:r>
              <a:rPr lang="en-US" dirty="0">
                <a:solidFill>
                  <a:schemeClr val="tx1"/>
                </a:solidFill>
              </a:rPr>
              <a:t>Don’t kill old, children and ladies</a:t>
            </a:r>
          </a:p>
          <a:p>
            <a:pPr marL="342900" indent="-342900">
              <a:buFont typeface="Arial" panose="020B0604020202020204" pitchFamily="34" charset="0"/>
              <a:buChar char="•"/>
            </a:pPr>
            <a:r>
              <a:rPr lang="en-US" dirty="0">
                <a:solidFill>
                  <a:schemeClr val="tx1"/>
                </a:solidFill>
              </a:rPr>
              <a:t>Don’t burn the house of enemy</a:t>
            </a:r>
          </a:p>
          <a:p>
            <a:pPr marL="342900" indent="-342900">
              <a:buFont typeface="Arial" panose="020B0604020202020204" pitchFamily="34" charset="0"/>
              <a:buChar char="•"/>
            </a:pPr>
            <a:r>
              <a:rPr lang="en-US" dirty="0">
                <a:solidFill>
                  <a:schemeClr val="tx1"/>
                </a:solidFill>
              </a:rPr>
              <a:t>Don’t cut fruit trees of enemy</a:t>
            </a:r>
          </a:p>
          <a:p>
            <a:pPr marL="342900" indent="-342900">
              <a:buFont typeface="Arial" panose="020B0604020202020204" pitchFamily="34" charset="0"/>
              <a:buChar char="•"/>
            </a:pPr>
            <a:r>
              <a:rPr lang="en-US" dirty="0">
                <a:solidFill>
                  <a:schemeClr val="tx1"/>
                </a:solidFill>
              </a:rPr>
              <a:t>If a Muslim gives protection to an enemy during war, it should be obliged </a:t>
            </a:r>
          </a:p>
          <a:p>
            <a:pPr marL="342900" indent="-342900">
              <a:buFont typeface="Arial" panose="020B0604020202020204" pitchFamily="34" charset="0"/>
              <a:buChar char="•"/>
            </a:pPr>
            <a:r>
              <a:rPr lang="en-US" dirty="0">
                <a:solidFill>
                  <a:schemeClr val="tx1"/>
                </a:solidFill>
              </a:rPr>
              <a:t>Don’t burn the enemy</a:t>
            </a:r>
          </a:p>
          <a:p>
            <a:pPr marL="342900" indent="-342900">
              <a:buFont typeface="Arial" panose="020B0604020202020204" pitchFamily="34" charset="0"/>
              <a:buChar char="•"/>
            </a:pPr>
            <a:r>
              <a:rPr lang="en-US" dirty="0">
                <a:solidFill>
                  <a:schemeClr val="tx1"/>
                </a:solidFill>
              </a:rPr>
              <a:t>Don’t plunder </a:t>
            </a:r>
          </a:p>
          <a:p>
            <a:pPr marL="342900" indent="-342900">
              <a:buFont typeface="Arial" panose="020B0604020202020204" pitchFamily="34" charset="0"/>
              <a:buChar char="•"/>
            </a:pPr>
            <a:r>
              <a:rPr lang="en-US" dirty="0">
                <a:solidFill>
                  <a:schemeClr val="tx1"/>
                </a:solidFill>
              </a:rPr>
              <a:t>Never cut the body parts of enemy</a:t>
            </a:r>
          </a:p>
          <a:p>
            <a:pPr marL="342900" indent="-342900">
              <a:buFont typeface="Arial" panose="020B0604020202020204" pitchFamily="34" charset="0"/>
              <a:buChar char="•"/>
            </a:pPr>
            <a:r>
              <a:rPr lang="en-US" dirty="0">
                <a:solidFill>
                  <a:schemeClr val="tx1"/>
                </a:solidFill>
              </a:rPr>
              <a:t>Don’t kill an ambassador </a:t>
            </a:r>
          </a:p>
        </p:txBody>
      </p:sp>
    </p:spTree>
    <p:extLst>
      <p:ext uri="{BB962C8B-B14F-4D97-AF65-F5344CB8AC3E}">
        <p14:creationId xmlns:p14="http://schemas.microsoft.com/office/powerpoint/2010/main" val="1495044632"/>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 calcmode="lin" valueType="num">
                                      <p:cBhvr additive="base">
                                        <p:cTn id="6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859665"/>
          </a:xfrm>
        </p:spPr>
        <p:txBody>
          <a:bodyPr>
            <a:normAutofit/>
          </a:bodyPr>
          <a:lstStyle/>
          <a:p>
            <a:r>
              <a:rPr lang="en-US" dirty="0"/>
              <a:t>Three Conditions before starting War in the Field</a:t>
            </a:r>
          </a:p>
        </p:txBody>
      </p:sp>
      <p:sp>
        <p:nvSpPr>
          <p:cNvPr id="3" name="Text Placeholder 2"/>
          <p:cNvSpPr>
            <a:spLocks noGrp="1"/>
          </p:cNvSpPr>
          <p:nvPr>
            <p:ph type="body" idx="1"/>
          </p:nvPr>
        </p:nvSpPr>
        <p:spPr>
          <a:xfrm>
            <a:off x="658085" y="1638929"/>
            <a:ext cx="10058401" cy="3142077"/>
          </a:xfrm>
        </p:spPr>
        <p:txBody>
          <a:bodyPr>
            <a:normAutofit/>
          </a:bodyPr>
          <a:lstStyle/>
          <a:p>
            <a:r>
              <a:rPr lang="en-US" sz="2400" dirty="0">
                <a:solidFill>
                  <a:schemeClr val="tx1"/>
                </a:solidFill>
              </a:rPr>
              <a:t>Muslim army generals were always given the advice to put forward three conditions to enemy before initiating fighting:</a:t>
            </a:r>
          </a:p>
          <a:p>
            <a:pPr marL="342900" indent="-342900">
              <a:buFont typeface="Arial" panose="020B0604020202020204" pitchFamily="34" charset="0"/>
              <a:buChar char="•"/>
            </a:pPr>
            <a:r>
              <a:rPr lang="en-US" sz="2400" dirty="0">
                <a:solidFill>
                  <a:schemeClr val="tx1"/>
                </a:solidFill>
              </a:rPr>
              <a:t>Invitation to Islam. If accepted no fight.</a:t>
            </a:r>
          </a:p>
          <a:p>
            <a:pPr marL="342900" indent="-342900">
              <a:buFont typeface="Arial" panose="020B0604020202020204" pitchFamily="34" charset="0"/>
              <a:buChar char="•"/>
            </a:pPr>
            <a:r>
              <a:rPr lang="en-US" sz="2400" dirty="0">
                <a:solidFill>
                  <a:schemeClr val="tx1"/>
                </a:solidFill>
              </a:rPr>
              <a:t>To pay </a:t>
            </a:r>
            <a:r>
              <a:rPr lang="en-US" sz="2400" dirty="0" err="1">
                <a:solidFill>
                  <a:schemeClr val="tx1"/>
                </a:solidFill>
              </a:rPr>
              <a:t>jizya</a:t>
            </a:r>
            <a:r>
              <a:rPr lang="en-US" sz="2400" dirty="0">
                <a:solidFill>
                  <a:schemeClr val="tx1"/>
                </a:solidFill>
              </a:rPr>
              <a:t> ( military tax in lieu of protection)</a:t>
            </a:r>
          </a:p>
          <a:p>
            <a:pPr marL="342900" indent="-342900">
              <a:buFont typeface="Arial" panose="020B0604020202020204" pitchFamily="34" charset="0"/>
              <a:buChar char="•"/>
            </a:pPr>
            <a:r>
              <a:rPr lang="en-US" sz="2400" dirty="0">
                <a:solidFill>
                  <a:schemeClr val="tx1"/>
                </a:solidFill>
              </a:rPr>
              <a:t>Come to terms( sign a peace treaty) other wise start fight</a:t>
            </a:r>
            <a:r>
              <a:rPr lang="en-US" sz="2400" dirty="0"/>
              <a:t>.</a:t>
            </a:r>
          </a:p>
        </p:txBody>
      </p:sp>
    </p:spTree>
    <p:extLst>
      <p:ext uri="{BB962C8B-B14F-4D97-AF65-F5344CB8AC3E}">
        <p14:creationId xmlns:p14="http://schemas.microsoft.com/office/powerpoint/2010/main" val="50980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253757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119446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Definition of Jihad</a:t>
            </a:r>
          </a:p>
        </p:txBody>
      </p:sp>
      <p:sp>
        <p:nvSpPr>
          <p:cNvPr id="5123" name="Rectangle 3"/>
          <p:cNvSpPr>
            <a:spLocks noGrp="1" noChangeArrowheads="1"/>
          </p:cNvSpPr>
          <p:nvPr>
            <p:ph type="body" idx="1"/>
          </p:nvPr>
        </p:nvSpPr>
        <p:spPr>
          <a:xfrm>
            <a:off x="2133600" y="3124200"/>
            <a:ext cx="8229600" cy="1143000"/>
          </a:xfrm>
        </p:spPr>
        <p:txBody>
          <a:bodyPr/>
          <a:lstStyle/>
          <a:p>
            <a:r>
              <a:rPr lang="en-US"/>
              <a:t>Jihad=J-h-d; to strive, to achieve a goal</a:t>
            </a:r>
          </a:p>
        </p:txBody>
      </p:sp>
    </p:spTree>
    <p:extLst>
      <p:ext uri="{BB962C8B-B14F-4D97-AF65-F5344CB8AC3E}">
        <p14:creationId xmlns:p14="http://schemas.microsoft.com/office/powerpoint/2010/main" val="148059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Jihad in Islam</a:t>
            </a:r>
          </a:p>
        </p:txBody>
      </p:sp>
      <p:sp>
        <p:nvSpPr>
          <p:cNvPr id="6147" name="Rectangle 3"/>
          <p:cNvSpPr>
            <a:spLocks noGrp="1" noChangeArrowheads="1"/>
          </p:cNvSpPr>
          <p:nvPr>
            <p:ph type="body" idx="1"/>
          </p:nvPr>
        </p:nvSpPr>
        <p:spPr/>
        <p:txBody>
          <a:bodyPr/>
          <a:lstStyle/>
          <a:p>
            <a:r>
              <a:rPr lang="en-US"/>
              <a:t>To strive in the way of God </a:t>
            </a:r>
          </a:p>
          <a:p>
            <a:r>
              <a:rPr lang="en-US"/>
              <a:t>To use all physical, intellectual, and spiritual resources for God</a:t>
            </a:r>
          </a:p>
          <a:p>
            <a:r>
              <a:rPr lang="en-US"/>
              <a:t>To struggle to win God’s pleasure and love</a:t>
            </a:r>
          </a:p>
          <a:p>
            <a:endParaRPr lang="en-US"/>
          </a:p>
        </p:txBody>
      </p:sp>
    </p:spTree>
    <p:extLst>
      <p:ext uri="{BB962C8B-B14F-4D97-AF65-F5344CB8AC3E}">
        <p14:creationId xmlns:p14="http://schemas.microsoft.com/office/powerpoint/2010/main" val="1281755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Aim of Jihad</a:t>
            </a:r>
          </a:p>
        </p:txBody>
      </p:sp>
      <p:sp>
        <p:nvSpPr>
          <p:cNvPr id="7171" name="Rectangle 3"/>
          <p:cNvSpPr>
            <a:spLocks noGrp="1" noChangeArrowheads="1"/>
          </p:cNvSpPr>
          <p:nvPr>
            <p:ph type="body" idx="1"/>
          </p:nvPr>
        </p:nvSpPr>
        <p:spPr/>
        <p:txBody>
          <a:bodyPr/>
          <a:lstStyle/>
          <a:p>
            <a:r>
              <a:rPr lang="en-US" dirty="0"/>
              <a:t>To be purified of sins</a:t>
            </a:r>
          </a:p>
          <a:p>
            <a:r>
              <a:rPr lang="en-US" dirty="0"/>
              <a:t>To attain true humanity</a:t>
            </a:r>
          </a:p>
          <a:p>
            <a:r>
              <a:rPr lang="en-US" dirty="0"/>
              <a:t>To achieve order, peace and harmony within the soul and society</a:t>
            </a:r>
          </a:p>
          <a:p>
            <a:endParaRPr lang="en-US" dirty="0"/>
          </a:p>
        </p:txBody>
      </p:sp>
    </p:spTree>
    <p:extLst>
      <p:ext uri="{BB962C8B-B14F-4D97-AF65-F5344CB8AC3E}">
        <p14:creationId xmlns:p14="http://schemas.microsoft.com/office/powerpoint/2010/main" val="737649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61" y="586540"/>
            <a:ext cx="10058400" cy="734096"/>
          </a:xfrm>
        </p:spPr>
        <p:txBody>
          <a:bodyPr/>
          <a:lstStyle/>
          <a:p>
            <a:r>
              <a:rPr lang="en-US" dirty="0"/>
              <a:t>Kinds of jihad</a:t>
            </a:r>
          </a:p>
        </p:txBody>
      </p:sp>
      <p:sp>
        <p:nvSpPr>
          <p:cNvPr id="3" name="Text Placeholder 2"/>
          <p:cNvSpPr>
            <a:spLocks noGrp="1"/>
          </p:cNvSpPr>
          <p:nvPr>
            <p:ph type="body" idx="1"/>
          </p:nvPr>
        </p:nvSpPr>
        <p:spPr>
          <a:xfrm>
            <a:off x="684211" y="927279"/>
            <a:ext cx="10481771" cy="5067121"/>
          </a:xfrm>
        </p:spPr>
        <p:txBody>
          <a:bodyPr>
            <a:normAutofit fontScale="2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1200" u="sng" dirty="0">
                <a:solidFill>
                  <a:schemeClr val="tx1"/>
                </a:solidFill>
              </a:rPr>
              <a:t>INTRNAL JIHAD</a:t>
            </a:r>
            <a:r>
              <a:rPr lang="en-US" sz="11200" dirty="0">
                <a:solidFill>
                  <a:schemeClr val="tx1"/>
                </a:solidFill>
              </a:rPr>
              <a:t>: </a:t>
            </a:r>
          </a:p>
          <a:p>
            <a:r>
              <a:rPr lang="en-US" sz="11200" dirty="0">
                <a:solidFill>
                  <a:schemeClr val="tx1"/>
                </a:solidFill>
              </a:rPr>
              <a:t>To remove all the evils and shameful deeds from oneself and than from the society</a:t>
            </a:r>
          </a:p>
          <a:p>
            <a:r>
              <a:rPr lang="en-US" sz="11200" u="sng" dirty="0">
                <a:solidFill>
                  <a:schemeClr val="tx1"/>
                </a:solidFill>
              </a:rPr>
              <a:t>PROPAGATORY JIHAD</a:t>
            </a:r>
            <a:r>
              <a:rPr lang="en-US" sz="11200" dirty="0">
                <a:solidFill>
                  <a:schemeClr val="tx1"/>
                </a:solidFill>
              </a:rPr>
              <a:t>:</a:t>
            </a:r>
          </a:p>
          <a:p>
            <a:r>
              <a:rPr lang="en-US" sz="11200" dirty="0">
                <a:solidFill>
                  <a:schemeClr val="tx1"/>
                </a:solidFill>
              </a:rPr>
              <a:t>To remove all the blames, posed by non Muslims , by tongue or by pen</a:t>
            </a:r>
          </a:p>
          <a:p>
            <a:r>
              <a:rPr lang="en-US" sz="11200" u="sng" dirty="0">
                <a:solidFill>
                  <a:schemeClr val="tx1"/>
                </a:solidFill>
              </a:rPr>
              <a:t>JIHD BIS SAIF</a:t>
            </a:r>
            <a:r>
              <a:rPr lang="en-US" sz="11200" dirty="0">
                <a:solidFill>
                  <a:schemeClr val="tx1"/>
                </a:solidFill>
              </a:rPr>
              <a:t>:</a:t>
            </a:r>
          </a:p>
          <a:p>
            <a:r>
              <a:rPr lang="en-US" sz="11200" dirty="0">
                <a:solidFill>
                  <a:schemeClr val="tx1"/>
                </a:solidFill>
              </a:rPr>
              <a:t>To fight against those who hinder in the way of Islam and cause trouble to Islamic state.</a:t>
            </a:r>
            <a:endParaRPr lang="en-US" sz="6000" dirty="0">
              <a:solidFill>
                <a:schemeClr val="tx1"/>
              </a:solidFill>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0542580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 calcmode="lin" valueType="num">
                                      <p:cBhvr additive="base">
                                        <p:cTn id="1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 calcmode="lin" valueType="num">
                                      <p:cBhvr additive="base">
                                        <p:cTn id="18"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13" end="13"/>
                                            </p:txEl>
                                          </p:spTgt>
                                        </p:tgtEl>
                                        <p:attrNameLst>
                                          <p:attrName>style.visibility</p:attrName>
                                        </p:attrNameLst>
                                      </p:cBhvr>
                                      <p:to>
                                        <p:strVal val="visible"/>
                                      </p:to>
                                    </p:set>
                                    <p:anim calcmode="lin" valueType="num">
                                      <p:cBhvr additive="base">
                                        <p:cTn id="24"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14" end="14"/>
                                            </p:txEl>
                                          </p:spTgt>
                                        </p:tgtEl>
                                        <p:attrNameLst>
                                          <p:attrName>style.visibility</p:attrName>
                                        </p:attrNameLst>
                                      </p:cBhvr>
                                      <p:to>
                                        <p:strVal val="visible"/>
                                      </p:to>
                                    </p:set>
                                    <p:anim calcmode="lin" valueType="num">
                                      <p:cBhvr additive="base">
                                        <p:cTn id="30"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 calcmode="lin" valueType="num">
                                      <p:cBhvr additive="base">
                                        <p:cTn id="36"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16" end="16"/>
                                            </p:txEl>
                                          </p:spTgt>
                                        </p:tgtEl>
                                        <p:attrNameLst>
                                          <p:attrName>style.visibility</p:attrName>
                                        </p:attrNameLst>
                                      </p:cBhvr>
                                      <p:to>
                                        <p:strVal val="visible"/>
                                      </p:to>
                                    </p:set>
                                    <p:anim calcmode="lin" valueType="num">
                                      <p:cBhvr additive="base">
                                        <p:cTn id="42"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88778"/>
            <a:ext cx="10972800" cy="1012053"/>
          </a:xfrm>
        </p:spPr>
        <p:txBody>
          <a:bodyPr>
            <a:normAutofit fontScale="90000"/>
          </a:bodyPr>
          <a:lstStyle/>
          <a:p>
            <a:r>
              <a:rPr lang="en-US" sz="2700" dirty="0">
                <a:solidFill>
                  <a:schemeClr val="tx1"/>
                </a:solidFill>
              </a:rPr>
              <a:t>“</a:t>
            </a:r>
            <a:r>
              <a:rPr lang="en-US" sz="2700" dirty="0">
                <a:solidFill>
                  <a:srgbClr val="FF0000"/>
                </a:solidFill>
              </a:rPr>
              <a:t>AMAR BIL MAROOF AND NAHE ANIL MUNKAR</a:t>
            </a:r>
            <a:r>
              <a:rPr lang="en-US" sz="2700" dirty="0">
                <a:solidFill>
                  <a:schemeClr val="tx1"/>
                </a:solidFill>
              </a:rPr>
              <a:t>” ENJOINING GOOD AND FORBIDDING FROM EVIL IS THE DUTY OF EVERY MUSLIM.</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609600" y="701336"/>
            <a:ext cx="10972800" cy="5623264"/>
          </a:xfrm>
        </p:spPr>
        <p:txBody>
          <a:bodyPr>
            <a:normAutofit fontScale="92500" lnSpcReduction="10000"/>
          </a:bodyPr>
          <a:lstStyle/>
          <a:p>
            <a:endParaRPr lang="en-US" dirty="0"/>
          </a:p>
          <a:p>
            <a:r>
              <a:rPr lang="en-US" dirty="0"/>
              <a:t>If he/she tries to prove the superiority of Islam over other religions with </a:t>
            </a:r>
            <a:r>
              <a:rPr lang="en-US" dirty="0" err="1"/>
              <a:t>Quranic</a:t>
            </a:r>
            <a:r>
              <a:rPr lang="en-US" dirty="0"/>
              <a:t> quotations he is doing: </a:t>
            </a:r>
          </a:p>
          <a:p>
            <a:r>
              <a:rPr lang="en-US" dirty="0"/>
              <a:t>JIHAD BIL QURAN.</a:t>
            </a:r>
          </a:p>
          <a:p>
            <a:r>
              <a:rPr lang="en-US" dirty="0"/>
              <a:t>If he does the same thing with his enchanting language he is doing</a:t>
            </a:r>
          </a:p>
          <a:p>
            <a:pPr>
              <a:buNone/>
            </a:pPr>
            <a:r>
              <a:rPr lang="en-US" dirty="0"/>
              <a:t> JIHAD BIL LISAN</a:t>
            </a:r>
          </a:p>
          <a:p>
            <a:r>
              <a:rPr lang="en-US" dirty="0"/>
              <a:t>If he tries it with his pen, he is indulged in</a:t>
            </a:r>
          </a:p>
          <a:p>
            <a:pPr>
              <a:buNone/>
            </a:pPr>
            <a:r>
              <a:rPr lang="en-US" dirty="0"/>
              <a:t> JIHAD BIL QALAM</a:t>
            </a:r>
          </a:p>
          <a:p>
            <a:r>
              <a:rPr lang="en-US" dirty="0"/>
              <a:t>If he tries to control his lust and inner desires he is exercising</a:t>
            </a:r>
          </a:p>
          <a:p>
            <a:pPr>
              <a:buNone/>
            </a:pPr>
            <a:r>
              <a:rPr lang="en-US" dirty="0"/>
              <a:t> JIHAD BIL QALB</a:t>
            </a:r>
          </a:p>
          <a:p>
            <a:r>
              <a:rPr lang="en-US" dirty="0"/>
              <a:t>If spends his wealth for the cause of Islam it would be counted</a:t>
            </a:r>
          </a:p>
          <a:p>
            <a:pPr>
              <a:buNone/>
            </a:pPr>
            <a:r>
              <a:rPr lang="en-US" dirty="0"/>
              <a:t> JIHAD BIL MAL</a:t>
            </a:r>
          </a:p>
          <a:p>
            <a:r>
              <a:rPr lang="en-US" dirty="0"/>
              <a:t>If sacrifices his life for the sake of Allah, he practices</a:t>
            </a:r>
          </a:p>
          <a:p>
            <a:pPr>
              <a:buNone/>
            </a:pPr>
            <a:r>
              <a:rPr lang="en-US" dirty="0"/>
              <a:t> JIHAD BIN NAFS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3487" y="103033"/>
            <a:ext cx="11333409" cy="837494"/>
          </a:xfrm>
        </p:spPr>
        <p:txBody>
          <a:bodyPr>
            <a:noAutofit/>
          </a:bodyPr>
          <a:lstStyle/>
          <a:p>
            <a:pPr algn="l"/>
            <a:r>
              <a:rPr lang="en-US" sz="4800" dirty="0"/>
              <a:t>IMPORTANCE OF JIHAD IN THE HOLY QURAN</a:t>
            </a:r>
          </a:p>
        </p:txBody>
      </p:sp>
      <p:sp>
        <p:nvSpPr>
          <p:cNvPr id="3" name="Subtitle 2"/>
          <p:cNvSpPr>
            <a:spLocks noGrp="1"/>
          </p:cNvSpPr>
          <p:nvPr>
            <p:ph type="subTitle" idx="1"/>
          </p:nvPr>
        </p:nvSpPr>
        <p:spPr>
          <a:xfrm>
            <a:off x="287382" y="1454576"/>
            <a:ext cx="11290723" cy="4284373"/>
          </a:xfrm>
        </p:spPr>
        <p:txBody>
          <a:bodyPr>
            <a:normAutofit fontScale="85000" lnSpcReduction="20000"/>
          </a:bodyPr>
          <a:lstStyle/>
          <a:p>
            <a:endParaRPr lang="en-US" b="1" dirty="0"/>
          </a:p>
          <a:p>
            <a:endParaRPr lang="en-US" b="1" dirty="0"/>
          </a:p>
          <a:p>
            <a:pPr algn="l"/>
            <a:endParaRPr lang="en-US" sz="3500" dirty="0">
              <a:solidFill>
                <a:srgbClr val="FFC000"/>
              </a:solidFill>
            </a:endParaRPr>
          </a:p>
          <a:p>
            <a:pPr algn="l"/>
            <a:r>
              <a:rPr lang="ar-AE" sz="3500" dirty="0">
                <a:solidFill>
                  <a:srgbClr val="FFC000"/>
                </a:solidFill>
              </a:rPr>
              <a:t>فَضَّلَ اللَّهُ الْمُجَاهِدِينَ بِأَمْوَالِهِمْ وَأَنفُسِهِمْ عَلَى الْقَاعِدِينَ دَرَجَةً ۚ</a:t>
            </a:r>
            <a:endParaRPr lang="en-US" sz="3500" dirty="0">
              <a:solidFill>
                <a:srgbClr val="FFC000"/>
              </a:solidFill>
            </a:endParaRPr>
          </a:p>
          <a:p>
            <a:pPr algn="l"/>
            <a:r>
              <a:rPr lang="en-US" dirty="0">
                <a:solidFill>
                  <a:schemeClr val="tx1"/>
                </a:solidFill>
              </a:rPr>
              <a:t>Allah has preferred the </a:t>
            </a:r>
            <a:r>
              <a:rPr lang="en-US" dirty="0" err="1">
                <a:solidFill>
                  <a:schemeClr val="tx1"/>
                </a:solidFill>
              </a:rPr>
              <a:t>mujahideen</a:t>
            </a:r>
            <a:r>
              <a:rPr lang="en-US" dirty="0">
                <a:solidFill>
                  <a:schemeClr val="tx1"/>
                </a:solidFill>
              </a:rPr>
              <a:t> through their wealth and their lives over those who remain [behind], by degrees. </a:t>
            </a:r>
          </a:p>
          <a:p>
            <a:pPr algn="l"/>
            <a:endParaRPr lang="en-US" dirty="0">
              <a:solidFill>
                <a:schemeClr val="tx1"/>
              </a:solidFill>
            </a:endParaRPr>
          </a:p>
          <a:p>
            <a:pPr algn="l"/>
            <a:r>
              <a:rPr lang="ar-AE" dirty="0">
                <a:solidFill>
                  <a:srgbClr val="FFFF00"/>
                </a:solidFill>
              </a:rPr>
              <a:t>وَلَا تَحْسَبَنَّ الَّذِينَ قُتِلُوا فِي سَبِيلِ اللَّهِ أَمْوَاتًا ۚ بَلْ أَحْيَاءٌ عِندَ رَبِّهِمْ يُرْزَقُونَ٘</a:t>
            </a:r>
            <a:endParaRPr lang="en-US" dirty="0">
              <a:solidFill>
                <a:srgbClr val="FFFF00"/>
              </a:solidFill>
            </a:endParaRPr>
          </a:p>
          <a:p>
            <a:pPr algn="l"/>
            <a:r>
              <a:rPr lang="en-US" dirty="0">
                <a:solidFill>
                  <a:schemeClr val="tx1"/>
                </a:solidFill>
              </a:rPr>
              <a:t>Don’t consider dead to those who slain in the way of Allah, nay but  -</a:t>
            </a:r>
          </a:p>
          <a:p>
            <a:pPr algn="l"/>
            <a:r>
              <a:rPr lang="en-US" dirty="0">
                <a:solidFill>
                  <a:schemeClr val="tx1"/>
                </a:solidFill>
              </a:rPr>
              <a:t>They are alive</a:t>
            </a:r>
            <a:br>
              <a:rPr lang="en-US" dirty="0"/>
            </a:br>
            <a:br>
              <a:rPr lang="en-US" dirty="0"/>
            </a:br>
            <a:endParaRPr lang="en-US" dirty="0"/>
          </a:p>
          <a:p>
            <a:endParaRPr lang="en-US" dirty="0"/>
          </a:p>
        </p:txBody>
      </p:sp>
    </p:spTree>
    <p:extLst>
      <p:ext uri="{BB962C8B-B14F-4D97-AF65-F5344CB8AC3E}">
        <p14:creationId xmlns:p14="http://schemas.microsoft.com/office/powerpoint/2010/main" val="250508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 calcmode="lin" valueType="num">
                                      <p:cBhvr additive="base">
                                        <p:cTn id="2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Cause of fighting</a:t>
            </a:r>
          </a:p>
        </p:txBody>
      </p:sp>
      <p:sp>
        <p:nvSpPr>
          <p:cNvPr id="3" name="Content Placeholder 2"/>
          <p:cNvSpPr>
            <a:spLocks noGrp="1"/>
          </p:cNvSpPr>
          <p:nvPr>
            <p:ph idx="1"/>
          </p:nvPr>
        </p:nvSpPr>
        <p:spPr/>
        <p:txBody>
          <a:bodyPr/>
          <a:lstStyle/>
          <a:p>
            <a:r>
              <a:rPr lang="fa-IR" sz="4000" dirty="0"/>
              <a:t>اُذِنَ لِلَّذِيْنَ يُقٰتَلُوْنَ بِاَنَّهُمْ </a:t>
            </a:r>
            <a:r>
              <a:rPr lang="fa-IR" sz="4000" dirty="0">
                <a:solidFill>
                  <a:srgbClr val="FF0000"/>
                </a:solidFill>
              </a:rPr>
              <a:t>ظُلِمُوْا</a:t>
            </a:r>
            <a:endParaRPr lang="en-US" sz="4000" dirty="0">
              <a:solidFill>
                <a:srgbClr val="FF0000"/>
              </a:solidFill>
            </a:endParaRPr>
          </a:p>
          <a:p>
            <a:r>
              <a:rPr lang="en-US" dirty="0"/>
              <a:t>Permission [to fight] has been given to those who are being fought, because they were wronged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578</TotalTime>
  <Words>1414</Words>
  <Application>Microsoft Office PowerPoint</Application>
  <PresentationFormat>Widescreen</PresentationFormat>
  <Paragraphs>164</Paragraphs>
  <Slides>26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Constantia</vt:lpstr>
      <vt:lpstr>Tahoma</vt:lpstr>
      <vt:lpstr>Times New Roman</vt:lpstr>
      <vt:lpstr>Wingdings</vt:lpstr>
      <vt:lpstr>Wingdings 2</vt:lpstr>
      <vt:lpstr>Flow</vt:lpstr>
      <vt:lpstr>JIHAD IN ISLAM</vt:lpstr>
      <vt:lpstr>What is Islam about?</vt:lpstr>
      <vt:lpstr>Definition of Jihad</vt:lpstr>
      <vt:lpstr>Jihad in Islam</vt:lpstr>
      <vt:lpstr>Aim of Jihad</vt:lpstr>
      <vt:lpstr>Kinds of jihad</vt:lpstr>
      <vt:lpstr>“AMAR BIL MAROOF AND NAHE ANIL MUNKAR” ENJOINING GOOD AND FORBIDDING FROM EVIL IS THE DUTY OF EVERY MUSLIM. </vt:lpstr>
      <vt:lpstr>IMPORTANCE OF JIHAD IN THE HOLY QURAN</vt:lpstr>
      <vt:lpstr>Cause of fighting</vt:lpstr>
      <vt:lpstr>Befitting business</vt:lpstr>
      <vt:lpstr>True believer</vt:lpstr>
      <vt:lpstr>Beloved of Allah</vt:lpstr>
      <vt:lpstr>Importance of jihad in the light of hadith</vt:lpstr>
      <vt:lpstr>Reasons to Initiate an Armed Conflict, </vt:lpstr>
      <vt:lpstr>War in Islam</vt:lpstr>
      <vt:lpstr>Why wage war ?</vt:lpstr>
      <vt:lpstr>Why Allah wants war</vt:lpstr>
      <vt:lpstr>Why is war necessary</vt:lpstr>
      <vt:lpstr>► To save oppressed people (Al Nisa 75-)</vt:lpstr>
      <vt:lpstr>Conditions  to Initiate an Armed Conflict</vt:lpstr>
      <vt:lpstr>Difference between Jihad and Qitaal</vt:lpstr>
      <vt:lpstr>Alternatives of Armed Conflict</vt:lpstr>
      <vt:lpstr>Reforms in the War</vt:lpstr>
      <vt:lpstr>Three Conditions before starting War in the Field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JIHAD IN ISLAM</dc:title>
  <dc:creator>student</dc:creator>
  <cp:lastModifiedBy>Peeral Sb</cp:lastModifiedBy>
  <cp:revision>70</cp:revision>
  <dcterms:created xsi:type="dcterms:W3CDTF">2016-02-15T06:17:24Z</dcterms:created>
  <dcterms:modified xsi:type="dcterms:W3CDTF">2022-11-12T06:44:11Z</dcterms:modified>
</cp:coreProperties>
</file>