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044" autoAdjust="0"/>
    <p:restoredTop sz="86881" autoAdjust="0"/>
  </p:normalViewPr>
  <p:slideViewPr>
    <p:cSldViewPr snapToGrid="0">
      <p:cViewPr varScale="1">
        <p:scale>
          <a:sx n="74" d="100"/>
          <a:sy n="74" d="100"/>
        </p:scale>
        <p:origin x="576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5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E5FD5F85-FA84-46C8-98BD-E915B5ED00CA}" type="datetimeFigureOut">
              <a:rPr lang="en-US" smtClean="0"/>
              <a:t>12/19/2022</a:t>
            </a:fld>
            <a:endParaRPr lang="en-US"/>
          </a:p>
        </p:txBody>
      </p:sp>
      <p:sp>
        <p:nvSpPr>
          <p:cNvPr id="104876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6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6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3C5E664A-D0FC-4105-B6BC-52FF35B14ABE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6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C5E664A-D0FC-4105-B6BC-52FF35B14ABE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p>
            <a:fld id="{3C5E664A-D0FC-4105-B6BC-52FF35B14ABE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35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algn="l" indent="0" marL="0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6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FE5BFAEC-F6A1-4C5C-8DE5-0E75FBF24121}" type="datetime1">
              <a:rPr lang="en-US" smtClean="0"/>
              <a:t>12/19/2022</a:t>
            </a:fld>
            <a:endParaRPr lang="en-US"/>
          </a:p>
        </p:txBody>
      </p:sp>
      <p:sp>
        <p:nvSpPr>
          <p:cNvPr id="10486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ah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3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p>
            <a:fld id="{E5F80B4D-FB1D-4F26-BB88-1D5BC6BAC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3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4D00C9-2C9B-4026-AFE2-7ED4E8EFFCBF}" type="datetime1">
              <a:rPr lang="en-US" smtClean="0"/>
              <a:t>12/19/2022</a:t>
            </a:fld>
            <a:endParaRPr lang="en-US"/>
          </a:p>
        </p:txBody>
      </p:sp>
      <p:sp>
        <p:nvSpPr>
          <p:cNvPr id="10487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5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E5F80B4D-FB1D-4F26-BB88-1D5BC6BAC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ftr="0" hdr="0" sldNum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9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0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4D00C9-2C9B-4026-AFE2-7ED4E8EFFCBF}" type="datetime1">
              <a:rPr lang="en-US" smtClean="0"/>
              <a:t>12/19/2022</a:t>
            </a:fld>
            <a:endParaRPr lang="en-US"/>
          </a:p>
        </p:txBody>
      </p:sp>
      <p:sp>
        <p:nvSpPr>
          <p:cNvPr id="104869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9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E5F80B4D-FB1D-4F26-BB88-1D5BC6BACAB3}" type="slidenum">
              <a:rPr lang="en-US" smtClean="0"/>
              <a:t>‹#›</a:t>
            </a:fld>
            <a:endParaRPr lang="en-US"/>
          </a:p>
        </p:txBody>
      </p:sp>
      <p:sp>
        <p:nvSpPr>
          <p:cNvPr id="1048695" name="TextBox 13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96" name="TextBox 14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dt="0" ftr="0" hdr="0" sldNum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5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b="0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2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72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4D00C9-2C9B-4026-AFE2-7ED4E8EFFCBF}" type="datetime1">
              <a:rPr lang="en-US" smtClean="0"/>
              <a:t>12/19/2022</a:t>
            </a:fld>
            <a:endParaRPr lang="en-US"/>
          </a:p>
        </p:txBody>
      </p:sp>
      <p:sp>
        <p:nvSpPr>
          <p:cNvPr id="104872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3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E5F80B4D-FB1D-4F26-BB88-1D5BC6BAC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ftr="0" hdr="0" sldNum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b="0" cap="none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81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68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4D00C9-2C9B-4026-AFE2-7ED4E8EFFCBF}" type="datetime1">
              <a:rPr lang="en-US" smtClean="0"/>
              <a:t>12/19/2022</a:t>
            </a:fld>
            <a:endParaRPr lang="en-US"/>
          </a:p>
        </p:txBody>
      </p:sp>
      <p:sp>
        <p:nvSpPr>
          <p:cNvPr id="104868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4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8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E5F80B4D-FB1D-4F26-BB88-1D5BC6BACAB3}" type="slidenum">
              <a:rPr lang="en-US" smtClean="0"/>
              <a:t>‹#›</a:t>
            </a:fld>
            <a:endParaRPr lang="en-US"/>
          </a:p>
        </p:txBody>
      </p:sp>
      <p:sp>
        <p:nvSpPr>
          <p:cNvPr id="1048686" name="TextBox 16"/>
          <p:cNvSpPr txBox="1"/>
          <p:nvPr/>
        </p:nvSpPr>
        <p:spPr>
          <a:xfrm>
            <a:off x="2467652" y="648005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687" name="TextBox 17"/>
          <p:cNvSpPr txBox="1"/>
          <p:nvPr/>
        </p:nvSpPr>
        <p:spPr>
          <a:xfrm>
            <a:off x="11114852" y="290530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  <p:hf dt="0" ftr="0" hdr="0" sldNum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b="0" sz="48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45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6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anchor="t" bIns="45720" lIns="91440" rIns="91440" rtlCol="0" tIns="45720" vert="horz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indent="0" lvl="0" marL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4874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EA4D00C9-2C9B-4026-AFE2-7ED4E8EFFCBF}" type="datetime1">
              <a:rPr lang="en-US" smtClean="0"/>
              <a:t>12/19/2022</a:t>
            </a:fld>
            <a:endParaRPr lang="en-US"/>
          </a:p>
        </p:txBody>
      </p:sp>
      <p:sp>
        <p:nvSpPr>
          <p:cNvPr id="104874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5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E5F80B4D-FB1D-4F26-BB88-1D5BC6BAC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dt="0" ftr="0" hdr="0" sldNum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5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anchor="t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45B87D1B-7BF1-4A0B-BCAD-FB9AC85B3146}" type="datetime1">
              <a:rPr lang="en-US" smtClean="0"/>
              <a:t>12/19/2022</a:t>
            </a:fld>
            <a:endParaRPr lang="en-US"/>
          </a:p>
        </p:txBody>
      </p:sp>
      <p:sp>
        <p:nvSpPr>
          <p:cNvPr id="104870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0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5F80B4D-FB1D-4F26-BB88-1D5BC6BAC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anchor="ctr"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C4B1F089-2979-46B2-B093-7CB046E0984C}" type="datetime1">
              <a:rPr lang="en-US" smtClean="0"/>
              <a:t>12/19/2022</a:t>
            </a:fld>
            <a:endParaRPr lang="en-US"/>
          </a:p>
        </p:txBody>
      </p:sp>
      <p:sp>
        <p:nvSpPr>
          <p:cNvPr id="10487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6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5F80B4D-FB1D-4F26-BB88-1D5BC6BAC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7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0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BD282164-1F33-4D75-969A-C9E865751A86}" type="datetime1">
              <a:rPr lang="en-US" smtClean="0"/>
              <a:t>12/19/2022</a:t>
            </a:fld>
            <a:endParaRPr lang="en-US"/>
          </a:p>
        </p:txBody>
      </p:sp>
      <p:sp>
        <p:nvSpPr>
          <p:cNvPr id="104860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5F80B4D-FB1D-4F26-BB88-1D5BC6BAC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1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FAF7D52-07F4-4FE2-9F70-76CA12C422D7}" type="datetime1">
              <a:rPr lang="en-US" smtClean="0"/>
              <a:t>12/19/2022</a:t>
            </a:fld>
            <a:endParaRPr lang="en-US"/>
          </a:p>
        </p:txBody>
      </p:sp>
      <p:sp>
        <p:nvSpPr>
          <p:cNvPr id="104871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4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1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p>
            <a:fld id="{E5F80B4D-FB1D-4F26-BB88-1D5BC6BAC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Title 7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38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39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4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983A001-891F-47DD-A349-412BEC5F1F4C}" type="datetime1">
              <a:rPr lang="en-US" smtClean="0"/>
              <a:t>12/19/2022</a:t>
            </a:fld>
            <a:endParaRPr lang="en-US"/>
          </a:p>
        </p:txBody>
      </p:sp>
      <p:sp>
        <p:nvSpPr>
          <p:cNvPr id="104874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E5F80B4D-FB1D-4F26-BB88-1D5BC6BAC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Title 9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17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18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1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20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2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E4BCAD-57DB-4BC9-8BEE-C40CC7AE5CC3}" type="datetime1">
              <a:rPr lang="en-US" smtClean="0"/>
              <a:t>12/19/2022</a:t>
            </a:fld>
            <a:endParaRPr lang="en-US"/>
          </a:p>
        </p:txBody>
      </p:sp>
      <p:sp>
        <p:nvSpPr>
          <p:cNvPr id="104872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3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24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p>
            <a:fld id="{E5F80B4D-FB1D-4F26-BB88-1D5BC6BAC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3DBD6199-764D-46FC-931C-3B00257979FB}" type="datetime1">
              <a:rPr lang="en-US" smtClean="0"/>
              <a:t>12/19/2022</a:t>
            </a:fld>
            <a:endParaRPr lang="en-US"/>
          </a:p>
        </p:txBody>
      </p:sp>
      <p:sp>
        <p:nvSpPr>
          <p:cNvPr id="104867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7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5F80B4D-FB1D-4F26-BB88-1D5BC6BAC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B38ABE5-D722-4493-9D93-C013801E2DF0}" type="datetime1">
              <a:rPr lang="en-US" smtClean="0"/>
              <a:t>12/19/2022</a:t>
            </a:fld>
            <a:endParaRPr lang="en-US"/>
          </a:p>
        </p:txBody>
      </p:sp>
      <p:sp>
        <p:nvSpPr>
          <p:cNvPr id="1048627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62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5F80B4D-FB1D-4F26-BB88-1D5BC6BAC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b="0" sz="20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52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53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01372656-4939-41E3-A068-A3DEE999676B}" type="datetime1">
              <a:rPr lang="en-US" smtClean="0"/>
              <a:t>12/19/2022</a:t>
            </a:fld>
            <a:endParaRPr lang="en-US"/>
          </a:p>
        </p:txBody>
      </p:sp>
      <p:sp>
        <p:nvSpPr>
          <p:cNvPr id="10487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5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5F80B4D-FB1D-4F26-BB88-1D5BC6BAC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98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99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4BBA3F7-A740-48C5-8742-9B62AE7EFC16}" type="datetime1">
              <a:rPr lang="en-US" smtClean="0"/>
              <a:t>12/19/2022</a:t>
            </a:fld>
            <a:endParaRPr lang="en-US"/>
          </a:p>
        </p:txBody>
      </p:sp>
      <p:sp>
        <p:nvSpPr>
          <p:cNvPr id="104870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702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ah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4870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p>
            <a:fld id="{E5F80B4D-FB1D-4F26-BB88-1D5BC6BACAB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048576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ah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7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ah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8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ah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79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ah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0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ah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1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ah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2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ah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3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ah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4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ah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5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ah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6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1048587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ah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22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048588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ah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89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ah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0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ah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1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ah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2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ah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3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ah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4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ah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5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ah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6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ah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7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ah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8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ah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048599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ah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1048600" name="Rectangle 6"/>
          <p:cNvSpPr/>
          <p:nvPr/>
        </p:nvSpPr>
        <p:spPr>
          <a:xfrm>
            <a:off x="0" y="0"/>
            <a:ext cx="182880" cy="6858000"/>
          </a:xfrm>
          <a:prstGeom prst="rect"/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48601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02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03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D00C9-2C9B-4026-AFE2-7ED4E8EFFCBF}" type="datetime1">
              <a:rPr lang="en-US" smtClean="0"/>
              <a:t>12/19/2022</a:t>
            </a:fld>
            <a:endParaRPr lang="en-US"/>
          </a:p>
        </p:txBody>
      </p:sp>
      <p:sp>
        <p:nvSpPr>
          <p:cNvPr id="104860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605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5F80B4D-FB1D-4F26-BB88-1D5BC6BACAB3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1"/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7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Title 1"/>
          <p:cNvSpPr>
            <a:spLocks noGrp="1"/>
          </p:cNvSpPr>
          <p:nvPr>
            <p:ph type="ctrTitle"/>
          </p:nvPr>
        </p:nvSpPr>
        <p:spPr>
          <a:xfrm>
            <a:off x="1097280" y="181155"/>
            <a:ext cx="10058400" cy="1699403"/>
          </a:xfrm>
        </p:spPr>
        <p:txBody>
          <a:bodyPr>
            <a:normAutofit fontScale="90000"/>
          </a:bodyPr>
          <a:p>
            <a:pPr algn="l"/>
            <a:r>
              <a:rPr b="1" dirty="0" sz="7200" i="1" lang="en-US" u="sng">
                <a:latin typeface="Algerian" panose="04020705040A02060702" pitchFamily="82" charset="0"/>
              </a:rPr>
              <a:t>Corruption in       </a:t>
            </a:r>
            <a:r>
              <a:rPr b="1" dirty="0" sz="7200" i="1" lang="en-US" u="sng" smtClean="0">
                <a:latin typeface="Algerian" panose="04020705040A02060702" pitchFamily="82" charset="0"/>
              </a:rPr>
              <a:t>Pakistan</a:t>
            </a:r>
            <a:endParaRPr b="1" dirty="0" i="1" lang="en-US" u="sng">
              <a:latin typeface="Algerian" panose="04020705040A02060702" pitchFamily="82" charset="0"/>
            </a:endParaRPr>
          </a:p>
        </p:txBody>
      </p:sp>
      <p:sp>
        <p:nvSpPr>
          <p:cNvPr id="104864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5000" lnSpcReduction="10000"/>
          </a:bodyPr>
          <a:p>
            <a:fld id="{E5F80B4D-FB1D-4F26-BB88-1D5BC6BACAB3}" type="slidenum">
              <a:rPr lang="en-US" smtClean="0"/>
              <a:t>1</a:t>
            </a:fld>
            <a:endParaRPr lang="en-US"/>
          </a:p>
        </p:txBody>
      </p:sp>
      <p:pic>
        <p:nvPicPr>
          <p:cNvPr id="2097155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02588" y="1940943"/>
            <a:ext cx="8842075" cy="4416726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r>
              <a:rPr b="1" dirty="0" sz="3200" lang="en-US">
                <a:latin typeface="Arial Black" panose="020B0A04020102020204" pitchFamily="34" charset="0"/>
              </a:rPr>
              <a:t>Asif Ali Zardari among bigwigs named in fake bank accounts, money laundering cases.</a:t>
            </a:r>
          </a:p>
        </p:txBody>
      </p:sp>
      <p:sp>
        <p:nvSpPr>
          <p:cNvPr id="1048671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dirty="0" sz="2000" lang="en-US"/>
              <a:t>The</a:t>
            </a:r>
            <a:r>
              <a:rPr dirty="0" sz="2400" lang="en-US"/>
              <a:t> </a:t>
            </a:r>
            <a:r>
              <a:rPr b="1" dirty="0" sz="2400" lang="en-US" smtClean="0"/>
              <a:t>Fake accounts case</a:t>
            </a:r>
            <a:r>
              <a:rPr dirty="0" sz="2000" lang="en-US"/>
              <a:t> </a:t>
            </a:r>
            <a:r>
              <a:rPr dirty="0" sz="2000" lang="en-US" smtClean="0"/>
              <a:t>is </a:t>
            </a:r>
            <a:r>
              <a:rPr dirty="0" sz="2000" lang="en-US"/>
              <a:t>a case being heard by the Supreme Court of </a:t>
            </a:r>
            <a:r>
              <a:rPr dirty="0" sz="2000" lang="en-US" smtClean="0"/>
              <a:t>Pakistan</a:t>
            </a:r>
            <a:r>
              <a:rPr dirty="0" sz="2000" lang="en-US"/>
              <a:t> </a:t>
            </a:r>
            <a:r>
              <a:rPr dirty="0" sz="2000" lang="en-US" smtClean="0"/>
              <a:t>(SCP</a:t>
            </a:r>
            <a:r>
              <a:rPr dirty="0" sz="2000" lang="en-US"/>
              <a:t>) under which former President of </a:t>
            </a:r>
            <a:r>
              <a:rPr dirty="0" sz="2000" lang="en-US" smtClean="0"/>
              <a:t>Pakistan</a:t>
            </a:r>
            <a:r>
              <a:rPr dirty="0" sz="2000" lang="en-US"/>
              <a:t> </a:t>
            </a:r>
            <a:r>
              <a:rPr dirty="0" sz="2000" lang="en-US" smtClean="0"/>
              <a:t>Asif </a:t>
            </a:r>
            <a:r>
              <a:rPr dirty="0" sz="2000" lang="en-US"/>
              <a:t>Ali Zardari,accused of money </a:t>
            </a:r>
            <a:r>
              <a:rPr dirty="0" sz="2000" lang="en-US" smtClean="0"/>
              <a:t>laundering</a:t>
            </a:r>
            <a:r>
              <a:rPr dirty="0" sz="2000" lang="en-US"/>
              <a:t> through 29 fake accounts registered in Summit Bank, Sindh Bank, and United Bank </a:t>
            </a:r>
            <a:r>
              <a:rPr dirty="0" sz="2000" lang="en-US" smtClean="0"/>
              <a:t>Limited</a:t>
            </a:r>
            <a:r>
              <a:rPr dirty="0" sz="2000" lang="en-US"/>
              <a:t> under people's names who themselves were not aware of those </a:t>
            </a:r>
            <a:r>
              <a:rPr dirty="0" sz="2000" lang="en-US" smtClean="0"/>
              <a:t>accounts.</a:t>
            </a:r>
          </a:p>
          <a:p>
            <a:r>
              <a:rPr b="1" dirty="0" sz="2400" lang="en-US" smtClean="0"/>
              <a:t>Facts:</a:t>
            </a:r>
            <a:r>
              <a:rPr b="1" dirty="0" sz="2000" lang="en-US" smtClean="0"/>
              <a:t>  </a:t>
            </a:r>
            <a:r>
              <a:rPr dirty="0" sz="2000" lang="en-US"/>
              <a:t>two more </a:t>
            </a:r>
            <a:r>
              <a:rPr dirty="0" sz="2000" lang="en-US" smtClean="0"/>
              <a:t>companies </a:t>
            </a:r>
            <a:r>
              <a:rPr dirty="0" sz="2000" lang="en-US"/>
              <a:t>M/s Landmarks and M/s </a:t>
            </a:r>
            <a:r>
              <a:rPr dirty="0" sz="2000" lang="en-US" smtClean="0"/>
              <a:t>NGS. The M/s Landmark is owned by Zardari, </a:t>
            </a:r>
            <a:r>
              <a:rPr dirty="0" sz="2000" lang="en-US" smtClean="0"/>
              <a:t>F</a:t>
            </a:r>
            <a:r>
              <a:rPr dirty="0" sz="2000" lang="en-US" smtClean="0"/>
              <a:t>a</a:t>
            </a:r>
            <a:r>
              <a:rPr dirty="0" sz="2000" lang="en-US" smtClean="0"/>
              <a:t>r</a:t>
            </a:r>
            <a:r>
              <a:rPr dirty="0" sz="2000" lang="en-US" smtClean="0"/>
              <a:t>y</a:t>
            </a:r>
            <a:r>
              <a:rPr dirty="0" sz="2000" lang="en-US" smtClean="0"/>
              <a:t>a</a:t>
            </a:r>
            <a:r>
              <a:rPr dirty="0" sz="2000" lang="en-US" smtClean="0"/>
              <a:t>l</a:t>
            </a:r>
            <a:r>
              <a:rPr dirty="0" sz="2000" lang="en-US" smtClean="0"/>
              <a:t> </a:t>
            </a:r>
            <a:r>
              <a:rPr dirty="0" sz="2000" lang="en-US"/>
              <a:t>T</a:t>
            </a:r>
            <a:r>
              <a:rPr dirty="0" sz="2000" lang="en-US" smtClean="0"/>
              <a:t>alpur and</a:t>
            </a:r>
            <a:r>
              <a:rPr dirty="0" sz="2000" lang="en-US" smtClean="0"/>
              <a:t> </a:t>
            </a:r>
            <a:r>
              <a:rPr dirty="0" sz="2000" lang="en-US" smtClean="0"/>
              <a:t>Az</a:t>
            </a:r>
            <a:r>
              <a:rPr dirty="0" sz="2000" lang="en-US" smtClean="0"/>
              <a:t>r</a:t>
            </a:r>
            <a:r>
              <a:rPr dirty="0" sz="2000" lang="en-US" smtClean="0"/>
              <a:t>a</a:t>
            </a:r>
            <a:r>
              <a:rPr dirty="0" sz="2000" lang="en-US" smtClean="0"/>
              <a:t> </a:t>
            </a:r>
            <a:r>
              <a:rPr dirty="0" sz="2000" lang="en-US" smtClean="0"/>
              <a:t>Ali</a:t>
            </a:r>
            <a:endParaRPr b="1" dirty="0" sz="2000" lang="en-US" smtClean="0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5000" lnSpcReduction="10000"/>
          </a:bodyPr>
          <a:p>
            <a:fld id="{E5F80B4D-FB1D-4F26-BB88-1D5BC6BACAB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b="1" dirty="0" sz="3200" lang="en-US">
                <a:latin typeface="Arial Black" panose="020B0A04020102020204" pitchFamily="34" charset="0"/>
              </a:rPr>
              <a:t>Nawaz Sharif found guilty in two corruption references.</a:t>
            </a:r>
            <a:endParaRPr dirty="0" sz="3200" lang="en-US">
              <a:latin typeface="Arial Black" panose="020B0A04020102020204" pitchFamily="34" charset="0"/>
            </a:endParaRPr>
          </a:p>
        </p:txBody>
      </p:sp>
      <p:sp>
        <p:nvSpPr>
          <p:cNvPr id="104863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b="1" dirty="0" sz="2000" lang="en-US" smtClean="0"/>
              <a:t>1. Al – Azizia Reference: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dirty="0" sz="2000" lang="en-US" smtClean="0"/>
              <a:t>   Nawaz </a:t>
            </a:r>
            <a:r>
              <a:rPr dirty="0" sz="2000" lang="en-US"/>
              <a:t>handed 7 years in jail in Al-Azizia </a:t>
            </a:r>
            <a:r>
              <a:rPr dirty="0" sz="2000" lang="en-US" smtClean="0"/>
              <a:t>reference.</a:t>
            </a:r>
            <a:endParaRPr dirty="0" sz="2000" lang="en-US"/>
          </a:p>
          <a:p>
            <a:pPr>
              <a:buFont typeface="Wingdings" panose="05000000000000000000" pitchFamily="2" charset="2"/>
              <a:buChar char="Ø"/>
            </a:pPr>
            <a:r>
              <a:rPr dirty="0" sz="2000" lang="en-US" smtClean="0"/>
              <a:t>   Fined </a:t>
            </a:r>
            <a:r>
              <a:rPr dirty="0" sz="2000" lang="en-US"/>
              <a:t>Rs1.5 billion, US $25 </a:t>
            </a:r>
            <a:r>
              <a:rPr dirty="0" sz="2000" lang="en-US" smtClean="0"/>
              <a:t>million.</a:t>
            </a:r>
          </a:p>
          <a:p>
            <a:pPr indent="-457200" marL="457200">
              <a:buFont typeface="+mj-lt"/>
              <a:buAutoNum type="arabicPeriod"/>
            </a:pPr>
            <a:endParaRPr dirty="0" sz="2000" lang="en-US" smtClean="0"/>
          </a:p>
          <a:p>
            <a:pPr indent="0" marL="0">
              <a:buNone/>
            </a:pPr>
            <a:r>
              <a:rPr b="1" dirty="0" sz="2000" lang="en-US" smtClean="0"/>
              <a:t>2. Panama Papers Case:</a:t>
            </a:r>
          </a:p>
          <a:p>
            <a:pPr indent="0" marL="0">
              <a:buNone/>
            </a:pPr>
            <a:r>
              <a:rPr dirty="0" sz="2000" lang="en-US" smtClean="0"/>
              <a:t>Former </a:t>
            </a:r>
            <a:r>
              <a:rPr dirty="0" sz="2000" lang="en-US"/>
              <a:t>Pakistan Prime Minister Nawaz Sharif has been sentenced to 10 </a:t>
            </a:r>
            <a:r>
              <a:rPr dirty="0" sz="2000" lang="en-US" smtClean="0"/>
              <a:t>            years </a:t>
            </a:r>
            <a:r>
              <a:rPr dirty="0" sz="2000" lang="en-US"/>
              <a:t>in prison and fined $10.6 million on corruption charges linked to </a:t>
            </a:r>
            <a:r>
              <a:rPr dirty="0" sz="2000" lang="en-US" smtClean="0"/>
              <a:t>2016 Papers </a:t>
            </a:r>
            <a:r>
              <a:rPr dirty="0" sz="2000" lang="en-US"/>
              <a:t>revelations about his family’s properties overseas.</a:t>
            </a:r>
            <a:endParaRPr b="1" dirty="0" sz="2000" lang="en-US"/>
          </a:p>
        </p:txBody>
      </p:sp>
      <p:sp>
        <p:nvSpPr>
          <p:cNvPr id="104863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5000" lnSpcReduction="10000"/>
          </a:bodyPr>
          <a:p>
            <a:fld id="{E5F80B4D-FB1D-4F26-BB88-1D5BC6BACAB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>
          <a:xfrm>
            <a:off x="2413311" y="0"/>
            <a:ext cx="8911687" cy="1280890"/>
          </a:xfrm>
        </p:spPr>
        <p:txBody>
          <a:bodyPr>
            <a:normAutofit/>
          </a:bodyPr>
          <a:p>
            <a:r>
              <a:rPr b="1" dirty="0" sz="3200" lang="en-US">
                <a:latin typeface="Arial Black" panose="020B0A04020102020204" pitchFamily="34" charset="0"/>
              </a:rPr>
              <a:t>Imran Khan is dishonest, corrupt, and money – launderer.</a:t>
            </a:r>
            <a:endParaRPr dirty="0" sz="3200" lang="en-US">
              <a:latin typeface="Arial Black" panose="020B0A04020102020204" pitchFamily="34" charset="0"/>
            </a:endParaRPr>
          </a:p>
        </p:txBody>
      </p:sp>
      <p:sp>
        <p:nvSpPr>
          <p:cNvPr id="1048624" name="Content Placeholder 2"/>
          <p:cNvSpPr>
            <a:spLocks noGrp="1"/>
          </p:cNvSpPr>
          <p:nvPr>
            <p:ph idx="1"/>
          </p:nvPr>
        </p:nvSpPr>
        <p:spPr>
          <a:xfrm>
            <a:off x="2409598" y="1292508"/>
            <a:ext cx="8915400" cy="3777622"/>
          </a:xfrm>
        </p:spPr>
        <p:txBody>
          <a:bodyPr/>
          <a:p>
            <a:r>
              <a:rPr b="1" dirty="0" sz="2000" lang="en-US"/>
              <a:t>ECP verdict on PTI foreign funding case </a:t>
            </a:r>
            <a:r>
              <a:rPr b="1" dirty="0" sz="2000" lang="en-US" smtClean="0"/>
              <a:t>charge sheets </a:t>
            </a:r>
            <a:r>
              <a:rPr b="1" dirty="0" sz="2000" lang="en-US"/>
              <a:t>Imran Niazi for violating the Constitution, submitting false affidavits &amp; accepting foreign money. Proven yet again that he is a certified liar. Nation should ponder over the implications of his politics funded by foreigners</a:t>
            </a:r>
            <a:r>
              <a:rPr b="1" dirty="0" lang="en-US"/>
              <a:t>.</a:t>
            </a:r>
          </a:p>
        </p:txBody>
      </p:sp>
      <p:sp>
        <p:nvSpPr>
          <p:cNvPr id="104862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5000" lnSpcReduction="10000"/>
          </a:bodyPr>
          <a:p>
            <a:fld id="{E5F80B4D-FB1D-4F26-BB88-1D5BC6BACAB3}" type="slidenum">
              <a:rPr lang="en-US" smtClean="0"/>
              <a:t>12</a:t>
            </a:fld>
            <a:endParaRPr lang="en-US"/>
          </a:p>
        </p:txBody>
      </p:sp>
      <p:pic>
        <p:nvPicPr>
          <p:cNvPr id="2097153" name="Picture 2" descr="US, Pak should have deeper engagement to promote stability, development for  Afghan people: PM Khan - Times of India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2004726" y="3037332"/>
            <a:ext cx="9725144" cy="3575739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>
          <a:xfrm>
            <a:off x="2023438" y="624492"/>
            <a:ext cx="10515600" cy="1613800"/>
          </a:xfrm>
        </p:spPr>
        <p:txBody>
          <a:bodyPr>
            <a:normAutofit/>
          </a:bodyPr>
          <a:p>
            <a:pPr indent="-514350" marL="514350"/>
            <a:r>
              <a:rPr b="1" dirty="0" lang="en-US" smtClean="0">
                <a:latin typeface="Arial Rounded MT Bold" panose="020F0704030504030204" pitchFamily="34" charset="0"/>
              </a:rPr>
              <a:t> Pakistan Corruption index</a:t>
            </a:r>
            <a:endParaRPr dirty="0" lang="en-US">
              <a:latin typeface="Arial Rounded MT Bold" panose="020F0704030504030204" pitchFamily="34" charset="0"/>
            </a:endParaRPr>
          </a:p>
        </p:txBody>
      </p:sp>
      <p:sp>
        <p:nvSpPr>
          <p:cNvPr id="104861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5000" lnSpcReduction="10000"/>
          </a:bodyPr>
          <a:p>
            <a:fld id="{E5F80B4D-FB1D-4F26-BB88-1D5BC6BACAB3}" type="slidenum">
              <a:rPr lang="en-US" smtClean="0"/>
              <a:t>13</a:t>
            </a:fld>
            <a:endParaRPr lang="en-US"/>
          </a:p>
        </p:txBody>
      </p:sp>
      <p:pic>
        <p:nvPicPr>
          <p:cNvPr id="2097152" name="Picture 4" descr="Transparency International: Pakistan's rank worsens in corruption  perception index - Pakistan - Business Recorder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21695" y="1773011"/>
            <a:ext cx="10531929" cy="490537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latin typeface="Arial Rounded MT Bold" panose="020F0704030504030204" pitchFamily="34" charset="0"/>
              </a:rPr>
              <a:t>Reasons of Corruption</a:t>
            </a:r>
            <a:endParaRPr b="1" dirty="0" sz="4000" lang="en-US">
              <a:latin typeface="Arial Rounded MT Bold" panose="020F0704030504030204" pitchFamily="34" charset="0"/>
            </a:endParaRPr>
          </a:p>
        </p:txBody>
      </p:sp>
      <p:sp>
        <p:nvSpPr>
          <p:cNvPr id="104861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514350" marL="514350">
              <a:buFont typeface="+mj-lt"/>
              <a:buAutoNum type="alphaLcPeriod"/>
            </a:pPr>
            <a:r>
              <a:rPr b="1" dirty="0" sz="3200" lang="en-US"/>
              <a:t>Feudalistic politics in Pakista</a:t>
            </a:r>
            <a:r>
              <a:rPr b="1" dirty="0" sz="3200" lang="en-US"/>
              <a:t>n</a:t>
            </a:r>
            <a:endParaRPr altLang="en-US" lang="zh-CN"/>
          </a:p>
          <a:p>
            <a:pPr indent="-514350" marL="514350">
              <a:buFont typeface="+mj-lt"/>
              <a:buAutoNum type="alphaLcPeriod"/>
            </a:pPr>
            <a:r>
              <a:rPr b="1" dirty="0" sz="3200" lang="en-US"/>
              <a:t>Lack of transparency in public sector</a:t>
            </a:r>
          </a:p>
          <a:p>
            <a:pPr indent="-514350" marL="514350">
              <a:buFont typeface="+mj-lt"/>
              <a:buAutoNum type="alphaLcPeriod"/>
            </a:pPr>
            <a:r>
              <a:rPr b="1" dirty="0" sz="3200" lang="en-US"/>
              <a:t>Soft Forgiving Culture (NRO)</a:t>
            </a:r>
          </a:p>
          <a:p>
            <a:pPr indent="-514350" marL="514350">
              <a:buFont typeface="+mj-lt"/>
              <a:buAutoNum type="alphaLcPeriod"/>
            </a:pPr>
            <a:r>
              <a:rPr b="1" dirty="0" sz="3200" lang="en-US"/>
              <a:t>Poor Judicial Infrastructure</a:t>
            </a:r>
          </a:p>
          <a:p>
            <a:pPr indent="-514350" marL="514350">
              <a:buFont typeface="+mj-lt"/>
              <a:buAutoNum type="alphaLcPeriod"/>
            </a:pPr>
            <a:r>
              <a:rPr b="1" dirty="0" sz="3200" lang="en-US"/>
              <a:t>Weak and corrupt Law enforcing institutions</a:t>
            </a:r>
          </a:p>
          <a:p>
            <a:endParaRPr dirty="0" lang="en-US"/>
          </a:p>
        </p:txBody>
      </p:sp>
      <p:sp>
        <p:nvSpPr>
          <p:cNvPr id="10486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5000" lnSpcReduction="10000"/>
          </a:bodyPr>
          <a:p>
            <a:fld id="{E5F80B4D-FB1D-4F26-BB88-1D5BC6BACAB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latin typeface="Arial Rounded MT Bold" panose="020F0704030504030204" pitchFamily="34" charset="0"/>
              </a:rPr>
              <a:t>ills of Corruption</a:t>
            </a:r>
            <a:endParaRPr dirty="0" lang="en-US"/>
          </a:p>
        </p:txBody>
      </p:sp>
      <p:sp>
        <p:nvSpPr>
          <p:cNvPr id="104861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 lnSpcReduction="10000"/>
          </a:bodyPr>
          <a:p>
            <a:pPr indent="-514350" marL="514350">
              <a:buFont typeface="+mj-lt"/>
              <a:buAutoNum type="alphaLcPeriod"/>
            </a:pPr>
            <a:r>
              <a:rPr b="1" dirty="0" sz="3200" lang="en-US"/>
              <a:t>Energy, Economic and water crisis in Pakistan</a:t>
            </a:r>
          </a:p>
          <a:p>
            <a:pPr indent="-514350" marL="514350">
              <a:buFont typeface="+mj-lt"/>
              <a:buAutoNum type="alphaLcPeriod"/>
            </a:pPr>
            <a:r>
              <a:rPr b="1" dirty="0" sz="3200" lang="en-US"/>
              <a:t>Promotes crimes and disturbs the social fabric</a:t>
            </a:r>
          </a:p>
          <a:p>
            <a:pPr indent="-514350" marL="514350">
              <a:buFont typeface="+mj-lt"/>
              <a:buAutoNum type="alphaLcPeriod"/>
            </a:pPr>
            <a:r>
              <a:rPr b="1" dirty="0" sz="3200" lang="en-US"/>
              <a:t>Brings poverty and inflation the citizens</a:t>
            </a:r>
          </a:p>
          <a:p>
            <a:pPr indent="-514350" marL="514350">
              <a:buFont typeface="+mj-lt"/>
              <a:buAutoNum type="alphaLcPeriod"/>
            </a:pPr>
            <a:r>
              <a:rPr b="1" dirty="0" sz="3200" lang="en-US"/>
              <a:t>Tarnishes the image of country</a:t>
            </a:r>
          </a:p>
          <a:p>
            <a:pPr indent="-514350" marL="514350">
              <a:buFont typeface="+mj-lt"/>
              <a:buAutoNum type="alphaLcPeriod"/>
            </a:pPr>
            <a:r>
              <a:rPr b="1" dirty="0" sz="3200" lang="en-US"/>
              <a:t>Halts the economic progress of a country</a:t>
            </a:r>
          </a:p>
        </p:txBody>
      </p:sp>
      <p:sp>
        <p:nvSpPr>
          <p:cNvPr id="104861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5000" lnSpcReduction="10000"/>
          </a:bodyPr>
          <a:p>
            <a:fld id="{E5F80B4D-FB1D-4F26-BB88-1D5BC6BACAB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latin typeface="Arial Rounded MT Bold" panose="020F0704030504030204" pitchFamily="34" charset="0"/>
              </a:rPr>
              <a:t>Remedies to deal with Corruption</a:t>
            </a:r>
            <a:endParaRPr dirty="0" lang="en-US"/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6875" lnSpcReduction="20000"/>
          </a:bodyPr>
          <a:p>
            <a:pPr indent="-514350" marL="514350">
              <a:buFont typeface="+mj-lt"/>
              <a:buAutoNum type="alphaLcPeriod"/>
            </a:pPr>
            <a:r>
              <a:rPr b="1" dirty="0" sz="3200" lang="en-US"/>
              <a:t>Strong Legal framework and enforcement of law</a:t>
            </a:r>
          </a:p>
          <a:p>
            <a:pPr indent="-514350" marL="514350">
              <a:buFont typeface="+mj-lt"/>
              <a:buAutoNum type="alphaLcPeriod"/>
            </a:pPr>
            <a:r>
              <a:rPr b="1" dirty="0" sz="3200" lang="en-US"/>
              <a:t>Reforming public administration and finance management</a:t>
            </a:r>
          </a:p>
          <a:p>
            <a:pPr indent="-514350" marL="514350">
              <a:buFont typeface="+mj-lt"/>
              <a:buAutoNum type="alphaLcPeriod"/>
            </a:pPr>
            <a:r>
              <a:rPr b="1" dirty="0" sz="3200" lang="en-US"/>
              <a:t>Closing international Loopholes</a:t>
            </a:r>
          </a:p>
          <a:p>
            <a:pPr indent="-514350" marL="514350">
              <a:buFont typeface="+mj-lt"/>
              <a:buAutoNum type="alphaLcPeriod"/>
            </a:pPr>
            <a:r>
              <a:rPr b="1" dirty="0" sz="3200" lang="en-US"/>
              <a:t>Empowering the public through awareness campaigners</a:t>
            </a:r>
          </a:p>
          <a:p>
            <a:pPr indent="-514350" marL="514350">
              <a:buFont typeface="+mj-lt"/>
              <a:buAutoNum type="alphaLcPeriod"/>
            </a:pPr>
            <a:r>
              <a:rPr b="1" dirty="0" sz="3200" lang="en-US"/>
              <a:t>Holding the corrupt accountable</a:t>
            </a:r>
          </a:p>
        </p:txBody>
      </p:sp>
      <p:sp>
        <p:nvSpPr>
          <p:cNvPr id="104862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5000" lnSpcReduction="10000"/>
          </a:bodyPr>
          <a:p>
            <a:fld id="{E5F80B4D-FB1D-4F26-BB88-1D5BC6BACAB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5F80B4D-FB1D-4F26-BB88-1D5BC6BACAB3}" type="slidenum">
              <a:rPr lang="en-US" smtClean="0"/>
              <a:t>17</a:t>
            </a:fld>
            <a:endParaRPr lang="en-US"/>
          </a:p>
        </p:txBody>
      </p:sp>
      <p:pic>
        <p:nvPicPr>
          <p:cNvPr id="2097154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11579" y="1294808"/>
            <a:ext cx="9734962" cy="539422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algn="bl" blurRad="12700" dir="5400000" dist="5000" endPos="28000" rotWithShape="0" stA="38000" sy="-1000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E5F80B4D-FB1D-4F26-BB88-1D5BC6BACAB3}" type="slidenum">
              <a:rPr lang="en-US" smtClean="0"/>
              <a:t>18</a:t>
            </a:fld>
            <a:endParaRPr lang="en-US"/>
          </a:p>
        </p:txBody>
      </p:sp>
      <p:pic>
        <p:nvPicPr>
          <p:cNvPr id="2097162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15921" y="298385"/>
            <a:ext cx="8693238" cy="6295598"/>
          </a:xfrm>
          <a:prstGeom prst="rect"/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sz="4800" i="1" lang="en-US">
                <a:latin typeface="Algerian" panose="04020705040A02060702" pitchFamily="82" charset="0"/>
              </a:rPr>
              <a:t> </a:t>
            </a:r>
            <a:r>
              <a:rPr b="1" dirty="0" sz="4800" i="1" lang="en-US" smtClean="0">
                <a:latin typeface="Algerian" panose="04020705040A02060702" pitchFamily="82" charset="0"/>
              </a:rPr>
              <a:t>A</a:t>
            </a:r>
            <a:r>
              <a:rPr b="1" dirty="0" sz="4800" i="1" lang="en-US" smtClean="0">
                <a:latin typeface="Algerian" panose="04020705040A02060702" pitchFamily="82" charset="0"/>
              </a:rPr>
              <a:t>genda:</a:t>
            </a:r>
            <a:endParaRPr b="1" dirty="0" i="1" lang="en-US">
              <a:latin typeface="Algerian" panose="04020705040A02060702" pitchFamily="82" charset="0"/>
            </a:endParaRPr>
          </a:p>
        </p:txBody>
      </p:sp>
      <p:sp>
        <p:nvSpPr>
          <p:cNvPr id="104864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4444" lnSpcReduction="20000"/>
          </a:bodyPr>
          <a:p>
            <a:pPr indent="-514350" marL="514350">
              <a:buFont typeface="+mj-lt"/>
              <a:buAutoNum type="arabicPeriod"/>
            </a:pPr>
            <a:r>
              <a:rPr b="1" dirty="0" sz="3200" lang="en-US"/>
              <a:t>What is Corruption</a:t>
            </a:r>
          </a:p>
          <a:p>
            <a:pPr indent="-514350" marL="514350">
              <a:buFont typeface="+mj-lt"/>
              <a:buAutoNum type="arabicPeriod"/>
            </a:pPr>
            <a:r>
              <a:rPr b="1" dirty="0" sz="3200" lang="en-US"/>
              <a:t>Types of </a:t>
            </a:r>
            <a:r>
              <a:rPr b="1" dirty="0" sz="3200" lang="en-US" smtClean="0"/>
              <a:t>Corruption</a:t>
            </a:r>
          </a:p>
          <a:p>
            <a:pPr indent="-514350" marL="514350">
              <a:buFont typeface="+mj-lt"/>
              <a:buAutoNum type="arabicPeriod"/>
            </a:pPr>
            <a:r>
              <a:rPr b="1" dirty="0" sz="3200" lang="en-US" smtClean="0"/>
              <a:t>Corruption </a:t>
            </a:r>
            <a:r>
              <a:rPr b="1" dirty="0" sz="3200" lang="en-US"/>
              <a:t>scandals of: </a:t>
            </a:r>
            <a:r>
              <a:rPr b="1" dirty="0" sz="2100" lang="en-US" smtClean="0">
                <a:solidFill>
                  <a:srgbClr val="C00000"/>
                </a:solidFill>
              </a:rPr>
              <a:t>(Asif Ali Zardari, Nawaz Sharif and Imran khan)</a:t>
            </a:r>
            <a:endParaRPr b="1" dirty="0" sz="3700" lang="en-US">
              <a:solidFill>
                <a:srgbClr val="C00000"/>
              </a:solidFill>
            </a:endParaRPr>
          </a:p>
          <a:p>
            <a:pPr indent="-514350" marL="514350">
              <a:buFont typeface="+mj-lt"/>
              <a:buAutoNum type="arabicPeriod"/>
            </a:pPr>
            <a:r>
              <a:rPr b="1" dirty="0" sz="3200" lang="en-US" smtClean="0"/>
              <a:t>Pakistan </a:t>
            </a:r>
            <a:r>
              <a:rPr b="1" dirty="0" sz="3200" lang="en-US"/>
              <a:t>Corruption index</a:t>
            </a:r>
          </a:p>
          <a:p>
            <a:pPr indent="-514350" marL="514350">
              <a:buFont typeface="+mj-lt"/>
              <a:buAutoNum type="arabicPeriod"/>
            </a:pPr>
            <a:r>
              <a:rPr b="1" dirty="0" sz="3200" lang="en-US"/>
              <a:t>Reasons of Corruption</a:t>
            </a:r>
          </a:p>
          <a:p>
            <a:pPr indent="-514350" marL="514350">
              <a:buFont typeface="+mj-lt"/>
              <a:buAutoNum type="arabicPeriod"/>
            </a:pPr>
            <a:r>
              <a:rPr b="1" dirty="0" sz="3200" lang="en-US"/>
              <a:t>ills of Corruption</a:t>
            </a:r>
          </a:p>
          <a:p>
            <a:pPr indent="-514350" marL="514350">
              <a:buFont typeface="+mj-lt"/>
              <a:buAutoNum type="arabicPeriod"/>
            </a:pPr>
            <a:r>
              <a:rPr b="1" dirty="0" sz="3200" lang="en-US"/>
              <a:t>Remedies to deal with Corruption</a:t>
            </a:r>
          </a:p>
          <a:p>
            <a:endParaRPr dirty="0" lang="en-US"/>
          </a:p>
        </p:txBody>
      </p:sp>
      <p:sp>
        <p:nvSpPr>
          <p:cNvPr id="104864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5000" lnSpcReduction="10000"/>
          </a:bodyPr>
          <a:p>
            <a:fld id="{E5F80B4D-FB1D-4F26-BB88-1D5BC6BACAB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latin typeface="Algerian" panose="04020705040A02060702" pitchFamily="82" charset="0"/>
              </a:rPr>
              <a:t>What is Corruption</a:t>
            </a:r>
            <a:endParaRPr b="1" dirty="0" lang="en-US">
              <a:latin typeface="Algerian" panose="04020705040A02060702" pitchFamily="82" charset="0"/>
            </a:endParaRPr>
          </a:p>
        </p:txBody>
      </p:sp>
      <p:sp>
        <p:nvSpPr>
          <p:cNvPr id="1048649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89172"/>
          </a:xfrm>
        </p:spPr>
        <p:txBody>
          <a:bodyPr>
            <a:normAutofit fontScale="81250" lnSpcReduction="10000"/>
          </a:bodyPr>
          <a:p>
            <a:r>
              <a:rPr b="1" dirty="0" sz="3200" lang="en-US"/>
              <a:t>We define corruption as the abuse of entrusted power for private gain. Corruption erodes trust, weakens democracy, hampers economic development and further .</a:t>
            </a:r>
          </a:p>
        </p:txBody>
      </p:sp>
      <p:sp>
        <p:nvSpPr>
          <p:cNvPr id="104865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5000" lnSpcReduction="10000"/>
          </a:bodyPr>
          <a:p>
            <a:fld id="{E5F80B4D-FB1D-4F26-BB88-1D5BC6BACAB3}" type="slidenum">
              <a:rPr lang="en-US" smtClean="0"/>
              <a:t>3</a:t>
            </a:fld>
            <a:endParaRPr lang="en-US"/>
          </a:p>
        </p:txBody>
      </p:sp>
      <p:pic>
        <p:nvPicPr>
          <p:cNvPr id="2097156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466491" y="3131389"/>
            <a:ext cx="5736566" cy="3114136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b="1" dirty="0" lang="en-US" smtClean="0">
                <a:latin typeface="Algerian" panose="04020705040A02060702" pitchFamily="82" charset="0"/>
              </a:rPr>
              <a:t>Types of Corruption</a:t>
            </a:r>
            <a:endParaRPr b="1" dirty="0" lang="en-US">
              <a:latin typeface="Algerian" panose="04020705040A02060702" pitchFamily="82" charset="0"/>
            </a:endParaRPr>
          </a:p>
        </p:txBody>
      </p:sp>
      <p:sp>
        <p:nvSpPr>
          <p:cNvPr id="104865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-514350" marL="514350">
              <a:buFont typeface="+mj-lt"/>
              <a:buAutoNum type="alphaLcPeriod"/>
            </a:pPr>
            <a:r>
              <a:rPr b="1" dirty="0" sz="3200" lang="en-US"/>
              <a:t>Supply versus Demand Corruption</a:t>
            </a:r>
          </a:p>
          <a:p>
            <a:pPr indent="-514350" marL="514350">
              <a:buFont typeface="+mj-lt"/>
              <a:buAutoNum type="alphaLcPeriod"/>
            </a:pPr>
            <a:r>
              <a:rPr b="1" dirty="0" sz="3200" lang="en-US"/>
              <a:t>Grand versus Petty Corruption</a:t>
            </a:r>
          </a:p>
          <a:p>
            <a:pPr indent="-514350" marL="514350">
              <a:buFont typeface="+mj-lt"/>
              <a:buAutoNum type="alphaLcPeriod"/>
            </a:pPr>
            <a:r>
              <a:rPr b="1" dirty="0" sz="3200" lang="en-US"/>
              <a:t>Conventional versus Unconventional Corruption</a:t>
            </a:r>
          </a:p>
          <a:p>
            <a:pPr indent="-514350" marL="514350">
              <a:buFont typeface="+mj-lt"/>
              <a:buAutoNum type="alphaLcPeriod"/>
            </a:pPr>
            <a:r>
              <a:rPr b="1" dirty="0" sz="3200" lang="en-US"/>
              <a:t>Public versus  Private Corruption</a:t>
            </a:r>
          </a:p>
        </p:txBody>
      </p:sp>
      <p:sp>
        <p:nvSpPr>
          <p:cNvPr id="104865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5000" lnSpcReduction="10000"/>
          </a:bodyPr>
          <a:p>
            <a:fld id="{E5F80B4D-FB1D-4F26-BB88-1D5BC6BACAB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Title 1"/>
          <p:cNvSpPr>
            <a:spLocks noGrp="1"/>
          </p:cNvSpPr>
          <p:nvPr>
            <p:ph type="title"/>
          </p:nvPr>
        </p:nvSpPr>
        <p:spPr>
          <a:xfrm>
            <a:off x="1676400" y="518726"/>
            <a:ext cx="9901084" cy="1268361"/>
          </a:xfrm>
        </p:spPr>
        <p:txBody>
          <a:bodyPr>
            <a:normAutofit/>
          </a:bodyPr>
          <a:p>
            <a:r>
              <a:rPr dirty="0" lang="en-US">
                <a:latin typeface="Arial Rounded MT Bold" panose="020F0704030504030204" pitchFamily="34" charset="0"/>
              </a:rPr>
              <a:t>Supply versus Demand </a:t>
            </a:r>
            <a:r>
              <a:rPr dirty="0" sz="4900" lang="en-US">
                <a:latin typeface="Arial Rounded MT Bold" panose="020F0704030504030204" pitchFamily="34" charset="0"/>
              </a:rPr>
              <a:t>Corruption</a:t>
            </a:r>
            <a:endParaRPr b="1" dirty="0" lang="en-US">
              <a:latin typeface="Arial Rounded MT Bold" panose="020F0704030504030204" pitchFamily="34" charset="0"/>
            </a:endParaRPr>
          </a:p>
        </p:txBody>
      </p:sp>
      <p:sp>
        <p:nvSpPr>
          <p:cNvPr id="1048655" name="Content Placeholder 2"/>
          <p:cNvSpPr>
            <a:spLocks noGrp="1"/>
          </p:cNvSpPr>
          <p:nvPr>
            <p:ph idx="1"/>
          </p:nvPr>
        </p:nvSpPr>
        <p:spPr>
          <a:xfrm>
            <a:off x="881453" y="1789177"/>
            <a:ext cx="11069755" cy="1132504"/>
          </a:xfrm>
        </p:spPr>
        <p:txBody>
          <a:bodyPr/>
          <a:p>
            <a:r>
              <a:rPr b="1" dirty="0" lang="en-US" smtClean="0">
                <a:latin typeface="Bahnschrift" panose="020B0502040204020203" pitchFamily="34" charset="0"/>
              </a:rPr>
              <a:t>Supply - side corruption</a:t>
            </a:r>
            <a:r>
              <a:rPr dirty="0" lang="en-US" smtClean="0">
                <a:latin typeface="Bahnschrift" panose="020B0502040204020203" pitchFamily="34" charset="0"/>
              </a:rPr>
              <a:t> is used to describe the act of offering an illicit payment or undue advantage, whereas </a:t>
            </a:r>
            <a:r>
              <a:rPr b="1" dirty="0" lang="en-US" smtClean="0">
                <a:latin typeface="Bahnschrift" panose="020B0502040204020203" pitchFamily="34" charset="0"/>
              </a:rPr>
              <a:t>Demand - side corruption</a:t>
            </a:r>
            <a:r>
              <a:rPr dirty="0" lang="en-US" smtClean="0">
                <a:latin typeface="Bahnschrift" panose="020B0502040204020203" pitchFamily="34" charset="0"/>
              </a:rPr>
              <a:t> relates to the acceptance or solicitation of such a payment or advantage </a:t>
            </a:r>
            <a:endParaRPr dirty="0" lang="en-US">
              <a:latin typeface="Bahnschrift" panose="020B0502040204020203" pitchFamily="34" charset="0"/>
            </a:endParaRPr>
          </a:p>
        </p:txBody>
      </p:sp>
      <p:sp>
        <p:nvSpPr>
          <p:cNvPr id="104865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5000" lnSpcReduction="10000"/>
          </a:bodyPr>
          <a:p>
            <a:fld id="{E5F80B4D-FB1D-4F26-BB88-1D5BC6BACAB3}" type="slidenum">
              <a:rPr lang="en-US" smtClean="0"/>
              <a:t>5</a:t>
            </a:fld>
            <a:endParaRPr lang="en-US"/>
          </a:p>
        </p:txBody>
      </p:sp>
      <p:pic>
        <p:nvPicPr>
          <p:cNvPr id="209715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81454" y="3088535"/>
            <a:ext cx="10696030" cy="3598607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Content Placeholder 2"/>
          <p:cNvSpPr>
            <a:spLocks noGrp="1"/>
          </p:cNvSpPr>
          <p:nvPr>
            <p:ph idx="1"/>
          </p:nvPr>
        </p:nvSpPr>
        <p:spPr>
          <a:xfrm>
            <a:off x="550460" y="1570508"/>
            <a:ext cx="11641540" cy="1954357"/>
          </a:xfrm>
        </p:spPr>
        <p:txBody>
          <a:bodyPr>
            <a:normAutofit/>
          </a:bodyPr>
          <a:p>
            <a:pPr>
              <a:buFont typeface="Wingdings" panose="05000000000000000000" pitchFamily="2" charset="2"/>
              <a:buChar char="Ø"/>
            </a:pPr>
            <a:r>
              <a:rPr b="1" dirty="0" sz="2000" lang="en-US" u="sng" smtClean="0"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Conventional Corruption</a:t>
            </a:r>
            <a:r>
              <a:rPr dirty="0" sz="2000" lang="en-US" u="sng" smtClean="0"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dirty="0" sz="2000" lang="en-US" smtClean="0"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occurs when government officials, whether lower or higher ranking, illegitimately receive or accumulate an undue advantage for their own personal use, disregarding personal interest. </a:t>
            </a:r>
            <a:endParaRPr dirty="0" sz="2000" lang="en-US"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b="1" dirty="0" sz="2000" lang="en-US" u="sng" smtClean="0"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Unconventional Corruption</a:t>
            </a:r>
            <a:r>
              <a:rPr dirty="0" sz="2000" lang="en-US" u="sng" smtClean="0"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 </a:t>
            </a:r>
            <a:r>
              <a:rPr dirty="0" sz="2000" lang="en-US" smtClean="0">
                <a:latin typeface="Bahnschrift" panose="020B0502040204020203" pitchFamily="34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t>exists where a public or government officials acts without consideration for specific and personal gain.</a:t>
            </a:r>
            <a:endParaRPr dirty="0" sz="2000" lang="en-US"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  <a:p>
            <a:pPr indent="0" marL="0">
              <a:buNone/>
            </a:pPr>
            <a:endParaRPr dirty="0" lang="en-US" smtClean="0">
              <a:latin typeface="Bahnschrift" panose="020B0502040204020203" pitchFamily="34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048658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5000" lnSpcReduction="10000"/>
          </a:bodyPr>
          <a:p>
            <a:fld id="{E5F80B4D-FB1D-4F26-BB88-1D5BC6BACAB3}" type="slidenum">
              <a:rPr lang="en-US" smtClean="0"/>
              <a:t>6</a:t>
            </a:fld>
            <a:endParaRPr lang="en-US"/>
          </a:p>
        </p:txBody>
      </p:sp>
      <p:sp>
        <p:nvSpPr>
          <p:cNvPr id="1048659" name="Rectangle 1"/>
          <p:cNvSpPr/>
          <p:nvPr/>
        </p:nvSpPr>
        <p:spPr>
          <a:xfrm>
            <a:off x="1628255" y="370179"/>
            <a:ext cx="10545097" cy="1158240"/>
          </a:xfrm>
          <a:prstGeom prst="rect"/>
        </p:spPr>
        <p:txBody>
          <a:bodyPr wrap="square">
            <a:spAutoFit/>
          </a:bodyPr>
          <a:p>
            <a:r>
              <a:rPr b="1" dirty="0" sz="3600" lang="en-US">
                <a:latin typeface="Algerian" panose="04020705040A02060702" pitchFamily="82" charset="0"/>
              </a:rPr>
              <a:t>Conventional versus Unconventional </a:t>
            </a:r>
            <a:r>
              <a:rPr b="1" dirty="0" sz="3600" lang="en-US" smtClean="0">
                <a:latin typeface="Algerian" panose="04020705040A02060702" pitchFamily="82" charset="0"/>
              </a:rPr>
              <a:t>Corruption.</a:t>
            </a:r>
            <a:endParaRPr b="1" dirty="0" sz="3200" lang="en-US">
              <a:latin typeface="Algerian" panose="04020705040A02060702" pitchFamily="82" charset="0"/>
            </a:endParaRPr>
          </a:p>
        </p:txBody>
      </p:sp>
      <p:pic>
        <p:nvPicPr>
          <p:cNvPr id="2097158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28255" y="3303639"/>
            <a:ext cx="8459641" cy="3576288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Content Placeholder 2"/>
          <p:cNvSpPr>
            <a:spLocks noGrp="1"/>
          </p:cNvSpPr>
          <p:nvPr>
            <p:ph idx="1"/>
          </p:nvPr>
        </p:nvSpPr>
        <p:spPr>
          <a:xfrm>
            <a:off x="1548580" y="0"/>
            <a:ext cx="9805219" cy="2566219"/>
          </a:xfrm>
        </p:spPr>
        <p:txBody>
          <a:bodyPr>
            <a:normAutofit fontScale="94444" lnSpcReduction="20000"/>
          </a:bodyPr>
          <a:p>
            <a:pPr indent="0" marL="0">
              <a:buNone/>
            </a:pPr>
            <a:endParaRPr b="1" dirty="0" sz="4400" lang="en-US" smtClean="0">
              <a:latin typeface="Arial Rounded MT Bold" panose="020F0704030504030204" pitchFamily="34" charset="0"/>
            </a:endParaRPr>
          </a:p>
          <a:p>
            <a:pPr indent="0" marL="0">
              <a:buNone/>
            </a:pPr>
            <a:r>
              <a:rPr b="1" dirty="0" sz="4400" lang="en-US" smtClean="0">
                <a:latin typeface="Arial Rounded MT Bold" panose="020F0704030504030204" pitchFamily="34" charset="0"/>
              </a:rPr>
              <a:t>Grand </a:t>
            </a:r>
            <a:r>
              <a:rPr b="1" dirty="0" sz="4400" lang="en-US">
                <a:latin typeface="Arial Rounded MT Bold" panose="020F0704030504030204" pitchFamily="34" charset="0"/>
              </a:rPr>
              <a:t>versus Petty Corruption</a:t>
            </a:r>
          </a:p>
          <a:p>
            <a:pPr indent="0" marL="0">
              <a:buNone/>
            </a:pPr>
            <a:endParaRPr dirty="0" lang="en-US" smtClean="0">
              <a:latin typeface="Bahnschrift" panose="020B0502040204020203" pitchFamily="34" charset="0"/>
            </a:endParaRPr>
          </a:p>
          <a:p>
            <a:pPr indent="0" marL="0">
              <a:buNone/>
            </a:pPr>
            <a:r>
              <a:rPr b="1" dirty="0" lang="en-US" smtClean="0">
                <a:latin typeface="Bahnschrift" panose="020B0502040204020203" pitchFamily="34" charset="0"/>
              </a:rPr>
              <a:t>Grand</a:t>
            </a:r>
            <a:r>
              <a:rPr dirty="0" sz="3200" lang="en-US">
                <a:latin typeface="Bahnschrift" panose="020B0502040204020203" pitchFamily="34" charset="0"/>
              </a:rPr>
              <a:t> </a:t>
            </a:r>
            <a:r>
              <a:rPr dirty="0" lang="en-US" smtClean="0">
                <a:latin typeface="Bahnschrift" panose="020B0502040204020203" pitchFamily="34" charset="0"/>
              </a:rPr>
              <a:t>and </a:t>
            </a:r>
            <a:r>
              <a:rPr b="1" dirty="0" lang="en-US" smtClean="0">
                <a:latin typeface="Bahnschrift" panose="020B0502040204020203" pitchFamily="34" charset="0"/>
              </a:rPr>
              <a:t>Petty</a:t>
            </a:r>
            <a:r>
              <a:rPr dirty="0" lang="en-US" smtClean="0">
                <a:latin typeface="Bahnschrift" panose="020B0502040204020203" pitchFamily="34" charset="0"/>
              </a:rPr>
              <a:t> Corruption or both sub - categories of unconventional corruption is sometimes equated with “bureaucratic corruption, “ Which implies involvement of public administration officials and non – elected officials.</a:t>
            </a:r>
            <a:endParaRPr dirty="0" lang="en-US">
              <a:latin typeface="Bahnschrift" panose="020B0502040204020203" pitchFamily="34" charset="0"/>
            </a:endParaRPr>
          </a:p>
          <a:p>
            <a:pPr indent="0" marL="0">
              <a:buNone/>
            </a:pPr>
            <a:endParaRPr b="1" dirty="0" sz="4400" lang="en-US">
              <a:latin typeface="Arial Rounded MT Bold" panose="020F0704030504030204" pitchFamily="34" charset="0"/>
            </a:endParaRPr>
          </a:p>
        </p:txBody>
      </p:sp>
      <p:sp>
        <p:nvSpPr>
          <p:cNvPr id="104866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5000" lnSpcReduction="10000"/>
          </a:bodyPr>
          <a:p>
            <a:fld id="{E5F80B4D-FB1D-4F26-BB88-1D5BC6BACAB3}" type="slidenum">
              <a:rPr lang="en-US" smtClean="0"/>
              <a:t>7</a:t>
            </a:fld>
            <a:endParaRPr lang="en-US"/>
          </a:p>
        </p:txBody>
      </p:sp>
      <p:pic>
        <p:nvPicPr>
          <p:cNvPr id="2097159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32736" y="3170903"/>
            <a:ext cx="4630993" cy="3687097"/>
          </a:xfrm>
          <a:prstGeom prst="rect"/>
        </p:spPr>
      </p:pic>
      <p:pic>
        <p:nvPicPr>
          <p:cNvPr id="2097160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953000" y="3143250"/>
            <a:ext cx="7239000" cy="3714750"/>
          </a:xfrm>
          <a:prstGeom prst="rect"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Content Placeholder 2"/>
          <p:cNvSpPr>
            <a:spLocks noGrp="1"/>
          </p:cNvSpPr>
          <p:nvPr>
            <p:ph idx="1"/>
          </p:nvPr>
        </p:nvSpPr>
        <p:spPr>
          <a:xfrm>
            <a:off x="838199" y="641445"/>
            <a:ext cx="11126273" cy="3621462"/>
          </a:xfrm>
        </p:spPr>
        <p:txBody>
          <a:bodyPr>
            <a:normAutofit fontScale="94444" lnSpcReduction="20000"/>
          </a:bodyPr>
          <a:p>
            <a:r>
              <a:rPr b="1" dirty="0" sz="4400" lang="en-US" smtClean="0">
                <a:latin typeface="Arial Rounded MT Bold" panose="020F0704030504030204" pitchFamily="34" charset="0"/>
              </a:rPr>
              <a:t>  Public </a:t>
            </a:r>
            <a:r>
              <a:rPr b="1" dirty="0" sz="4400" lang="en-US">
                <a:latin typeface="Arial Rounded MT Bold" panose="020F0704030504030204" pitchFamily="34" charset="0"/>
              </a:rPr>
              <a:t>versus  Private Corruption</a:t>
            </a:r>
          </a:p>
          <a:p>
            <a:endParaRPr b="1" dirty="0" lang="en-US">
              <a:latin typeface="Bahnschrift" panose="020B0502040204020203" pitchFamily="34" charset="0"/>
            </a:endParaRPr>
          </a:p>
          <a:p>
            <a:r>
              <a:rPr b="1" dirty="0" sz="3200" lang="en-US" smtClean="0">
                <a:latin typeface="Bahnschrift" panose="020B0502040204020203" pitchFamily="34" charset="0"/>
              </a:rPr>
              <a:t>“ Public Corruption </a:t>
            </a:r>
            <a:r>
              <a:rPr b="1" dirty="0" sz="2700" lang="en-US" smtClean="0">
                <a:latin typeface="Bahnschrift" panose="020B0502040204020203" pitchFamily="34" charset="0"/>
              </a:rPr>
              <a:t>“</a:t>
            </a:r>
            <a:r>
              <a:rPr dirty="0" sz="2000" lang="en-US" smtClean="0">
                <a:latin typeface="Bahnschrift" panose="020B0502040204020203" pitchFamily="34" charset="0"/>
              </a:rPr>
              <a:t> </a:t>
            </a:r>
            <a:r>
              <a:rPr b="1" dirty="0" sz="2000" lang="en-US" smtClean="0">
                <a:latin typeface="Bahnschrift" panose="020B0502040204020203" pitchFamily="34" charset="0"/>
              </a:rPr>
              <a:t>Public corruption is the violation of a public official’s duty of faith toward his or her community. Most public corruption occurs when an official is offered something of value in exchange for a favorable decision. Public corruption can be committed on the federal, state, or local level by anyone elected, appointed, hired, or otherwise in the employ of a constituency of citizens.</a:t>
            </a:r>
          </a:p>
          <a:p>
            <a:endParaRPr b="1" dirty="0" sz="2000" lang="en-US">
              <a:latin typeface="Bahnschrift" panose="020B0502040204020203" pitchFamily="34" charset="0"/>
            </a:endParaRPr>
          </a:p>
          <a:p>
            <a:pPr indent="0" marL="0">
              <a:buNone/>
            </a:pPr>
            <a:endParaRPr b="1" dirty="0" lang="en-US" smtClean="0">
              <a:latin typeface="Bahnschrift" panose="020B0502040204020203" pitchFamily="34" charset="0"/>
            </a:endParaRPr>
          </a:p>
          <a:p>
            <a:r>
              <a:rPr b="1" dirty="0" sz="3200" lang="en-US" smtClean="0">
                <a:latin typeface="Bahnschrift" panose="020B0502040204020203" pitchFamily="34" charset="0"/>
              </a:rPr>
              <a:t>“Private Corruption”  </a:t>
            </a:r>
            <a:r>
              <a:rPr b="1" dirty="0" sz="2000" lang="en-US" smtClean="0">
                <a:latin typeface="Bahnschrift" panose="020B0502040204020203" pitchFamily="34" charset="0"/>
              </a:rPr>
              <a:t>Private Corruption occurs when a person or Group of Persons are Given unfair preferential treatment at the Expense of others.</a:t>
            </a:r>
            <a:endParaRPr b="1" dirty="0" sz="2000" lang="en-US">
              <a:latin typeface="Bahnschrift" panose="020B0502040204020203" pitchFamily="34" charset="0"/>
            </a:endParaRPr>
          </a:p>
          <a:p>
            <a:endParaRPr dirty="0" lang="en-US">
              <a:latin typeface="Arial Rounded MT Bold" panose="020F0704030504030204" pitchFamily="34" charset="0"/>
            </a:endParaRPr>
          </a:p>
        </p:txBody>
      </p:sp>
      <p:sp>
        <p:nvSpPr>
          <p:cNvPr id="104866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5000" lnSpcReduction="10000"/>
          </a:bodyPr>
          <a:p>
            <a:fld id="{E5F80B4D-FB1D-4F26-BB88-1D5BC6BACAB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1679842" y="705618"/>
            <a:ext cx="4297766" cy="663014"/>
          </a:xfrm>
        </p:spPr>
        <p:txBody>
          <a:bodyPr>
            <a:noAutofit/>
          </a:bodyPr>
          <a:p>
            <a:r>
              <a:rPr b="1" dirty="0" sz="2800" lang="en-US" smtClean="0">
                <a:latin typeface="Arial Black" panose="020B0A04020102020204" pitchFamily="34" charset="0"/>
              </a:rPr>
              <a:t>Corruption scandals </a:t>
            </a:r>
            <a:endParaRPr dirty="0" sz="2800" lang="en-US">
              <a:latin typeface="Arial Black" panose="020B0A04020102020204" pitchFamily="34" charset="0"/>
            </a:endParaRPr>
          </a:p>
        </p:txBody>
      </p:sp>
      <p:sp>
        <p:nvSpPr>
          <p:cNvPr id="1048665" name="Content Placeholder 2"/>
          <p:cNvSpPr>
            <a:spLocks noGrp="1"/>
          </p:cNvSpPr>
          <p:nvPr>
            <p:ph idx="1"/>
          </p:nvPr>
        </p:nvSpPr>
        <p:spPr>
          <a:xfrm>
            <a:off x="5874223" y="235759"/>
            <a:ext cx="5794612" cy="1684896"/>
          </a:xfrm>
        </p:spPr>
        <p:txBody>
          <a:bodyPr>
            <a:normAutofit fontScale="75000" lnSpcReduction="20000"/>
          </a:bodyPr>
          <a:p>
            <a:r>
              <a:rPr b="1" dirty="0" sz="2400" lang="en-US"/>
              <a:t>Asif Ali Zardari among bigwigs named in fake bank accounts, money laundering cases.</a:t>
            </a:r>
          </a:p>
          <a:p>
            <a:r>
              <a:rPr b="1" dirty="0" sz="2400" lang="en-US"/>
              <a:t>Nawaz Sharif found guilty in two corruption references.</a:t>
            </a:r>
          </a:p>
          <a:p>
            <a:r>
              <a:rPr b="1" dirty="0" sz="2400" lang="en-US"/>
              <a:t>Imran Khan is dishonest, corrupt, and money – launderer.</a:t>
            </a:r>
          </a:p>
          <a:p>
            <a:endParaRPr b="1" dirty="0" sz="3200" lang="en-US"/>
          </a:p>
        </p:txBody>
      </p:sp>
      <p:sp>
        <p:nvSpPr>
          <p:cNvPr id="104866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5000" lnSpcReduction="10000"/>
          </a:bodyPr>
          <a:p>
            <a:fld id="{E5F80B4D-FB1D-4F26-BB88-1D5BC6BACAB3}" type="slidenum">
              <a:rPr lang="en-US" smtClean="0"/>
              <a:t>9</a:t>
            </a:fld>
            <a:endParaRPr lang="en-US"/>
          </a:p>
        </p:txBody>
      </p:sp>
      <p:pic>
        <p:nvPicPr>
          <p:cNvPr id="2097161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19835" y="2415656"/>
            <a:ext cx="10508775" cy="4442344"/>
          </a:xfrm>
          <a:prstGeom prst="rect"/>
          <a:ln>
            <a:noFill/>
          </a:ln>
          <a:effectLst>
            <a:outerShdw algn="tl" blurRad="292100" dir="2700000" dist="139700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p14="http://schemas.microsoft.com/office/powerpoint/2010/main" spd="slow" p14:dur="1200">
        <p14:prism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Red">
      <a:dk1>
        <a:sysClr lastClr="000000" val="windowText"/>
      </a:dk1>
      <a:lt1>
        <a:sysClr lastClr="FFFFFF" val="window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Corruption</dc:title>
  <dc:creator>Masood Ahmed</dc:creator>
  <cp:lastModifiedBy>Masood Ahmed</cp:lastModifiedBy>
  <dcterms:created xsi:type="dcterms:W3CDTF">2022-12-07T03:05:55Z</dcterms:created>
  <dcterms:modified xsi:type="dcterms:W3CDTF">2022-12-19T14:34:38Z</dcterms:modified>
</cp:coreProperties>
</file>