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71" r:id="rId6"/>
    <p:sldId id="259" r:id="rId7"/>
    <p:sldId id="260" r:id="rId8"/>
    <p:sldId id="261" r:id="rId9"/>
    <p:sldId id="263" r:id="rId10"/>
    <p:sldId id="266" r:id="rId11"/>
    <p:sldId id="268" r:id="rId12"/>
    <p:sldId id="269" r:id="rId13"/>
    <p:sldId id="270"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5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2/21/2025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unjab,_Pakistan" TargetMode="External"/><Relationship Id="rId2" Type="http://schemas.openxmlformats.org/officeDocument/2006/relationships/hyperlink" Target="https://en.wikipedia.org/wiki/2010_Pakistan_floods" TargetMode="External"/><Relationship Id="rId1" Type="http://schemas.openxmlformats.org/officeDocument/2006/relationships/slideLayout" Target="../slideLayouts/slideLayout7.xml"/><Relationship Id="rId6" Type="http://schemas.openxmlformats.org/officeDocument/2006/relationships/hyperlink" Target="https://en.wikipedia.org/wiki/2010_Haiti_earthquake" TargetMode="External"/><Relationship Id="rId5" Type="http://schemas.openxmlformats.org/officeDocument/2006/relationships/hyperlink" Target="https://en.wikipedia.org/wiki/2005_Kashmir_earthquake" TargetMode="External"/><Relationship Id="rId4" Type="http://schemas.openxmlformats.org/officeDocument/2006/relationships/hyperlink" Target="https://en.wikipedia.org/wiki/2004_Indian_Ocean_earthquake_and_tsunami"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2011_Sindh_flood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2020_Karachi_flood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Kashmir" TargetMode="External"/><Relationship Id="rId2" Type="http://schemas.openxmlformats.org/officeDocument/2006/relationships/hyperlink" Target="https://en.wikipedia.org/wiki/2022_Pakistan_flood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Levee" TargetMode="External"/><Relationship Id="rId2" Type="http://schemas.openxmlformats.org/officeDocument/2006/relationships/hyperlink" Target="http://en.wikipedia.org/wiki/Terracing" TargetMode="External"/><Relationship Id="rId1" Type="http://schemas.openxmlformats.org/officeDocument/2006/relationships/slideLayout" Target="../slideLayouts/slideLayout7.xml"/><Relationship Id="rId4" Type="http://schemas.openxmlformats.org/officeDocument/2006/relationships/hyperlink" Target="http://en.wikipedia.org/wiki/Retention_pond"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hyperlink" Target="https://scijinks.gov/storm-surge/" TargetMode="External"/><Relationship Id="rId2" Type="http://schemas.openxmlformats.org/officeDocument/2006/relationships/hyperlink" Target="https://scijinks.gov/rain/" TargetMode="External"/><Relationship Id="rId1" Type="http://schemas.openxmlformats.org/officeDocument/2006/relationships/slideLayout" Target="../slideLayouts/slideLayout7.xml"/><Relationship Id="rId4" Type="http://schemas.openxmlformats.org/officeDocument/2006/relationships/hyperlink" Target="https://scijinks.gov/ice-jam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dministrative_units_of_Pakistan" TargetMode="External"/><Relationship Id="rId7" Type="http://schemas.openxmlformats.org/officeDocument/2006/relationships/hyperlink" Target="https://en.wikipedia.org/wiki/Flash_flood" TargetMode="External"/><Relationship Id="rId2" Type="http://schemas.openxmlformats.org/officeDocument/2006/relationships/hyperlink" Target="https://en.wikipedia.org/wiki/Sindh" TargetMode="External"/><Relationship Id="rId1" Type="http://schemas.openxmlformats.org/officeDocument/2006/relationships/slideLayout" Target="../slideLayouts/slideLayout7.xml"/><Relationship Id="rId6" Type="http://schemas.openxmlformats.org/officeDocument/2006/relationships/hyperlink" Target="https://en.wikipedia.org/wiki/Thatta_District" TargetMode="External"/><Relationship Id="rId5" Type="http://schemas.openxmlformats.org/officeDocument/2006/relationships/hyperlink" Target="https://en.wikipedia.org/wiki/Karachi" TargetMode="External"/><Relationship Id="rId4" Type="http://schemas.openxmlformats.org/officeDocument/2006/relationships/hyperlink" Target="https://en.wikipedia.org/wiki/Urban_flood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Balochistan,_Pakistan" TargetMode="External"/><Relationship Id="rId2" Type="http://schemas.openxmlformats.org/officeDocument/2006/relationships/hyperlink" Target="https://en.wikipedia.org/wiki/Khyber_Pakhtunkhwa" TargetMode="External"/><Relationship Id="rId1" Type="http://schemas.openxmlformats.org/officeDocument/2006/relationships/slideLayout" Target="../slideLayouts/slideLayout7.xml"/><Relationship Id="rId6" Type="http://schemas.openxmlformats.org/officeDocument/2006/relationships/hyperlink" Target="https://en.wikipedia.org/wiki/Glacier" TargetMode="External"/><Relationship Id="rId5" Type="http://schemas.openxmlformats.org/officeDocument/2006/relationships/hyperlink" Target="https://en.wikipedia.org/wiki/Cyclone_Yemyin" TargetMode="External"/><Relationship Id="rId4" Type="http://schemas.openxmlformats.org/officeDocument/2006/relationships/hyperlink" Target="https://en.wikipedia.org/wiki/2007_South_Asian_floo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88065" y="278295"/>
            <a:ext cx="8915399" cy="1331816"/>
          </a:xfrm>
        </p:spPr>
        <p:txBody>
          <a:bodyPr>
            <a:normAutofit/>
          </a:bodyPr>
          <a:lstStyle/>
          <a:p>
            <a:pPr algn="ctr"/>
            <a:r>
              <a:rPr lang="en-US" sz="7200" b="1" dirty="0" smtClean="0">
                <a:solidFill>
                  <a:schemeClr val="bg1"/>
                </a:solidFill>
                <a:effectLst>
                  <a:outerShdw blurRad="38100" dist="38100" dir="2700000" algn="tl">
                    <a:srgbClr val="000000">
                      <a:alpha val="43137"/>
                    </a:srgbClr>
                  </a:outerShdw>
                </a:effectLst>
                <a:latin typeface="Algerian" panose="04020705040A02060702" pitchFamily="82" charset="0"/>
              </a:rPr>
              <a:t>FLOODS</a:t>
            </a:r>
            <a:endParaRPr lang="en-US" sz="7200" b="1" dirty="0">
              <a:solidFill>
                <a:schemeClr val="bg1"/>
              </a:solidFill>
              <a:effectLst>
                <a:outerShdw blurRad="38100" dist="38100" dir="2700000" algn="tl">
                  <a:srgbClr val="000000">
                    <a:alpha val="43137"/>
                  </a:srgbClr>
                </a:outerShdw>
              </a:effectLst>
              <a:latin typeface="Algerian" panose="04020705040A02060702" pitchFamily="82" charset="0"/>
            </a:endParaRPr>
          </a:p>
        </p:txBody>
      </p:sp>
      <p:sp>
        <p:nvSpPr>
          <p:cNvPr id="3" name="Subtitle 2"/>
          <p:cNvSpPr>
            <a:spLocks noGrp="1"/>
          </p:cNvSpPr>
          <p:nvPr>
            <p:ph type="subTitle" idx="1"/>
          </p:nvPr>
        </p:nvSpPr>
        <p:spPr>
          <a:xfrm>
            <a:off x="6286569" y="6579675"/>
            <a:ext cx="8915399" cy="1126283"/>
          </a:xfrm>
        </p:spPr>
        <p:txBody>
          <a:bodyPr>
            <a:normAutofit/>
          </a:bodyPr>
          <a:lstStyle/>
          <a:p>
            <a:pPr algn="ctr"/>
            <a:r>
              <a:rPr lang="en-US" sz="1200" b="1" i="1" dirty="0" err="1" smtClean="0">
                <a:latin typeface="Arial Black" panose="020B0A04020102020204" pitchFamily="34" charset="0"/>
              </a:rPr>
              <a:t>Allahdad</a:t>
            </a:r>
            <a:endParaRPr lang="en-US" sz="1200" b="1" i="1" dirty="0">
              <a:latin typeface="Arial Black" panose="020B0A04020102020204" pitchFamily="34" charset="0"/>
            </a:endParaRPr>
          </a:p>
        </p:txBody>
      </p:sp>
    </p:spTree>
    <p:extLst>
      <p:ext uri="{BB962C8B-B14F-4D97-AF65-F5344CB8AC3E}">
        <p14:creationId xmlns:p14="http://schemas.microsoft.com/office/powerpoint/2010/main" val="2103461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5897" y="674254"/>
            <a:ext cx="254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effectLst>
                  <a:outerShdw blurRad="38100" dist="38100" dir="2700000" algn="tl">
                    <a:srgbClr val="000000">
                      <a:alpha val="43137"/>
                    </a:srgbClr>
                  </a:outerShdw>
                </a:effectLst>
              </a:rPr>
              <a:t>FLOOD IN 2010</a:t>
            </a:r>
            <a:endParaRPr lang="en-US" sz="2400" b="1" dirty="0">
              <a:solidFill>
                <a:srgbClr val="FF0000"/>
              </a:solidFill>
              <a:effectLst>
                <a:outerShdw blurRad="38100" dist="38100" dir="2700000" algn="tl">
                  <a:srgbClr val="000000">
                    <a:alpha val="43137"/>
                  </a:srgbClr>
                </a:outerShdw>
              </a:effectLst>
            </a:endParaRPr>
          </a:p>
        </p:txBody>
      </p:sp>
      <p:sp>
        <p:nvSpPr>
          <p:cNvPr id="3" name="Rectangle 2"/>
          <p:cNvSpPr/>
          <p:nvPr/>
        </p:nvSpPr>
        <p:spPr>
          <a:xfrm>
            <a:off x="1606732" y="1283854"/>
            <a:ext cx="8673737" cy="44021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In 2010, almost all of Pakistan was affected when </a:t>
            </a:r>
            <a:r>
              <a:rPr lang="en-US" sz="2400" dirty="0">
                <a:solidFill>
                  <a:schemeClr val="tx1"/>
                </a:solidFill>
                <a:hlinkClick r:id="rId2" tooltip="2010 Pakistan floods"/>
              </a:rPr>
              <a:t>massive flooding</a:t>
            </a:r>
            <a:r>
              <a:rPr lang="en-US" sz="2400" dirty="0">
                <a:solidFill>
                  <a:schemeClr val="tx1"/>
                </a:solidFill>
              </a:rPr>
              <a:t>, caused by record breaking rains, hit Khyber Pakhtunkhwa and </a:t>
            </a:r>
            <a:r>
              <a:rPr lang="en-US" sz="2400" dirty="0">
                <a:solidFill>
                  <a:schemeClr val="tx1"/>
                </a:solidFill>
                <a:hlinkClick r:id="rId3" tooltip="Punjab, Pakistan"/>
              </a:rPr>
              <a:t>Punjab</a:t>
            </a:r>
            <a:r>
              <a:rPr lang="en-US" sz="2400" dirty="0">
                <a:solidFill>
                  <a:schemeClr val="tx1"/>
                </a:solidFill>
              </a:rPr>
              <a:t>. The number of people affected by the flooding exceeds the combined total affected by the </a:t>
            </a:r>
            <a:r>
              <a:rPr lang="en-US" sz="2400" dirty="0">
                <a:solidFill>
                  <a:schemeClr val="tx1"/>
                </a:solidFill>
                <a:hlinkClick r:id="rId4" tooltip="2004 Indian Ocean earthquake and tsunami"/>
              </a:rPr>
              <a:t>2004 Indian Ocean earthquake and tsunami</a:t>
            </a:r>
            <a:r>
              <a:rPr lang="en-US" sz="2400" dirty="0">
                <a:solidFill>
                  <a:schemeClr val="tx1"/>
                </a:solidFill>
              </a:rPr>
              <a:t>, the </a:t>
            </a:r>
            <a:r>
              <a:rPr lang="en-US" sz="2400" dirty="0">
                <a:solidFill>
                  <a:schemeClr val="tx1"/>
                </a:solidFill>
                <a:hlinkClick r:id="rId5" tooltip="2005 Kashmir earthquake"/>
              </a:rPr>
              <a:t>2005 Kashmir earthquake</a:t>
            </a:r>
            <a:r>
              <a:rPr lang="en-US" sz="2400" dirty="0">
                <a:solidFill>
                  <a:schemeClr val="tx1"/>
                </a:solidFill>
              </a:rPr>
              <a:t> and the </a:t>
            </a:r>
            <a:r>
              <a:rPr lang="en-US" sz="2400" dirty="0">
                <a:solidFill>
                  <a:schemeClr val="tx1"/>
                </a:solidFill>
                <a:hlinkClick r:id="rId6" tooltip="2010 Haiti earthquake"/>
              </a:rPr>
              <a:t>2010 Haiti earthquake</a:t>
            </a:r>
            <a:r>
              <a:rPr lang="en-US" sz="2400" dirty="0" smtClean="0">
                <a:solidFill>
                  <a:schemeClr val="tx1"/>
                </a:solidFill>
              </a:rPr>
              <a:t>.</a:t>
            </a:r>
            <a:r>
              <a:rPr lang="en-US" sz="2400" baseline="30000" dirty="0" smtClean="0">
                <a:solidFill>
                  <a:schemeClr val="tx1"/>
                </a:solidFill>
              </a:rPr>
              <a:t>[</a:t>
            </a:r>
            <a:r>
              <a:rPr lang="en-US" sz="2400" dirty="0">
                <a:solidFill>
                  <a:schemeClr val="tx1"/>
                </a:solidFill>
              </a:rPr>
              <a:t> At least 2,000 people died in the flood and almost 20 million people were affected by it.</a:t>
            </a:r>
          </a:p>
        </p:txBody>
      </p:sp>
    </p:spTree>
    <p:extLst>
      <p:ext uri="{BB962C8B-B14F-4D97-AF65-F5344CB8AC3E}">
        <p14:creationId xmlns:p14="http://schemas.microsoft.com/office/powerpoint/2010/main" val="76936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5897" y="674254"/>
            <a:ext cx="254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effectLst>
                  <a:outerShdw blurRad="38100" dist="38100" dir="2700000" algn="tl">
                    <a:srgbClr val="000000">
                      <a:alpha val="43137"/>
                    </a:srgbClr>
                  </a:outerShdw>
                </a:effectLst>
              </a:rPr>
              <a:t>FLOOD IN 2011</a:t>
            </a:r>
            <a:endParaRPr lang="en-US" sz="2400" b="1" dirty="0">
              <a:solidFill>
                <a:srgbClr val="FF0000"/>
              </a:solidFill>
              <a:effectLst>
                <a:outerShdw blurRad="38100" dist="38100" dir="2700000" algn="tl">
                  <a:srgbClr val="000000">
                    <a:alpha val="43137"/>
                  </a:srgbClr>
                </a:outerShdw>
              </a:effectLst>
            </a:endParaRPr>
          </a:p>
        </p:txBody>
      </p:sp>
      <p:sp>
        <p:nvSpPr>
          <p:cNvPr id="3" name="Rectangle 2"/>
          <p:cNvSpPr/>
          <p:nvPr/>
        </p:nvSpPr>
        <p:spPr>
          <a:xfrm>
            <a:off x="1606732" y="1283854"/>
            <a:ext cx="8673737" cy="44021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In September 2011, at least 361 people were killed, some 5.3 million people and 1.2 million homes affected as well 1.7 million acres of arable land inundated when </a:t>
            </a:r>
            <a:r>
              <a:rPr lang="en-US" sz="2800" dirty="0">
                <a:solidFill>
                  <a:schemeClr val="tx1"/>
                </a:solidFill>
                <a:hlinkClick r:id="rId2" tooltip="2011 Sindh floods"/>
              </a:rPr>
              <a:t>massive floods swept across</a:t>
            </a:r>
            <a:r>
              <a:rPr lang="en-US" sz="2800" dirty="0">
                <a:solidFill>
                  <a:schemeClr val="tx1"/>
                </a:solidFill>
              </a:rPr>
              <a:t> the province of Sindh as a result of monsoon rains.</a:t>
            </a:r>
          </a:p>
        </p:txBody>
      </p:sp>
    </p:spTree>
    <p:extLst>
      <p:ext uri="{BB962C8B-B14F-4D97-AF65-F5344CB8AC3E}">
        <p14:creationId xmlns:p14="http://schemas.microsoft.com/office/powerpoint/2010/main" val="335919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5897" y="674254"/>
            <a:ext cx="254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effectLst>
                  <a:outerShdw blurRad="38100" dist="38100" dir="2700000" algn="tl">
                    <a:srgbClr val="000000">
                      <a:alpha val="43137"/>
                    </a:srgbClr>
                  </a:outerShdw>
                </a:effectLst>
              </a:rPr>
              <a:t>FLOOD IN 2020</a:t>
            </a:r>
            <a:endParaRPr lang="en-US" sz="2400" b="1" dirty="0">
              <a:solidFill>
                <a:srgbClr val="FF0000"/>
              </a:solidFill>
              <a:effectLst>
                <a:outerShdw blurRad="38100" dist="38100" dir="2700000" algn="tl">
                  <a:srgbClr val="000000">
                    <a:alpha val="43137"/>
                  </a:srgbClr>
                </a:outerShdw>
              </a:effectLst>
            </a:endParaRPr>
          </a:p>
        </p:txBody>
      </p:sp>
      <p:sp>
        <p:nvSpPr>
          <p:cNvPr id="3" name="Rectangle 2"/>
          <p:cNvSpPr/>
          <p:nvPr/>
        </p:nvSpPr>
        <p:spPr>
          <a:xfrm>
            <a:off x="1606732" y="1283854"/>
            <a:ext cx="8673737" cy="44021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In August 2020, Karachi received the heaviest rain in a single day ever in its history when 231 mm rain lashed out in just 12 hours. During August 2020, only Karachi received 484 mm (19 inches) rain. It is the highest rainfall record over the last 90 years. </a:t>
            </a:r>
            <a:r>
              <a:rPr lang="en-US" sz="2400" dirty="0">
                <a:solidFill>
                  <a:schemeClr val="tx1"/>
                </a:solidFill>
                <a:hlinkClick r:id="rId2" tooltip="2020 Karachi floods"/>
              </a:rPr>
              <a:t>Rainwater and overflowed water from </a:t>
            </a:r>
            <a:r>
              <a:rPr lang="en-US" sz="2400" dirty="0" err="1">
                <a:solidFill>
                  <a:schemeClr val="tx1"/>
                </a:solidFill>
                <a:hlinkClick r:id="rId2" tooltip="2020 Karachi floods"/>
              </a:rPr>
              <a:t>nullahs</a:t>
            </a:r>
            <a:r>
              <a:rPr lang="en-US" sz="2400" dirty="0">
                <a:solidFill>
                  <a:schemeClr val="tx1"/>
                </a:solidFill>
                <a:hlinkClick r:id="rId2" tooltip="2020 Karachi floods"/>
              </a:rPr>
              <a:t> and drains</a:t>
            </a:r>
            <a:r>
              <a:rPr lang="en-US" sz="2400" dirty="0">
                <a:solidFill>
                  <a:schemeClr val="tx1"/>
                </a:solidFill>
              </a:rPr>
              <a:t> flooded most of the main roads and streets in residential locations, a significant number of residential areas including urban slums and villages in </a:t>
            </a:r>
            <a:r>
              <a:rPr lang="en-US" sz="2400" dirty="0" err="1">
                <a:solidFill>
                  <a:schemeClr val="tx1"/>
                </a:solidFill>
              </a:rPr>
              <a:t>peri</a:t>
            </a:r>
            <a:r>
              <a:rPr lang="en-US" sz="2400" dirty="0">
                <a:solidFill>
                  <a:schemeClr val="tx1"/>
                </a:solidFill>
              </a:rPr>
              <a:t>-urban areas, that gravely disrupted the people’s lives</a:t>
            </a:r>
            <a:r>
              <a:rPr lang="en-US" sz="2400" dirty="0" smtClean="0">
                <a:solidFill>
                  <a:schemeClr val="tx1"/>
                </a:solidFill>
              </a:rPr>
              <a:t>.</a:t>
            </a:r>
            <a:endParaRPr lang="en-US" sz="2400" dirty="0">
              <a:solidFill>
                <a:schemeClr val="tx1"/>
              </a:solidFill>
            </a:endParaRPr>
          </a:p>
        </p:txBody>
      </p:sp>
    </p:spTree>
    <p:extLst>
      <p:ext uri="{BB962C8B-B14F-4D97-AF65-F5344CB8AC3E}">
        <p14:creationId xmlns:p14="http://schemas.microsoft.com/office/powerpoint/2010/main" val="6927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5897" y="674254"/>
            <a:ext cx="254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effectLst>
                  <a:outerShdw blurRad="38100" dist="38100" dir="2700000" algn="tl">
                    <a:srgbClr val="000000">
                      <a:alpha val="43137"/>
                    </a:srgbClr>
                  </a:outerShdw>
                </a:effectLst>
              </a:rPr>
              <a:t>FLOOD IN 2022</a:t>
            </a:r>
            <a:endParaRPr lang="en-US" sz="2400" b="1" dirty="0">
              <a:solidFill>
                <a:srgbClr val="FF0000"/>
              </a:solidFill>
              <a:effectLst>
                <a:outerShdw blurRad="38100" dist="38100" dir="2700000" algn="tl">
                  <a:srgbClr val="000000">
                    <a:alpha val="43137"/>
                  </a:srgbClr>
                </a:outerShdw>
              </a:effectLst>
            </a:endParaRPr>
          </a:p>
        </p:txBody>
      </p:sp>
      <p:sp>
        <p:nvSpPr>
          <p:cNvPr id="3" name="Rectangle 2"/>
          <p:cNvSpPr/>
          <p:nvPr/>
        </p:nvSpPr>
        <p:spPr>
          <a:xfrm>
            <a:off x="1606732" y="1283854"/>
            <a:ext cx="8673737" cy="440218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From June to August 2022, </a:t>
            </a:r>
            <a:r>
              <a:rPr lang="en-US" sz="2800" dirty="0">
                <a:solidFill>
                  <a:schemeClr val="tx1"/>
                </a:solidFill>
                <a:hlinkClick r:id="rId2" tooltip="2022 Pakistan floods"/>
              </a:rPr>
              <a:t>flooding affected most of Pakistan</a:t>
            </a:r>
            <a:r>
              <a:rPr lang="en-US" sz="2800" dirty="0">
                <a:solidFill>
                  <a:schemeClr val="tx1"/>
                </a:solidFill>
              </a:rPr>
              <a:t>. The provinces of </a:t>
            </a:r>
            <a:r>
              <a:rPr lang="en-US" sz="2800" dirty="0" err="1">
                <a:solidFill>
                  <a:schemeClr val="tx1"/>
                </a:solidFill>
              </a:rPr>
              <a:t>Balochistan</a:t>
            </a:r>
            <a:r>
              <a:rPr lang="en-US" sz="2800" dirty="0">
                <a:solidFill>
                  <a:schemeClr val="tx1"/>
                </a:solidFill>
              </a:rPr>
              <a:t> and Sindh were worst hit, while floods had also affected other parts of the country as far north as </a:t>
            </a:r>
            <a:r>
              <a:rPr lang="en-US" sz="2800" dirty="0">
                <a:solidFill>
                  <a:schemeClr val="tx1"/>
                </a:solidFill>
                <a:hlinkClick r:id="rId3" tooltip="Kashmir"/>
              </a:rPr>
              <a:t>Kashmir</a:t>
            </a:r>
            <a:r>
              <a:rPr lang="en-US" sz="2800" dirty="0">
                <a:solidFill>
                  <a:schemeClr val="tx1"/>
                </a:solidFill>
              </a:rPr>
              <a:t>. At least 1,500 people died in the flooding with 16 million children affected.</a:t>
            </a:r>
          </a:p>
        </p:txBody>
      </p:sp>
    </p:spTree>
    <p:extLst>
      <p:ext uri="{BB962C8B-B14F-4D97-AF65-F5344CB8AC3E}">
        <p14:creationId xmlns:p14="http://schemas.microsoft.com/office/powerpoint/2010/main" val="74629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95897" y="674254"/>
            <a:ext cx="52576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effectLst>
                  <a:outerShdw blurRad="38100" dist="38100" dir="2700000" algn="tl">
                    <a:srgbClr val="000000">
                      <a:alpha val="43137"/>
                    </a:srgbClr>
                  </a:outerShdw>
                </a:effectLst>
              </a:rPr>
              <a:t>HOW TO CONTROL FLOOD ?</a:t>
            </a:r>
            <a:endParaRPr lang="en-US" sz="2400" b="1" dirty="0">
              <a:solidFill>
                <a:srgbClr val="FF0000"/>
              </a:solidFill>
              <a:effectLst>
                <a:outerShdw blurRad="38100" dist="38100" dir="2700000" algn="tl">
                  <a:srgbClr val="000000">
                    <a:alpha val="43137"/>
                  </a:srgbClr>
                </a:outerShdw>
              </a:effectLst>
            </a:endParaRPr>
          </a:p>
        </p:txBody>
      </p:sp>
      <p:sp>
        <p:nvSpPr>
          <p:cNvPr id="4" name="Rectangle 3"/>
          <p:cNvSpPr/>
          <p:nvPr/>
        </p:nvSpPr>
        <p:spPr>
          <a:xfrm>
            <a:off x="2495006" y="1283854"/>
            <a:ext cx="8438605" cy="41372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Some methods of flood control have been practiced since ancient times.</a:t>
            </a:r>
            <a:r>
              <a:rPr lang="en-US" sz="2400" baseline="30000" dirty="0">
                <a:solidFill>
                  <a:schemeClr val="tx1"/>
                </a:solidFill>
              </a:rPr>
              <a:t>1 </a:t>
            </a:r>
            <a:r>
              <a:rPr lang="en-US" sz="2400" dirty="0">
                <a:solidFill>
                  <a:schemeClr val="tx1"/>
                </a:solidFill>
              </a:rPr>
              <a:t>These methods include planting vegetation to retain extra water, </a:t>
            </a:r>
            <a:r>
              <a:rPr lang="en-US" sz="2400" dirty="0">
                <a:solidFill>
                  <a:schemeClr val="tx1"/>
                </a:solidFill>
                <a:hlinkClick r:id="rId2"/>
              </a:rPr>
              <a:t>terracing</a:t>
            </a:r>
            <a:r>
              <a:rPr lang="en-US" sz="2400" dirty="0">
                <a:solidFill>
                  <a:schemeClr val="tx1"/>
                </a:solidFill>
              </a:rPr>
              <a:t> hillsides to slow flow downhill, and the construction of floodways (man-made channels to divert floodwater).</a:t>
            </a:r>
            <a:r>
              <a:rPr lang="en-US" sz="2400" baseline="30000" dirty="0">
                <a:solidFill>
                  <a:schemeClr val="tx1"/>
                </a:solidFill>
              </a:rPr>
              <a:t>1</a:t>
            </a:r>
            <a:r>
              <a:rPr lang="en-US" sz="2400" dirty="0">
                <a:solidFill>
                  <a:schemeClr val="tx1"/>
                </a:solidFill>
              </a:rPr>
              <a:t> Other techniques include the construction of </a:t>
            </a:r>
            <a:r>
              <a:rPr lang="en-US" sz="2400" dirty="0">
                <a:solidFill>
                  <a:schemeClr val="tx1"/>
                </a:solidFill>
                <a:hlinkClick r:id="rId3"/>
              </a:rPr>
              <a:t>levees</a:t>
            </a:r>
            <a:r>
              <a:rPr lang="en-US" sz="2400" dirty="0">
                <a:solidFill>
                  <a:schemeClr val="tx1"/>
                </a:solidFill>
              </a:rPr>
              <a:t>, dikes, dams, reservoirs</a:t>
            </a:r>
            <a:r>
              <a:rPr lang="en-US" sz="2400" baseline="30000" dirty="0">
                <a:solidFill>
                  <a:schemeClr val="tx1"/>
                </a:solidFill>
              </a:rPr>
              <a:t>1</a:t>
            </a:r>
            <a:r>
              <a:rPr lang="en-US" sz="2400" dirty="0">
                <a:solidFill>
                  <a:schemeClr val="tx1"/>
                </a:solidFill>
              </a:rPr>
              <a:t> or </a:t>
            </a:r>
            <a:r>
              <a:rPr lang="en-US" sz="2400" dirty="0">
                <a:solidFill>
                  <a:schemeClr val="tx1"/>
                </a:solidFill>
                <a:hlinkClick r:id="rId4"/>
              </a:rPr>
              <a:t>retention ponds</a:t>
            </a:r>
            <a:r>
              <a:rPr lang="en-US" sz="2400" dirty="0">
                <a:solidFill>
                  <a:schemeClr val="tx1"/>
                </a:solidFill>
              </a:rPr>
              <a:t> to hold extra water during times of flooding.</a:t>
            </a:r>
          </a:p>
        </p:txBody>
      </p:sp>
    </p:spTree>
    <p:extLst>
      <p:ext uri="{BB962C8B-B14F-4D97-AF65-F5344CB8AC3E}">
        <p14:creationId xmlns:p14="http://schemas.microsoft.com/office/powerpoint/2010/main" val="15809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491" y="609600"/>
            <a:ext cx="6086764" cy="738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effectLst>
                  <a:outerShdw blurRad="38100" dist="38100" dir="2700000" algn="tl">
                    <a:srgbClr val="000000">
                      <a:alpha val="43137"/>
                    </a:srgbClr>
                  </a:outerShdw>
                </a:effectLst>
                <a:latin typeface="Algerian" panose="04020705040A02060702" pitchFamily="82" charset="0"/>
              </a:rPr>
              <a:t>FLOOD</a:t>
            </a:r>
            <a:endParaRPr lang="en-US" sz="3600" b="1" dirty="0">
              <a:solidFill>
                <a:srgbClr val="FF0000"/>
              </a:solidFill>
              <a:effectLst>
                <a:outerShdw blurRad="38100" dist="38100" dir="2700000" algn="tl">
                  <a:srgbClr val="000000">
                    <a:alpha val="43137"/>
                  </a:srgbClr>
                </a:outerShdw>
              </a:effectLst>
              <a:latin typeface="Algerian" panose="04020705040A02060702" pitchFamily="82" charset="0"/>
            </a:endParaRPr>
          </a:p>
        </p:txBody>
      </p:sp>
      <p:sp>
        <p:nvSpPr>
          <p:cNvPr id="3" name="Rectangle 2"/>
          <p:cNvSpPr/>
          <p:nvPr/>
        </p:nvSpPr>
        <p:spPr>
          <a:xfrm>
            <a:off x="1533237" y="1219199"/>
            <a:ext cx="8626764" cy="1034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65000"/>
                    <a:lumOff val="35000"/>
                  </a:schemeClr>
                </a:solidFill>
              </a:rPr>
              <a:t>An overflow of water onto normally dry land</a:t>
            </a:r>
            <a:r>
              <a:rPr lang="en-US" dirty="0">
                <a:solidFill>
                  <a:schemeClr val="tx1">
                    <a:lumMod val="65000"/>
                    <a:lumOff val="35000"/>
                  </a:schemeClr>
                </a:solidFill>
              </a:rPr>
              <a:t>. The inundation of a normally dry area caused by rising water in an existing waterway, such as a river, stream, or drainage ditch.</a:t>
            </a:r>
          </a:p>
        </p:txBody>
      </p:sp>
      <p:pic>
        <p:nvPicPr>
          <p:cNvPr id="9" name="Picture 8"/>
          <p:cNvPicPr>
            <a:picLocks noChangeAspect="1"/>
          </p:cNvPicPr>
          <p:nvPr/>
        </p:nvPicPr>
        <p:blipFill>
          <a:blip r:embed="rId2"/>
          <a:stretch>
            <a:fillRect/>
          </a:stretch>
        </p:blipFill>
        <p:spPr>
          <a:xfrm>
            <a:off x="2359891" y="2960155"/>
            <a:ext cx="7800110" cy="3505300"/>
          </a:xfrm>
          <a:prstGeom prst="rect">
            <a:avLst/>
          </a:prstGeom>
          <a:effectLst>
            <a:softEdge rad="127000"/>
          </a:effectLst>
        </p:spPr>
      </p:pic>
    </p:spTree>
    <p:extLst>
      <p:ext uri="{BB962C8B-B14F-4D97-AF65-F5344CB8AC3E}">
        <p14:creationId xmlns:p14="http://schemas.microsoft.com/office/powerpoint/2010/main" val="204206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8907" y="766618"/>
            <a:ext cx="3796145" cy="47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effectLst>
                  <a:outerShdw blurRad="38100" dist="38100" dir="2700000" algn="tl">
                    <a:srgbClr val="000000">
                      <a:alpha val="43137"/>
                    </a:srgbClr>
                  </a:outerShdw>
                </a:effectLst>
              </a:rPr>
              <a:t>TYPES OF FLOOD</a:t>
            </a:r>
            <a:endParaRPr lang="en-US" b="1" dirty="0">
              <a:solidFill>
                <a:srgbClr val="FF0000"/>
              </a:solidFill>
              <a:effectLst>
                <a:outerShdw blurRad="38100" dist="38100" dir="2700000" algn="tl">
                  <a:srgbClr val="000000">
                    <a:alpha val="43137"/>
                  </a:srgbClr>
                </a:outerShdw>
              </a:effectLst>
            </a:endParaRPr>
          </a:p>
        </p:txBody>
      </p:sp>
      <p:sp>
        <p:nvSpPr>
          <p:cNvPr id="3" name="Rectangle 2"/>
          <p:cNvSpPr/>
          <p:nvPr/>
        </p:nvSpPr>
        <p:spPr>
          <a:xfrm>
            <a:off x="1653310" y="1237671"/>
            <a:ext cx="7610764" cy="1330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There are three types of flood: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505" y="3375888"/>
            <a:ext cx="2491513" cy="2895603"/>
          </a:xfrm>
          <a:prstGeom prst="rect">
            <a:avLst/>
          </a:prstGeom>
          <a:effectLst>
            <a:softEdge rad="12700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945" y="3375890"/>
            <a:ext cx="2770909" cy="2895601"/>
          </a:xfrm>
          <a:prstGeom prst="rect">
            <a:avLst/>
          </a:prstGeom>
          <a:effectLst>
            <a:softEdge rad="127000"/>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8000" y="3375888"/>
            <a:ext cx="2669309" cy="2895603"/>
          </a:xfrm>
          <a:prstGeom prst="rect">
            <a:avLst/>
          </a:prstGeom>
          <a:effectLst>
            <a:softEdge rad="139700"/>
          </a:effectLst>
        </p:spPr>
      </p:pic>
      <p:sp>
        <p:nvSpPr>
          <p:cNvPr id="7" name="Rectangle 6"/>
          <p:cNvSpPr/>
          <p:nvPr/>
        </p:nvSpPr>
        <p:spPr>
          <a:xfrm>
            <a:off x="1985817" y="2754744"/>
            <a:ext cx="2161310" cy="434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Flash </a:t>
            </a:r>
            <a:r>
              <a:rPr lang="en-US" b="1" dirty="0" smtClean="0">
                <a:solidFill>
                  <a:schemeClr val="tx1"/>
                </a:solidFill>
              </a:rPr>
              <a:t>Flood</a:t>
            </a:r>
            <a:endParaRPr lang="en-US" b="1" dirty="0">
              <a:solidFill>
                <a:schemeClr val="tx1"/>
              </a:solidFill>
            </a:endParaRPr>
          </a:p>
        </p:txBody>
      </p:sp>
      <p:sp>
        <p:nvSpPr>
          <p:cNvPr id="8" name="Rectangle 7"/>
          <p:cNvSpPr/>
          <p:nvPr/>
        </p:nvSpPr>
        <p:spPr>
          <a:xfrm>
            <a:off x="4913744" y="2754744"/>
            <a:ext cx="2161310" cy="434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Coastal </a:t>
            </a:r>
            <a:r>
              <a:rPr lang="en-US" b="1" dirty="0" smtClean="0">
                <a:solidFill>
                  <a:schemeClr val="tx1"/>
                </a:solidFill>
              </a:rPr>
              <a:t>Flood</a:t>
            </a:r>
            <a:endParaRPr lang="en-US" b="1" dirty="0">
              <a:solidFill>
                <a:schemeClr val="tx1"/>
              </a:solidFill>
            </a:endParaRPr>
          </a:p>
        </p:txBody>
      </p:sp>
      <p:sp>
        <p:nvSpPr>
          <p:cNvPr id="9" name="Rectangle 8"/>
          <p:cNvSpPr/>
          <p:nvPr/>
        </p:nvSpPr>
        <p:spPr>
          <a:xfrm>
            <a:off x="8317344" y="2754743"/>
            <a:ext cx="2161310" cy="434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River </a:t>
            </a:r>
            <a:r>
              <a:rPr lang="en-US" b="1" dirty="0" smtClean="0">
                <a:solidFill>
                  <a:schemeClr val="tx1"/>
                </a:solidFill>
              </a:rPr>
              <a:t>Flood</a:t>
            </a:r>
            <a:endParaRPr lang="en-US" b="1" dirty="0">
              <a:solidFill>
                <a:schemeClr val="tx1"/>
              </a:solidFill>
            </a:endParaRPr>
          </a:p>
        </p:txBody>
      </p:sp>
    </p:spTree>
    <p:extLst>
      <p:ext uri="{BB962C8B-B14F-4D97-AF65-F5344CB8AC3E}">
        <p14:creationId xmlns:p14="http://schemas.microsoft.com/office/powerpoint/2010/main" val="402114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e Finney's blog September 16, 2012 page 301 AUSTRALIA OCEAN RISING BY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 y="1614227"/>
            <a:ext cx="3583118" cy="2230976"/>
          </a:xfrm>
          <a:prstGeom prst="rect">
            <a:avLst/>
          </a:prstGeom>
          <a:effectLst>
            <a:softEdge rad="127000"/>
          </a:effectLst>
        </p:spPr>
      </p:pic>
      <p:sp>
        <p:nvSpPr>
          <p:cNvPr id="3" name="Rectangle 2"/>
          <p:cNvSpPr/>
          <p:nvPr/>
        </p:nvSpPr>
        <p:spPr>
          <a:xfrm>
            <a:off x="1920240" y="1123477"/>
            <a:ext cx="3135085" cy="610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effectLst>
                  <a:outerShdw blurRad="38100" dist="38100" dir="2700000" algn="tl">
                    <a:srgbClr val="000000">
                      <a:alpha val="43137"/>
                    </a:srgbClr>
                  </a:outerShdw>
                </a:effectLst>
              </a:rPr>
              <a:t> </a:t>
            </a:r>
            <a:r>
              <a:rPr lang="en-US" b="1" dirty="0" smtClean="0">
                <a:solidFill>
                  <a:schemeClr val="tx1"/>
                </a:solidFill>
                <a:effectLst>
                  <a:outerShdw blurRad="38100" dist="38100" dir="2700000" algn="tl">
                    <a:srgbClr val="000000">
                      <a:alpha val="43137"/>
                    </a:srgbClr>
                  </a:outerShdw>
                </a:effectLst>
              </a:rPr>
              <a:t> CROP DAMAGE</a:t>
            </a:r>
            <a:endParaRPr lang="en-US" b="1" dirty="0">
              <a:solidFill>
                <a:schemeClr val="tx1"/>
              </a:solidFill>
              <a:effectLst>
                <a:outerShdw blurRad="38100" dist="38100" dir="2700000" algn="tl">
                  <a:srgbClr val="000000">
                    <a:alpha val="43137"/>
                  </a:srgbClr>
                </a:outerShdw>
              </a:effectLst>
            </a:endParaRPr>
          </a:p>
        </p:txBody>
      </p:sp>
      <p:sp>
        <p:nvSpPr>
          <p:cNvPr id="4" name="Rectangle 3"/>
          <p:cNvSpPr/>
          <p:nvPr/>
        </p:nvSpPr>
        <p:spPr>
          <a:xfrm>
            <a:off x="7457078" y="1237671"/>
            <a:ext cx="3174275" cy="6106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HEALTH DAMAGE </a:t>
            </a:r>
            <a:endParaRPr lang="en-US" b="1" dirty="0">
              <a:solidFill>
                <a:schemeClr val="tx1"/>
              </a:solidFill>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078" y="1734133"/>
            <a:ext cx="3487072" cy="2111070"/>
          </a:xfrm>
          <a:prstGeom prst="rect">
            <a:avLst/>
          </a:prstGeom>
          <a:effectLst>
            <a:softEdge rad="127000"/>
          </a:effectLst>
        </p:spPr>
      </p:pic>
      <p:sp>
        <p:nvSpPr>
          <p:cNvPr id="6" name="Rectangle 5"/>
          <p:cNvSpPr/>
          <p:nvPr/>
        </p:nvSpPr>
        <p:spPr>
          <a:xfrm>
            <a:off x="7457078" y="3845203"/>
            <a:ext cx="3827417" cy="664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ROAD INFRASTRUCTURE </a:t>
            </a:r>
            <a:endParaRPr lang="en-US" b="1" dirty="0">
              <a:solidFill>
                <a:schemeClr val="tx1"/>
              </a:solidFill>
              <a:effectLst>
                <a:outerShdw blurRad="38100" dist="38100" dir="2700000" algn="tl">
                  <a:srgbClr val="000000">
                    <a:alpha val="43137"/>
                  </a:srgbClr>
                </a:outerShdw>
              </a:effectLst>
            </a:endParaRPr>
          </a:p>
        </p:txBody>
      </p:sp>
      <p:sp>
        <p:nvSpPr>
          <p:cNvPr id="8" name="Rectangle 7"/>
          <p:cNvSpPr/>
          <p:nvPr/>
        </p:nvSpPr>
        <p:spPr>
          <a:xfrm>
            <a:off x="2148839" y="4023457"/>
            <a:ext cx="2677886" cy="5531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PROPERTY DAMAGE</a:t>
            </a:r>
          </a:p>
        </p:txBody>
      </p:sp>
      <p:pic>
        <p:nvPicPr>
          <p:cNvPr id="1026" name="Picture 2" descr="33 million affected, 982 dead, 6.8 lakh houses destroyed amid Pak floods:  Report | World News - Hindustan Tim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240" y="4581239"/>
            <a:ext cx="3583118" cy="2015504"/>
          </a:xfrm>
          <a:prstGeom prst="rect">
            <a:avLst/>
          </a:prstGeom>
          <a:effectLst>
            <a:softEdge rad="127000"/>
          </a:effectLst>
          <a:extLst>
            <a:ext uri="{909E8E84-426E-40DD-AFC4-6F175D3DCCD1}">
              <a14:hiddenFill xmlns:a14="http://schemas.microsoft.com/office/drawing/2010/main">
                <a:solidFill>
                  <a:srgbClr val="FFFFFF"/>
                </a:solidFill>
              </a14:hiddenFill>
            </a:ext>
          </a:extLst>
        </p:spPr>
      </p:pic>
      <p:pic>
        <p:nvPicPr>
          <p:cNvPr id="1028" name="Picture 4" descr="HUB: A view of a bridge which was damaged during the recent rains.—PP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5125" y="4504499"/>
            <a:ext cx="3487073" cy="2092244"/>
          </a:xfrm>
          <a:prstGeom prst="rect">
            <a:avLst/>
          </a:prstGeom>
          <a:effectLst>
            <a:softEdge rad="127000"/>
          </a:effectLst>
          <a:extLst>
            <a:ext uri="{909E8E84-426E-40DD-AFC4-6F175D3DCCD1}">
              <a14:hiddenFill xmlns:a14="http://schemas.microsoft.com/office/drawing/2010/main">
                <a:solidFill>
                  <a:srgbClr val="FFFFFF"/>
                </a:solidFill>
              </a14:hiddenFill>
            </a:ext>
          </a:extLst>
        </p:spPr>
      </p:pic>
      <p:sp>
        <p:nvSpPr>
          <p:cNvPr id="10" name="Rectangle 9"/>
          <p:cNvSpPr/>
          <p:nvPr/>
        </p:nvSpPr>
        <p:spPr>
          <a:xfrm>
            <a:off x="1030580" y="794379"/>
            <a:ext cx="3796145" cy="47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effectLst>
                  <a:outerShdw blurRad="38100" dist="38100" dir="2700000" algn="tl">
                    <a:srgbClr val="000000">
                      <a:alpha val="43137"/>
                    </a:srgbClr>
                  </a:outerShdw>
                </a:effectLst>
              </a:rPr>
              <a:t>FLOOD DAMAGES</a:t>
            </a:r>
            <a:endParaRPr 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94003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95451" y="674254"/>
            <a:ext cx="370312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effectLst>
                  <a:outerShdw blurRad="38100" dist="38100" dir="2700000" algn="tl">
                    <a:srgbClr val="000000">
                      <a:alpha val="43137"/>
                    </a:srgbClr>
                  </a:outerShdw>
                </a:effectLst>
              </a:rPr>
              <a:t>CAUSES OF FLOOD</a:t>
            </a:r>
            <a:endParaRPr lang="en-US" sz="2400" b="1" dirty="0">
              <a:solidFill>
                <a:srgbClr val="FF0000"/>
              </a:solidFill>
              <a:effectLst>
                <a:outerShdw blurRad="38100" dist="38100" dir="2700000" algn="tl">
                  <a:srgbClr val="000000">
                    <a:alpha val="43137"/>
                  </a:srgbClr>
                </a:outerShdw>
              </a:effectLst>
            </a:endParaRPr>
          </a:p>
        </p:txBody>
      </p:sp>
      <p:sp>
        <p:nvSpPr>
          <p:cNvPr id="4" name="Rectangle 3"/>
          <p:cNvSpPr/>
          <p:nvPr/>
        </p:nvSpPr>
        <p:spPr>
          <a:xfrm>
            <a:off x="1789613" y="960977"/>
            <a:ext cx="8712926" cy="42323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Many different situations can cause a flood. Here are just a few</a:t>
            </a:r>
            <a:r>
              <a:rPr lang="en-US" sz="2400" dirty="0" smtClean="0">
                <a:solidFill>
                  <a:schemeClr val="tx1"/>
                </a:solidFill>
              </a:rPr>
              <a:t>:</a:t>
            </a:r>
          </a:p>
          <a:p>
            <a:endParaRPr lang="en-US" sz="2400" dirty="0">
              <a:solidFill>
                <a:schemeClr val="tx1"/>
              </a:solidFill>
            </a:endParaRPr>
          </a:p>
          <a:p>
            <a:pPr marL="342900" indent="-342900">
              <a:buFont typeface="+mj-lt"/>
              <a:buAutoNum type="arabicPeriod"/>
            </a:pPr>
            <a:r>
              <a:rPr lang="en-US" sz="2400" dirty="0">
                <a:solidFill>
                  <a:schemeClr val="tx1"/>
                </a:solidFill>
              </a:rPr>
              <a:t>Heavy </a:t>
            </a:r>
            <a:r>
              <a:rPr lang="en-US" sz="2400" dirty="0">
                <a:solidFill>
                  <a:schemeClr val="tx1"/>
                </a:solidFill>
                <a:hlinkClick r:id="rId2"/>
              </a:rPr>
              <a:t>rainfall</a:t>
            </a:r>
            <a:endParaRPr lang="en-US" sz="2400" dirty="0">
              <a:solidFill>
                <a:schemeClr val="tx1"/>
              </a:solidFill>
            </a:endParaRPr>
          </a:p>
          <a:p>
            <a:pPr marL="342900" indent="-342900">
              <a:buFont typeface="+mj-lt"/>
              <a:buAutoNum type="arabicPeriod"/>
            </a:pPr>
            <a:r>
              <a:rPr lang="en-US" sz="2400" dirty="0">
                <a:solidFill>
                  <a:schemeClr val="tx1"/>
                </a:solidFill>
              </a:rPr>
              <a:t>Ocean waves coming on shore, such as a </a:t>
            </a:r>
            <a:r>
              <a:rPr lang="en-US" sz="2400" dirty="0">
                <a:solidFill>
                  <a:schemeClr val="tx1"/>
                </a:solidFill>
                <a:hlinkClick r:id="rId3"/>
              </a:rPr>
              <a:t>storm surge</a:t>
            </a:r>
            <a:endParaRPr lang="en-US" sz="2400" dirty="0">
              <a:solidFill>
                <a:schemeClr val="tx1"/>
              </a:solidFill>
            </a:endParaRPr>
          </a:p>
          <a:p>
            <a:pPr marL="342900" indent="-342900">
              <a:buFont typeface="+mj-lt"/>
              <a:buAutoNum type="arabicPeriod"/>
            </a:pPr>
            <a:r>
              <a:rPr lang="en-US" sz="2400" dirty="0">
                <a:solidFill>
                  <a:schemeClr val="tx1"/>
                </a:solidFill>
              </a:rPr>
              <a:t>Melting snow and ice, as well as </a:t>
            </a:r>
            <a:r>
              <a:rPr lang="en-US" sz="2400" dirty="0">
                <a:solidFill>
                  <a:schemeClr val="tx1"/>
                </a:solidFill>
                <a:hlinkClick r:id="rId4"/>
              </a:rPr>
              <a:t>ice jams</a:t>
            </a:r>
            <a:endParaRPr lang="en-US" sz="2400" dirty="0">
              <a:solidFill>
                <a:schemeClr val="tx1"/>
              </a:solidFill>
            </a:endParaRPr>
          </a:p>
          <a:p>
            <a:pPr marL="342900" indent="-342900">
              <a:buFont typeface="+mj-lt"/>
              <a:buAutoNum type="arabicPeriod"/>
            </a:pPr>
            <a:r>
              <a:rPr lang="en-US" sz="2400" dirty="0">
                <a:solidFill>
                  <a:schemeClr val="tx1"/>
                </a:solidFill>
              </a:rPr>
              <a:t>Dams or levees breaking</a:t>
            </a:r>
          </a:p>
          <a:p>
            <a:pPr algn="ctr"/>
            <a:endParaRPr lang="en-US" sz="2400" dirty="0">
              <a:solidFill>
                <a:schemeClr val="tx1"/>
              </a:solidFill>
            </a:endParaRPr>
          </a:p>
        </p:txBody>
      </p:sp>
    </p:spTree>
    <p:extLst>
      <p:ext uri="{BB962C8B-B14F-4D97-AF65-F5344CB8AC3E}">
        <p14:creationId xmlns:p14="http://schemas.microsoft.com/office/powerpoint/2010/main" val="256626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3309" y="1477818"/>
            <a:ext cx="8728364" cy="997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latin typeface="Arial Black" panose="020B0A04020102020204" pitchFamily="34" charset="0"/>
              </a:rPr>
              <a:t>BILAWAL THEORY OF FLOOD</a:t>
            </a:r>
            <a:endParaRPr lang="en-US" b="1" dirty="0">
              <a:solidFill>
                <a:srgbClr val="FF0000"/>
              </a:solidFill>
              <a:latin typeface="Arial Black" panose="020B0A04020102020204" pitchFamily="34" charset="0"/>
            </a:endParaRPr>
          </a:p>
        </p:txBody>
      </p:sp>
      <p:sp>
        <p:nvSpPr>
          <p:cNvPr id="3" name="Rectangle 2"/>
          <p:cNvSpPr/>
          <p:nvPr/>
        </p:nvSpPr>
        <p:spPr>
          <a:xfrm>
            <a:off x="2650837" y="2050472"/>
            <a:ext cx="6881090" cy="14039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 JAB BARISH AATA HAI TOH PAANI AATA HAI ,</a:t>
            </a:r>
          </a:p>
          <a:p>
            <a:pPr algn="ctr"/>
            <a:r>
              <a:rPr lang="en-US" b="1" dirty="0" smtClean="0">
                <a:solidFill>
                  <a:schemeClr val="tx1"/>
                </a:solidFill>
                <a:effectLst>
                  <a:outerShdw blurRad="38100" dist="38100" dir="2700000" algn="tl">
                    <a:srgbClr val="000000">
                      <a:alpha val="43137"/>
                    </a:srgbClr>
                  </a:outerShdw>
                </a:effectLst>
              </a:rPr>
              <a:t>JAB ZYADA BARISH AATA HAI TOH ZAYADA PANI AATA HAI “</a:t>
            </a:r>
            <a:endParaRPr lang="en-US" b="1" dirty="0">
              <a:solidFill>
                <a:schemeClr val="tx1"/>
              </a:solidFill>
              <a:effectLst>
                <a:outerShdw blurRad="38100" dist="38100" dir="2700000" algn="tl">
                  <a:srgbClr val="000000">
                    <a:alpha val="43137"/>
                  </a:srgbClr>
                </a:outerShdw>
              </a:effectLst>
            </a:endParaRPr>
          </a:p>
        </p:txBody>
      </p:sp>
      <p:sp>
        <p:nvSpPr>
          <p:cNvPr id="4" name="Rectangle 3"/>
          <p:cNvSpPr/>
          <p:nvPr/>
        </p:nvSpPr>
        <p:spPr>
          <a:xfrm>
            <a:off x="2650837" y="2872509"/>
            <a:ext cx="6973454" cy="1967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effectLst>
                  <a:outerShdw blurRad="38100" dist="38100" dir="2700000" algn="tl">
                    <a:srgbClr val="000000">
                      <a:alpha val="43137"/>
                    </a:srgbClr>
                  </a:outerShdw>
                </a:effectLst>
              </a:rPr>
              <a:t>“JAB </a:t>
            </a:r>
            <a:r>
              <a:rPr lang="en-US" b="1" dirty="0">
                <a:solidFill>
                  <a:schemeClr val="tx1"/>
                </a:solidFill>
                <a:effectLst>
                  <a:outerShdw blurRad="38100" dist="38100" dir="2700000" algn="tl">
                    <a:srgbClr val="000000">
                      <a:alpha val="43137"/>
                    </a:srgbClr>
                  </a:outerShdw>
                </a:effectLst>
              </a:rPr>
              <a:t>ZYADA BARISH </a:t>
            </a:r>
            <a:r>
              <a:rPr lang="en-US" b="1" dirty="0" smtClean="0">
                <a:solidFill>
                  <a:schemeClr val="tx1"/>
                </a:solidFill>
                <a:effectLst>
                  <a:outerShdw blurRad="38100" dist="38100" dir="2700000" algn="tl">
                    <a:srgbClr val="000000">
                      <a:alpha val="43137"/>
                    </a:srgbClr>
                  </a:outerShdw>
                </a:effectLst>
              </a:rPr>
              <a:t>AATA </a:t>
            </a:r>
            <a:r>
              <a:rPr lang="en-US" b="1" dirty="0">
                <a:solidFill>
                  <a:schemeClr val="tx1"/>
                </a:solidFill>
                <a:effectLst>
                  <a:outerShdw blurRad="38100" dist="38100" dir="2700000" algn="tl">
                    <a:srgbClr val="000000">
                      <a:alpha val="43137"/>
                    </a:srgbClr>
                  </a:outerShdw>
                </a:effectLst>
              </a:rPr>
              <a:t>HAI TOH ZAYADA PANI AATA </a:t>
            </a:r>
            <a:r>
              <a:rPr lang="en-US" b="1" dirty="0" smtClean="0">
                <a:solidFill>
                  <a:schemeClr val="tx1"/>
                </a:solidFill>
                <a:effectLst>
                  <a:outerShdw blurRad="38100" dist="38100" dir="2700000" algn="tl">
                    <a:srgbClr val="000000">
                      <a:alpha val="43137"/>
                    </a:srgbClr>
                  </a:outerShdw>
                </a:effectLst>
              </a:rPr>
              <a:t>HAI”</a:t>
            </a:r>
          </a:p>
          <a:p>
            <a:pPr algn="ctr"/>
            <a:r>
              <a:rPr lang="en-US" b="1" dirty="0" smtClean="0">
                <a:solidFill>
                  <a:schemeClr val="tx1"/>
                </a:solidFill>
                <a:effectLst>
                  <a:outerShdw blurRad="38100" dist="38100" dir="2700000" algn="tl">
                    <a:srgbClr val="000000">
                      <a:alpha val="43137"/>
                    </a:srgbClr>
                  </a:outerShdw>
                </a:effectLst>
              </a:rPr>
              <a:t>This is called flood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109" y="4422414"/>
            <a:ext cx="4045527" cy="2283186"/>
          </a:xfrm>
          <a:prstGeom prst="rect">
            <a:avLst/>
          </a:prstGeom>
          <a:effectLst>
            <a:softEdge rad="114300"/>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035" y="4422414"/>
            <a:ext cx="4165601" cy="2283186"/>
          </a:xfrm>
          <a:prstGeom prst="rect">
            <a:avLst/>
          </a:prstGeom>
          <a:effectLst>
            <a:softEdge rad="139700"/>
          </a:effectLst>
        </p:spPr>
      </p:pic>
    </p:spTree>
    <p:extLst>
      <p:ext uri="{BB962C8B-B14F-4D97-AF65-F5344CB8AC3E}">
        <p14:creationId xmlns:p14="http://schemas.microsoft.com/office/powerpoint/2010/main" val="208942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674" y="646546"/>
            <a:ext cx="5440218" cy="6650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effectLst>
                  <a:outerShdw blurRad="38100" dist="38100" dir="2700000" algn="tl">
                    <a:srgbClr val="000000">
                      <a:alpha val="43137"/>
                    </a:srgbClr>
                  </a:outerShdw>
                </a:effectLst>
              </a:rPr>
              <a:t>FLOODS IN PAKISTAN</a:t>
            </a:r>
          </a:p>
        </p:txBody>
      </p:sp>
      <p:sp>
        <p:nvSpPr>
          <p:cNvPr id="4" name="Rectangle 3"/>
          <p:cNvSpPr/>
          <p:nvPr/>
        </p:nvSpPr>
        <p:spPr>
          <a:xfrm>
            <a:off x="1616364" y="1570182"/>
            <a:ext cx="9596582" cy="17918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Pakistan has faced many floods from past 73 years and faced huge difficulties due to these disasters. </a:t>
            </a:r>
            <a:r>
              <a:rPr lang="en-US" dirty="0">
                <a:solidFill>
                  <a:schemeClr val="tx1"/>
                </a:solidFill>
              </a:rPr>
              <a:t>The high floods occurred during </a:t>
            </a:r>
            <a:r>
              <a:rPr lang="en-US" b="1" dirty="0">
                <a:solidFill>
                  <a:schemeClr val="tx1"/>
                </a:solidFill>
              </a:rPr>
              <a:t>1942, 1956, 1957, 1958, 1973, 1975, 1976, 1979, 1992, 1994, 1995, 2003, 2005 </a:t>
            </a:r>
            <a:r>
              <a:rPr lang="en-US" b="1" dirty="0" smtClean="0">
                <a:solidFill>
                  <a:schemeClr val="tx1"/>
                </a:solidFill>
              </a:rPr>
              <a:t>, 2007,2010 and 2022</a:t>
            </a:r>
            <a:r>
              <a:rPr lang="en-US" dirty="0" smtClean="0">
                <a:solidFill>
                  <a:schemeClr val="tx1"/>
                </a:solidFill>
              </a:rPr>
              <a:t>.</a:t>
            </a:r>
            <a:r>
              <a:rPr lang="en-US" dirty="0">
                <a:solidFill>
                  <a:schemeClr val="tx1"/>
                </a:solidFill>
              </a:rPr>
              <a:t> </a:t>
            </a:r>
            <a:endParaRPr lang="en-US" dirty="0" smtClean="0">
              <a:solidFill>
                <a:schemeClr val="tx1"/>
              </a:solidFill>
            </a:endParaRPr>
          </a:p>
          <a:p>
            <a:endParaRPr lang="en-US" dirty="0" smtClean="0">
              <a:solidFill>
                <a:schemeClr val="tx1"/>
              </a:solidFill>
            </a:endParaRPr>
          </a:p>
          <a:p>
            <a:r>
              <a:rPr lang="en-US" dirty="0" smtClean="0">
                <a:solidFill>
                  <a:schemeClr val="tx1"/>
                </a:solidFill>
              </a:rPr>
              <a:t>I am going to share information about Huge floods that caused most damage to Pakistan.</a:t>
            </a:r>
            <a:endParaRPr lang="en-US" dirty="0">
              <a:solidFill>
                <a:schemeClr val="tx1"/>
              </a:solidFill>
            </a:endParaRPr>
          </a:p>
        </p:txBody>
      </p:sp>
      <p:sp>
        <p:nvSpPr>
          <p:cNvPr id="5" name="Rectangle 4"/>
          <p:cNvSpPr/>
          <p:nvPr/>
        </p:nvSpPr>
        <p:spPr>
          <a:xfrm>
            <a:off x="1616364" y="3620654"/>
            <a:ext cx="2567709" cy="1976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FF0000"/>
                </a:solidFill>
                <a:effectLst>
                  <a:outerShdw blurRad="38100" dist="38100" dir="2700000" algn="tl">
                    <a:srgbClr val="000000">
                      <a:alpha val="43137"/>
                    </a:srgbClr>
                  </a:outerShdw>
                </a:effectLst>
              </a:rPr>
              <a:t>List of huge floods :</a:t>
            </a:r>
          </a:p>
          <a:p>
            <a:endParaRPr lang="en-US" b="1" dirty="0" smtClean="0">
              <a:solidFill>
                <a:srgbClr val="FF0000"/>
              </a:solidFill>
              <a:effectLst>
                <a:outerShdw blurRad="38100" dist="38100" dir="2700000" algn="tl">
                  <a:srgbClr val="000000">
                    <a:alpha val="43137"/>
                  </a:srgbClr>
                </a:outerShdw>
              </a:effectLst>
            </a:endParaRPr>
          </a:p>
          <a:p>
            <a:pPr marL="342900" indent="-342900" algn="ctr">
              <a:buFont typeface="+mj-lt"/>
              <a:buAutoNum type="arabicPeriod"/>
            </a:pPr>
            <a:r>
              <a:rPr lang="en-US" dirty="0" smtClean="0">
                <a:solidFill>
                  <a:schemeClr val="tx1"/>
                </a:solidFill>
              </a:rPr>
              <a:t>Flood in </a:t>
            </a:r>
            <a:r>
              <a:rPr lang="en-US" b="1" dirty="0" smtClean="0">
                <a:solidFill>
                  <a:schemeClr val="tx1"/>
                </a:solidFill>
              </a:rPr>
              <a:t>2003</a:t>
            </a:r>
          </a:p>
          <a:p>
            <a:pPr marL="342900" indent="-342900" algn="ctr">
              <a:buFont typeface="+mj-lt"/>
              <a:buAutoNum type="arabicPeriod"/>
            </a:pPr>
            <a:r>
              <a:rPr lang="en-US" dirty="0" smtClean="0">
                <a:solidFill>
                  <a:schemeClr val="tx1"/>
                </a:solidFill>
              </a:rPr>
              <a:t>Flood in </a:t>
            </a:r>
            <a:r>
              <a:rPr lang="en-US" b="1" dirty="0" smtClean="0">
                <a:solidFill>
                  <a:schemeClr val="tx1"/>
                </a:solidFill>
              </a:rPr>
              <a:t>2007</a:t>
            </a:r>
          </a:p>
          <a:p>
            <a:pPr marL="342900" indent="-342900" algn="ctr">
              <a:buFont typeface="+mj-lt"/>
              <a:buAutoNum type="arabicPeriod"/>
            </a:pPr>
            <a:r>
              <a:rPr lang="en-US" dirty="0" smtClean="0">
                <a:solidFill>
                  <a:schemeClr val="tx1"/>
                </a:solidFill>
              </a:rPr>
              <a:t>Flood in </a:t>
            </a:r>
            <a:r>
              <a:rPr lang="en-US" b="1" dirty="0" smtClean="0">
                <a:solidFill>
                  <a:schemeClr val="tx1"/>
                </a:solidFill>
              </a:rPr>
              <a:t>2010</a:t>
            </a:r>
          </a:p>
          <a:p>
            <a:pPr marL="342900" indent="-342900" algn="ctr">
              <a:buFont typeface="+mj-lt"/>
              <a:buAutoNum type="arabicPeriod"/>
            </a:pPr>
            <a:r>
              <a:rPr lang="en-US" dirty="0" smtClean="0">
                <a:solidFill>
                  <a:schemeClr val="tx1"/>
                </a:solidFill>
              </a:rPr>
              <a:t>Flood in </a:t>
            </a:r>
            <a:r>
              <a:rPr lang="en-US" b="1" dirty="0" smtClean="0">
                <a:solidFill>
                  <a:schemeClr val="tx1"/>
                </a:solidFill>
              </a:rPr>
              <a:t>2011</a:t>
            </a:r>
          </a:p>
          <a:p>
            <a:pPr marL="342900" indent="-342900" algn="ctr">
              <a:buFont typeface="+mj-lt"/>
              <a:buAutoNum type="arabicPeriod"/>
            </a:pPr>
            <a:r>
              <a:rPr lang="en-US" dirty="0">
                <a:solidFill>
                  <a:schemeClr val="tx1"/>
                </a:solidFill>
              </a:rPr>
              <a:t>Flood in </a:t>
            </a:r>
            <a:r>
              <a:rPr lang="en-US" b="1" dirty="0" smtClean="0">
                <a:solidFill>
                  <a:schemeClr val="tx1"/>
                </a:solidFill>
              </a:rPr>
              <a:t>2022</a:t>
            </a:r>
            <a:endParaRPr lang="en-US" b="1" dirty="0">
              <a:solidFill>
                <a:schemeClr val="tx1"/>
              </a:solidFill>
            </a:endParaRPr>
          </a:p>
          <a:p>
            <a:pPr marL="342900" indent="-342900" algn="ctr">
              <a:buFont typeface="+mj-lt"/>
              <a:buAutoNum type="arabicPeriod"/>
            </a:pPr>
            <a:endParaRPr lang="en-US" b="1" dirty="0">
              <a:solidFill>
                <a:schemeClr val="tx1"/>
              </a:solidFill>
            </a:endParaRPr>
          </a:p>
        </p:txBody>
      </p:sp>
    </p:spTree>
    <p:extLst>
      <p:ext uri="{BB962C8B-B14F-4D97-AF65-F5344CB8AC3E}">
        <p14:creationId xmlns:p14="http://schemas.microsoft.com/office/powerpoint/2010/main" val="6946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7964" y="674254"/>
            <a:ext cx="254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effectLst>
                  <a:outerShdw blurRad="38100" dist="38100" dir="2700000" algn="tl">
                    <a:srgbClr val="000000">
                      <a:alpha val="43137"/>
                    </a:srgbClr>
                  </a:outerShdw>
                </a:effectLst>
              </a:rPr>
              <a:t>FLOOD IN 2003</a:t>
            </a:r>
            <a:endParaRPr lang="en-US" sz="2400" b="1" dirty="0">
              <a:solidFill>
                <a:srgbClr val="FF0000"/>
              </a:solidFill>
              <a:effectLst>
                <a:outerShdw blurRad="38100" dist="38100" dir="2700000" algn="tl">
                  <a:srgbClr val="000000">
                    <a:alpha val="43137"/>
                  </a:srgbClr>
                </a:outerShdw>
              </a:effectLst>
            </a:endParaRPr>
          </a:p>
        </p:txBody>
      </p:sp>
      <p:sp>
        <p:nvSpPr>
          <p:cNvPr id="3" name="Rectangle 2"/>
          <p:cNvSpPr/>
          <p:nvPr/>
        </p:nvSpPr>
        <p:spPr>
          <a:xfrm>
            <a:off x="1717964" y="1844901"/>
            <a:ext cx="9522691" cy="42293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In 2003, </a:t>
            </a:r>
            <a:r>
              <a:rPr lang="en-US" sz="2800" dirty="0">
                <a:solidFill>
                  <a:schemeClr val="tx1"/>
                </a:solidFill>
                <a:hlinkClick r:id="rId2" tooltip="Sindh"/>
              </a:rPr>
              <a:t>Sindh</a:t>
            </a:r>
            <a:r>
              <a:rPr lang="en-US" sz="2800" dirty="0">
                <a:solidFill>
                  <a:schemeClr val="tx1"/>
                </a:solidFill>
              </a:rPr>
              <a:t> </a:t>
            </a:r>
            <a:r>
              <a:rPr lang="en-US" sz="2800" dirty="0">
                <a:solidFill>
                  <a:schemeClr val="tx1"/>
                </a:solidFill>
                <a:hlinkClick r:id="rId3" tooltip="Administrative units of Pakistan"/>
              </a:rPr>
              <a:t>province</a:t>
            </a:r>
            <a:r>
              <a:rPr lang="en-US" sz="2800" dirty="0">
                <a:solidFill>
                  <a:schemeClr val="tx1"/>
                </a:solidFill>
              </a:rPr>
              <a:t> was badly affected when above normal monsoon rainfall caused flooding in the province; </a:t>
            </a:r>
            <a:r>
              <a:rPr lang="en-US" sz="2800" dirty="0">
                <a:solidFill>
                  <a:schemeClr val="tx1"/>
                </a:solidFill>
                <a:hlinkClick r:id="rId4" tooltip="Urban flooding"/>
              </a:rPr>
              <a:t>urban flooding</a:t>
            </a:r>
            <a:r>
              <a:rPr lang="en-US" sz="2800" dirty="0">
                <a:solidFill>
                  <a:schemeClr val="tx1"/>
                </a:solidFill>
              </a:rPr>
              <a:t> also hit </a:t>
            </a:r>
            <a:r>
              <a:rPr lang="en-US" sz="2800" dirty="0">
                <a:solidFill>
                  <a:schemeClr val="tx1"/>
                </a:solidFill>
                <a:hlinkClick r:id="rId5" tooltip="Karachi"/>
              </a:rPr>
              <a:t>Karachi</a:t>
            </a:r>
            <a:r>
              <a:rPr lang="en-US" sz="2800" dirty="0">
                <a:solidFill>
                  <a:schemeClr val="tx1"/>
                </a:solidFill>
              </a:rPr>
              <a:t> where two days of rainfall of 284.5 </a:t>
            </a:r>
            <a:r>
              <a:rPr lang="en-US" sz="2800" dirty="0" smtClean="0">
                <a:solidFill>
                  <a:schemeClr val="tx1"/>
                </a:solidFill>
              </a:rPr>
              <a:t>millimeters </a:t>
            </a:r>
            <a:r>
              <a:rPr lang="en-US" sz="2800" dirty="0">
                <a:solidFill>
                  <a:schemeClr val="tx1"/>
                </a:solidFill>
              </a:rPr>
              <a:t>(11.20 in) created havoc in the </a:t>
            </a:r>
            <a:r>
              <a:rPr lang="en-US" sz="2800" dirty="0" smtClean="0">
                <a:solidFill>
                  <a:schemeClr val="tx1"/>
                </a:solidFill>
              </a:rPr>
              <a:t>city</a:t>
            </a:r>
            <a:r>
              <a:rPr lang="en-US" sz="2800" dirty="0">
                <a:solidFill>
                  <a:schemeClr val="tx1"/>
                </a:solidFill>
              </a:rPr>
              <a:t>.</a:t>
            </a:r>
            <a:endParaRPr lang="en-US" sz="2800" dirty="0" smtClean="0">
              <a:solidFill>
                <a:schemeClr val="tx1"/>
              </a:solidFill>
            </a:endParaRPr>
          </a:p>
          <a:p>
            <a:r>
              <a:rPr lang="en-US" sz="2800" dirty="0" smtClean="0">
                <a:solidFill>
                  <a:schemeClr val="tx1"/>
                </a:solidFill>
              </a:rPr>
              <a:t>while</a:t>
            </a:r>
            <a:r>
              <a:rPr lang="en-US" sz="2800" dirty="0">
                <a:solidFill>
                  <a:schemeClr val="tx1"/>
                </a:solidFill>
              </a:rPr>
              <a:t> </a:t>
            </a:r>
            <a:r>
              <a:rPr lang="en-US" sz="2800" dirty="0" err="1" smtClean="0">
                <a:solidFill>
                  <a:schemeClr val="tx1"/>
                </a:solidFill>
                <a:hlinkClick r:id="rId6" tooltip="Thatta District"/>
              </a:rPr>
              <a:t>Thatta</a:t>
            </a:r>
            <a:r>
              <a:rPr lang="en-US" sz="2800" dirty="0" smtClean="0">
                <a:solidFill>
                  <a:schemeClr val="tx1"/>
                </a:solidFill>
                <a:hlinkClick r:id="rId6" tooltip="Thatta District"/>
              </a:rPr>
              <a:t> </a:t>
            </a:r>
            <a:r>
              <a:rPr lang="en-US" sz="2800" dirty="0">
                <a:solidFill>
                  <a:schemeClr val="tx1"/>
                </a:solidFill>
                <a:hlinkClick r:id="rId6" tooltip="Thatta District"/>
              </a:rPr>
              <a:t>District</a:t>
            </a:r>
            <a:r>
              <a:rPr lang="en-US" sz="2800" dirty="0">
                <a:solidFill>
                  <a:schemeClr val="tx1"/>
                </a:solidFill>
              </a:rPr>
              <a:t> was the worst hit where 404 </a:t>
            </a:r>
            <a:r>
              <a:rPr lang="en-US" sz="2800" dirty="0" smtClean="0">
                <a:solidFill>
                  <a:schemeClr val="tx1"/>
                </a:solidFill>
              </a:rPr>
              <a:t>millimeters </a:t>
            </a:r>
            <a:r>
              <a:rPr lang="en-US" sz="2800" dirty="0">
                <a:solidFill>
                  <a:schemeClr val="tx1"/>
                </a:solidFill>
              </a:rPr>
              <a:t>(15.9 in) rainfall caused </a:t>
            </a:r>
            <a:r>
              <a:rPr lang="en-US" sz="2800" dirty="0">
                <a:solidFill>
                  <a:schemeClr val="tx1"/>
                </a:solidFill>
                <a:hlinkClick r:id="rId7" tooltip="Flash flood"/>
              </a:rPr>
              <a:t>flash floods</a:t>
            </a:r>
            <a:r>
              <a:rPr lang="en-US" sz="2800" dirty="0">
                <a:solidFill>
                  <a:schemeClr val="tx1"/>
                </a:solidFill>
              </a:rPr>
              <a:t> in the district. At least 484 people were killed and some 4,476 villages in the province were </a:t>
            </a:r>
            <a:r>
              <a:rPr lang="en-US" sz="2800" dirty="0" smtClean="0">
                <a:solidFill>
                  <a:schemeClr val="tx1"/>
                </a:solidFill>
              </a:rPr>
              <a:t>affected. </a:t>
            </a:r>
          </a:p>
        </p:txBody>
      </p:sp>
    </p:spTree>
    <p:extLst>
      <p:ext uri="{BB962C8B-B14F-4D97-AF65-F5344CB8AC3E}">
        <p14:creationId xmlns:p14="http://schemas.microsoft.com/office/powerpoint/2010/main" val="40214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5897" y="674254"/>
            <a:ext cx="254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effectLst>
                  <a:outerShdw blurRad="38100" dist="38100" dir="2700000" algn="tl">
                    <a:srgbClr val="000000">
                      <a:alpha val="43137"/>
                    </a:srgbClr>
                  </a:outerShdw>
                </a:effectLst>
              </a:rPr>
              <a:t>FLOOD IN 2007</a:t>
            </a:r>
            <a:endParaRPr lang="en-US" sz="2400" b="1" dirty="0">
              <a:solidFill>
                <a:srgbClr val="FF0000"/>
              </a:solidFill>
              <a:effectLst>
                <a:outerShdw blurRad="38100" dist="38100" dir="2700000" algn="tl">
                  <a:srgbClr val="000000">
                    <a:alpha val="43137"/>
                  </a:srgbClr>
                </a:outerShdw>
              </a:effectLst>
            </a:endParaRPr>
          </a:p>
        </p:txBody>
      </p:sp>
      <p:sp>
        <p:nvSpPr>
          <p:cNvPr id="3" name="Rectangle 2"/>
          <p:cNvSpPr/>
          <p:nvPr/>
        </p:nvSpPr>
        <p:spPr>
          <a:xfrm>
            <a:off x="1685108" y="1283854"/>
            <a:ext cx="9196251" cy="49079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In 2007, </a:t>
            </a:r>
            <a:r>
              <a:rPr lang="en-US" sz="2400" dirty="0">
                <a:solidFill>
                  <a:schemeClr val="tx1"/>
                </a:solidFill>
                <a:hlinkClick r:id="rId2" tooltip="Khyber Pakhtunkhwa"/>
              </a:rPr>
              <a:t>Khyber Pakhtunkhwa</a:t>
            </a:r>
            <a:r>
              <a:rPr lang="en-US" sz="2400" dirty="0">
                <a:solidFill>
                  <a:schemeClr val="tx1"/>
                </a:solidFill>
              </a:rPr>
              <a:t>, Sindh and coastal </a:t>
            </a:r>
            <a:r>
              <a:rPr lang="en-US" sz="2400" dirty="0" err="1">
                <a:solidFill>
                  <a:schemeClr val="tx1"/>
                </a:solidFill>
                <a:hlinkClick r:id="rId3" tooltip="Balochistan, Pakistan"/>
              </a:rPr>
              <a:t>Balochistan</a:t>
            </a:r>
            <a:r>
              <a:rPr lang="en-US" sz="2400" dirty="0">
                <a:solidFill>
                  <a:schemeClr val="tx1"/>
                </a:solidFill>
              </a:rPr>
              <a:t> </a:t>
            </a:r>
            <a:r>
              <a:rPr lang="en-US" sz="2400" dirty="0">
                <a:solidFill>
                  <a:schemeClr val="tx1"/>
                </a:solidFill>
                <a:hlinkClick r:id="rId4" tooltip="2007 South Asian floods"/>
              </a:rPr>
              <a:t>were badly affected</a:t>
            </a:r>
            <a:r>
              <a:rPr lang="en-US" sz="2400" dirty="0">
                <a:solidFill>
                  <a:schemeClr val="tx1"/>
                </a:solidFill>
              </a:rPr>
              <a:t> due to monsoon rainfall. </a:t>
            </a:r>
            <a:endParaRPr lang="en-US" sz="2400" dirty="0" smtClean="0">
              <a:solidFill>
                <a:schemeClr val="tx1"/>
              </a:solidFill>
            </a:endParaRPr>
          </a:p>
          <a:p>
            <a:r>
              <a:rPr lang="en-US" sz="2400" dirty="0" smtClean="0">
                <a:solidFill>
                  <a:schemeClr val="tx1"/>
                </a:solidFill>
              </a:rPr>
              <a:t>Sindh </a:t>
            </a:r>
            <a:r>
              <a:rPr lang="en-US" sz="2400" dirty="0">
                <a:solidFill>
                  <a:schemeClr val="tx1"/>
                </a:solidFill>
              </a:rPr>
              <a:t>and coastal </a:t>
            </a:r>
            <a:r>
              <a:rPr lang="en-US" sz="2400" dirty="0" err="1">
                <a:solidFill>
                  <a:schemeClr val="tx1"/>
                </a:solidFill>
              </a:rPr>
              <a:t>Balochistan</a:t>
            </a:r>
            <a:r>
              <a:rPr lang="en-US" sz="2400" dirty="0">
                <a:solidFill>
                  <a:schemeClr val="tx1"/>
                </a:solidFill>
              </a:rPr>
              <a:t> were affected by </a:t>
            </a:r>
            <a:r>
              <a:rPr lang="en-US" sz="2400" dirty="0">
                <a:solidFill>
                  <a:schemeClr val="tx1"/>
                </a:solidFill>
                <a:hlinkClick r:id="rId5" tooltip="Cyclone Yemyin"/>
              </a:rPr>
              <a:t>Cyclone </a:t>
            </a:r>
            <a:r>
              <a:rPr lang="en-US" sz="2400" dirty="0" err="1">
                <a:solidFill>
                  <a:schemeClr val="tx1"/>
                </a:solidFill>
                <a:hlinkClick r:id="rId5" tooltip="Cyclone Yemyin"/>
              </a:rPr>
              <a:t>Yemyin</a:t>
            </a:r>
            <a:r>
              <a:rPr lang="en-US" sz="2400" dirty="0">
                <a:solidFill>
                  <a:schemeClr val="tx1"/>
                </a:solidFill>
              </a:rPr>
              <a:t> in June and then torrential rains in July and August, while Khyber Pakhtunkhwa was affected by melting </a:t>
            </a:r>
            <a:r>
              <a:rPr lang="en-US" sz="2400" dirty="0">
                <a:solidFill>
                  <a:schemeClr val="tx1"/>
                </a:solidFill>
                <a:hlinkClick r:id="rId6" tooltip="Glacier"/>
              </a:rPr>
              <a:t>glaciers</a:t>
            </a:r>
            <a:r>
              <a:rPr lang="en-US" sz="2400" dirty="0">
                <a:solidFill>
                  <a:schemeClr val="tx1"/>
                </a:solidFill>
              </a:rPr>
              <a:t> and heavy rainfall in July and August. At least 130 people died and 2,000 were displaced in Khyber Pakhtunkhwa in July and 22 people died in August, while 815 people died in </a:t>
            </a:r>
            <a:r>
              <a:rPr lang="en-US" sz="2400" dirty="0" err="1">
                <a:solidFill>
                  <a:schemeClr val="tx1"/>
                </a:solidFill>
              </a:rPr>
              <a:t>Balochistan</a:t>
            </a:r>
            <a:r>
              <a:rPr lang="en-US" sz="2400" dirty="0">
                <a:solidFill>
                  <a:schemeClr val="tx1"/>
                </a:solidFill>
              </a:rPr>
              <a:t> and Sindh due to flash floods</a:t>
            </a:r>
            <a:r>
              <a:rPr lang="en-US" sz="2400" dirty="0" smtClean="0">
                <a:solidFill>
                  <a:schemeClr val="tx1"/>
                </a:solidFill>
              </a:rPr>
              <a:t>.</a:t>
            </a:r>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10841559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254</TotalTime>
  <Words>304</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Arial Black</vt:lpstr>
      <vt:lpstr>Century Gothic</vt:lpstr>
      <vt:lpstr>Wingdings 3</vt:lpstr>
      <vt:lpstr>Wisp</vt:lpstr>
      <vt:lpstr>FLOODS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FLOODS IN SINDH</dc:title>
  <dc:creator>Zero Semester</dc:creator>
  <cp:lastModifiedBy>Ihsan Ali</cp:lastModifiedBy>
  <cp:revision>30</cp:revision>
  <dcterms:created xsi:type="dcterms:W3CDTF">2022-12-03T04:48:51Z</dcterms:created>
  <dcterms:modified xsi:type="dcterms:W3CDTF">2025-02-21T10:43:32Z</dcterms:modified>
</cp:coreProperties>
</file>