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4"/>
  </p:notesMasterIdLst>
  <p:sldIdLst>
    <p:sldId id="256" r:id="rId3"/>
    <p:sldId id="257" r:id="rId4"/>
    <p:sldId id="258" r:id="rId5"/>
    <p:sldId id="260" r:id="rId6"/>
    <p:sldId id="261" r:id="rId7"/>
    <p:sldId id="262" r:id="rId8"/>
    <p:sldId id="263" r:id="rId9"/>
    <p:sldId id="264" r:id="rId10"/>
    <p:sldId id="265" r:id="rId11"/>
    <p:sldId id="266" r:id="rId12"/>
    <p:sldId id="25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EuLUAcAiYvAnKyegiRvCYg4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2" autoAdjust="0"/>
    <p:restoredTop sz="94671"/>
  </p:normalViewPr>
  <p:slideViewPr>
    <p:cSldViewPr snapToGrid="0">
      <p:cViewPr varScale="1">
        <p:scale>
          <a:sx n="68" d="100"/>
          <a:sy n="68" d="100"/>
        </p:scale>
        <p:origin x="106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89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84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74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26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40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00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8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8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68"/>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98989"/>
                </a:solidFill>
                <a:latin typeface="Calibri"/>
                <a:ea typeface="Calibri"/>
                <a:cs typeface="Calibri"/>
                <a:sym typeface="Calibri"/>
              </a:defRPr>
            </a:lvl1pPr>
            <a:lvl2pPr marL="0" lvl="1" indent="0" algn="r">
              <a:spcBef>
                <a:spcPts val="0"/>
              </a:spcBef>
              <a:buNone/>
              <a:defRPr sz="1200" b="0" i="0" u="none" strike="noStrike" cap="none">
                <a:solidFill>
                  <a:srgbClr val="898989"/>
                </a:solidFill>
                <a:latin typeface="Calibri"/>
                <a:ea typeface="Calibri"/>
                <a:cs typeface="Calibri"/>
                <a:sym typeface="Calibri"/>
              </a:defRPr>
            </a:lvl2pPr>
            <a:lvl3pPr marL="0" lvl="2" indent="0" algn="r">
              <a:spcBef>
                <a:spcPts val="0"/>
              </a:spcBef>
              <a:buNone/>
              <a:defRPr sz="1200" b="0" i="0" u="none" strike="noStrike" cap="none">
                <a:solidFill>
                  <a:srgbClr val="898989"/>
                </a:solidFill>
                <a:latin typeface="Calibri"/>
                <a:ea typeface="Calibri"/>
                <a:cs typeface="Calibri"/>
                <a:sym typeface="Calibri"/>
              </a:defRPr>
            </a:lvl3pPr>
            <a:lvl4pPr marL="0" lvl="3" indent="0" algn="r">
              <a:spcBef>
                <a:spcPts val="0"/>
              </a:spcBef>
              <a:buNone/>
              <a:defRPr sz="1200" b="0" i="0" u="none" strike="noStrike" cap="none">
                <a:solidFill>
                  <a:srgbClr val="898989"/>
                </a:solidFill>
                <a:latin typeface="Calibri"/>
                <a:ea typeface="Calibri"/>
                <a:cs typeface="Calibri"/>
                <a:sym typeface="Calibri"/>
              </a:defRPr>
            </a:lvl4pPr>
            <a:lvl5pPr marL="0" lvl="4" indent="0" algn="r">
              <a:spcBef>
                <a:spcPts val="0"/>
              </a:spcBef>
              <a:buNone/>
              <a:defRPr sz="1200" b="0" i="0" u="none" strike="noStrike" cap="none">
                <a:solidFill>
                  <a:srgbClr val="898989"/>
                </a:solidFill>
                <a:latin typeface="Calibri"/>
                <a:ea typeface="Calibri"/>
                <a:cs typeface="Calibri"/>
                <a:sym typeface="Calibri"/>
              </a:defRPr>
            </a:lvl5pPr>
            <a:lvl6pPr marL="0" lvl="5" indent="0" algn="r">
              <a:spcBef>
                <a:spcPts val="0"/>
              </a:spcBef>
              <a:buNone/>
              <a:defRPr sz="1200" b="0" i="0" u="none" strike="noStrike" cap="none">
                <a:solidFill>
                  <a:srgbClr val="898989"/>
                </a:solidFill>
                <a:latin typeface="Calibri"/>
                <a:ea typeface="Calibri"/>
                <a:cs typeface="Calibri"/>
                <a:sym typeface="Calibri"/>
              </a:defRPr>
            </a:lvl6pPr>
            <a:lvl7pPr marL="0" lvl="6" indent="0" algn="r">
              <a:spcBef>
                <a:spcPts val="0"/>
              </a:spcBef>
              <a:buNone/>
              <a:defRPr sz="1200" b="0" i="0" u="none" strike="noStrike" cap="none">
                <a:solidFill>
                  <a:srgbClr val="898989"/>
                </a:solidFill>
                <a:latin typeface="Calibri"/>
                <a:ea typeface="Calibri"/>
                <a:cs typeface="Calibri"/>
                <a:sym typeface="Calibri"/>
              </a:defRPr>
            </a:lvl7pPr>
            <a:lvl8pPr marL="0" lvl="7" indent="0" algn="r">
              <a:spcBef>
                <a:spcPts val="0"/>
              </a:spcBef>
              <a:buNone/>
              <a:defRPr sz="1200" b="0" i="0" u="none" strike="noStrike" cap="none">
                <a:solidFill>
                  <a:srgbClr val="898989"/>
                </a:solidFill>
                <a:latin typeface="Calibri"/>
                <a:ea typeface="Calibri"/>
                <a:cs typeface="Calibri"/>
                <a:sym typeface="Calibri"/>
              </a:defRPr>
            </a:lvl8pPr>
            <a:lvl9pPr marL="0" lvl="8" indent="0" algn="r">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2F2F2"/>
        </a:solidFill>
        <a:effectLst/>
      </p:bgPr>
    </p:bg>
    <p:spTree>
      <p:nvGrpSpPr>
        <p:cNvPr id="1" name="Shape 96"/>
        <p:cNvGrpSpPr/>
        <p:nvPr/>
      </p:nvGrpSpPr>
      <p:grpSpPr>
        <a:xfrm>
          <a:off x="0" y="0"/>
          <a:ext cx="0" cy="0"/>
          <a:chOff x="0" y="0"/>
          <a:chExt cx="0" cy="0"/>
        </a:xfrm>
      </p:grpSpPr>
      <p:sp>
        <p:nvSpPr>
          <p:cNvPr id="97" name="Google Shape;97;p71"/>
          <p:cNvSpPr/>
          <p:nvPr/>
        </p:nvSpPr>
        <p:spPr>
          <a:xfrm>
            <a:off x="1588" y="-15875"/>
            <a:ext cx="12192000" cy="70643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71"/>
          <p:cNvSpPr/>
          <p:nvPr/>
        </p:nvSpPr>
        <p:spPr>
          <a:xfrm>
            <a:off x="0" y="6272213"/>
            <a:ext cx="12192000" cy="585787"/>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0" name="Google Shape;100;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 name="Google Shape;10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71"/>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6" name="Google Shape;106;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82"/>
          <p:cNvSpPr txBox="1">
            <a:spLocks noGrp="1"/>
          </p:cNvSpPr>
          <p:nvPr>
            <p:ph type="ftr" idx="11"/>
          </p:nvPr>
        </p:nvSpPr>
        <p:spPr>
          <a:xfrm>
            <a:off x="4038600" y="6356350"/>
            <a:ext cx="4572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8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8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3" name="Google Shape;113;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83"/>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8" name="Google Shape;118;p8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8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84"/>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8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5" name="Google Shape;125;p8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8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8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8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85"/>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4" name="Google Shape;134;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86"/>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7"/>
        <p:cNvGrpSpPr/>
        <p:nvPr/>
      </p:nvGrpSpPr>
      <p:grpSpPr>
        <a:xfrm>
          <a:off x="0" y="0"/>
          <a:ext cx="0" cy="0"/>
          <a:chOff x="0" y="0"/>
          <a:chExt cx="0" cy="0"/>
        </a:xfrm>
      </p:grpSpPr>
      <p:sp>
        <p:nvSpPr>
          <p:cNvPr id="138" name="Google Shape;138;p8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9" name="Google Shape;139;p8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0" name="Google Shape;140;p8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1" name="Google Shape;14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87"/>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2F2F2"/>
        </a:solidFill>
        <a:effectLst/>
      </p:bgPr>
    </p:bg>
    <p:spTree>
      <p:nvGrpSpPr>
        <p:cNvPr id="1" name="Shape 19"/>
        <p:cNvGrpSpPr/>
        <p:nvPr/>
      </p:nvGrpSpPr>
      <p:grpSpPr>
        <a:xfrm>
          <a:off x="0" y="0"/>
          <a:ext cx="0" cy="0"/>
          <a:chOff x="0" y="0"/>
          <a:chExt cx="0" cy="0"/>
        </a:xfrm>
      </p:grpSpPr>
      <p:sp>
        <p:nvSpPr>
          <p:cNvPr id="20" name="Google Shape;20;p72"/>
          <p:cNvSpPr/>
          <p:nvPr/>
        </p:nvSpPr>
        <p:spPr>
          <a:xfrm>
            <a:off x="1932" y="-16582"/>
            <a:ext cx="12192000" cy="707082"/>
          </a:xfrm>
          <a:prstGeom prst="rect">
            <a:avLst/>
          </a:prstGeom>
          <a:solidFill>
            <a:srgbClr val="1737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72"/>
          <p:cNvSpPr/>
          <p:nvPr/>
        </p:nvSpPr>
        <p:spPr>
          <a:xfrm>
            <a:off x="0" y="6272988"/>
            <a:ext cx="12192000" cy="585012"/>
          </a:xfrm>
          <a:prstGeom prst="rect">
            <a:avLst/>
          </a:prstGeom>
          <a:solidFill>
            <a:srgbClr val="1737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4"/>
        <p:cNvGrpSpPr/>
        <p:nvPr/>
      </p:nvGrpSpPr>
      <p:grpSpPr>
        <a:xfrm>
          <a:off x="0" y="0"/>
          <a:ext cx="0" cy="0"/>
          <a:chOff x="0" y="0"/>
          <a:chExt cx="0" cy="0"/>
        </a:xfrm>
      </p:grpSpPr>
      <p:sp>
        <p:nvSpPr>
          <p:cNvPr id="145" name="Google Shape;145;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6" name="Google Shape;146;p88"/>
          <p:cNvSpPr>
            <a:spLocks noGrp="1"/>
          </p:cNvSpPr>
          <p:nvPr>
            <p:ph type="pic" idx="2"/>
          </p:nvPr>
        </p:nvSpPr>
        <p:spPr>
          <a:xfrm>
            <a:off x="5183188" y="987425"/>
            <a:ext cx="6172200" cy="4873625"/>
          </a:xfrm>
          <a:prstGeom prst="rect">
            <a:avLst/>
          </a:prstGeom>
          <a:noFill/>
          <a:ln>
            <a:noFill/>
          </a:ln>
        </p:spPr>
      </p:sp>
      <p:sp>
        <p:nvSpPr>
          <p:cNvPr id="147" name="Google Shape;147;p8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8" name="Google Shape;148;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88"/>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1"/>
        <p:cNvGrpSpPr/>
        <p:nvPr/>
      </p:nvGrpSpPr>
      <p:grpSpPr>
        <a:xfrm>
          <a:off x="0" y="0"/>
          <a:ext cx="0" cy="0"/>
          <a:chOff x="0" y="0"/>
          <a:chExt cx="0" cy="0"/>
        </a:xfrm>
      </p:grpSpPr>
      <p:sp>
        <p:nvSpPr>
          <p:cNvPr id="152" name="Google Shape;152;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3" name="Google Shape;153;p8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89"/>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9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9" name="Google Shape;159;p9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90"/>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98989"/>
                </a:solidFill>
                <a:latin typeface="Calibri"/>
                <a:ea typeface="Calibri"/>
                <a:cs typeface="Calibri"/>
                <a:sym typeface="Calibri"/>
              </a:defRPr>
            </a:lvl1pPr>
            <a:lvl2pPr marL="0" lvl="1" indent="0" algn="r">
              <a:spcBef>
                <a:spcPts val="0"/>
              </a:spcBef>
              <a:buNone/>
              <a:defRPr sz="1200">
                <a:solidFill>
                  <a:srgbClr val="898989"/>
                </a:solidFill>
                <a:latin typeface="Calibri"/>
                <a:ea typeface="Calibri"/>
                <a:cs typeface="Calibri"/>
                <a:sym typeface="Calibri"/>
              </a:defRPr>
            </a:lvl2pPr>
            <a:lvl3pPr marL="0" lvl="2" indent="0" algn="r">
              <a:spcBef>
                <a:spcPts val="0"/>
              </a:spcBef>
              <a:buNone/>
              <a:defRPr sz="1200">
                <a:solidFill>
                  <a:srgbClr val="898989"/>
                </a:solidFill>
                <a:latin typeface="Calibri"/>
                <a:ea typeface="Calibri"/>
                <a:cs typeface="Calibri"/>
                <a:sym typeface="Calibri"/>
              </a:defRPr>
            </a:lvl3pPr>
            <a:lvl4pPr marL="0" lvl="3" indent="0" algn="r">
              <a:spcBef>
                <a:spcPts val="0"/>
              </a:spcBef>
              <a:buNone/>
              <a:defRPr sz="1200">
                <a:solidFill>
                  <a:srgbClr val="898989"/>
                </a:solidFill>
                <a:latin typeface="Calibri"/>
                <a:ea typeface="Calibri"/>
                <a:cs typeface="Calibri"/>
                <a:sym typeface="Calibri"/>
              </a:defRPr>
            </a:lvl4pPr>
            <a:lvl5pPr marL="0" lvl="4" indent="0" algn="r">
              <a:spcBef>
                <a:spcPts val="0"/>
              </a:spcBef>
              <a:buNone/>
              <a:defRPr sz="1200">
                <a:solidFill>
                  <a:srgbClr val="898989"/>
                </a:solidFill>
                <a:latin typeface="Calibri"/>
                <a:ea typeface="Calibri"/>
                <a:cs typeface="Calibri"/>
                <a:sym typeface="Calibri"/>
              </a:defRPr>
            </a:lvl5pPr>
            <a:lvl6pPr marL="0" lvl="5" indent="0" algn="r">
              <a:spcBef>
                <a:spcPts val="0"/>
              </a:spcBef>
              <a:buNone/>
              <a:defRPr sz="1200">
                <a:solidFill>
                  <a:srgbClr val="898989"/>
                </a:solidFill>
                <a:latin typeface="Calibri"/>
                <a:ea typeface="Calibri"/>
                <a:cs typeface="Calibri"/>
                <a:sym typeface="Calibri"/>
              </a:defRPr>
            </a:lvl6pPr>
            <a:lvl7pPr marL="0" lvl="6" indent="0" algn="r">
              <a:spcBef>
                <a:spcPts val="0"/>
              </a:spcBef>
              <a:buNone/>
              <a:defRPr sz="1200">
                <a:solidFill>
                  <a:srgbClr val="898989"/>
                </a:solidFill>
                <a:latin typeface="Calibri"/>
                <a:ea typeface="Calibri"/>
                <a:cs typeface="Calibri"/>
                <a:sym typeface="Calibri"/>
              </a:defRPr>
            </a:lvl7pPr>
            <a:lvl8pPr marL="0" lvl="7" indent="0" algn="r">
              <a:spcBef>
                <a:spcPts val="0"/>
              </a:spcBef>
              <a:buNone/>
              <a:defRPr sz="1200">
                <a:solidFill>
                  <a:srgbClr val="898989"/>
                </a:solidFill>
                <a:latin typeface="Calibri"/>
                <a:ea typeface="Calibri"/>
                <a:cs typeface="Calibri"/>
                <a:sym typeface="Calibri"/>
              </a:defRPr>
            </a:lvl8pPr>
            <a:lvl9pPr marL="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ottom design element">
  <p:cSld name="bottom design element">
    <p:spTree>
      <p:nvGrpSpPr>
        <p:cNvPr id="1" name="Shape 163"/>
        <p:cNvGrpSpPr/>
        <p:nvPr/>
      </p:nvGrpSpPr>
      <p:grpSpPr>
        <a:xfrm>
          <a:off x="0" y="0"/>
          <a:ext cx="0" cy="0"/>
          <a:chOff x="0" y="0"/>
          <a:chExt cx="0" cy="0"/>
        </a:xfrm>
      </p:grpSpPr>
      <p:sp>
        <p:nvSpPr>
          <p:cNvPr id="164" name="Google Shape;164;p91"/>
          <p:cNvSpPr/>
          <p:nvPr/>
        </p:nvSpPr>
        <p:spPr>
          <a:xfrm rot="10800000">
            <a:off x="0" y="6283359"/>
            <a:ext cx="2933700" cy="298572"/>
          </a:xfrm>
          <a:custGeom>
            <a:avLst/>
            <a:gdLst/>
            <a:ahLst/>
            <a:cxnLst/>
            <a:rect l="l" t="t" r="r" b="b"/>
            <a:pathLst>
              <a:path w="16093440" h="370114" extrusionOk="0">
                <a:moveTo>
                  <a:pt x="0" y="31486"/>
                </a:moveTo>
                <a:lnTo>
                  <a:pt x="16093440" y="0"/>
                </a:lnTo>
                <a:lnTo>
                  <a:pt x="16093440" y="370114"/>
                </a:lnTo>
                <a:lnTo>
                  <a:pt x="4612640" y="344714"/>
                </a:lnTo>
                <a:lnTo>
                  <a:pt x="0" y="31486"/>
                </a:lnTo>
                <a:close/>
              </a:path>
            </a:pathLst>
          </a:custGeom>
          <a:solidFill>
            <a:srgbClr val="0000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91"/>
          <p:cNvSpPr/>
          <p:nvPr/>
        </p:nvSpPr>
        <p:spPr>
          <a:xfrm>
            <a:off x="0" y="6487887"/>
            <a:ext cx="12192000" cy="370114"/>
          </a:xfrm>
          <a:prstGeom prst="rect">
            <a:avLst/>
          </a:prstGeom>
          <a:solidFill>
            <a:srgbClr val="0000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91"/>
          <p:cNvSpPr/>
          <p:nvPr/>
        </p:nvSpPr>
        <p:spPr>
          <a:xfrm>
            <a:off x="9258300" y="248361"/>
            <a:ext cx="2933700" cy="298572"/>
          </a:xfrm>
          <a:custGeom>
            <a:avLst/>
            <a:gdLst/>
            <a:ahLst/>
            <a:cxnLst/>
            <a:rect l="l" t="t" r="r" b="b"/>
            <a:pathLst>
              <a:path w="16093440" h="370114" extrusionOk="0">
                <a:moveTo>
                  <a:pt x="0" y="31486"/>
                </a:moveTo>
                <a:lnTo>
                  <a:pt x="16093440" y="0"/>
                </a:lnTo>
                <a:lnTo>
                  <a:pt x="16093440" y="370114"/>
                </a:lnTo>
                <a:lnTo>
                  <a:pt x="4612640" y="344714"/>
                </a:lnTo>
                <a:lnTo>
                  <a:pt x="0" y="31486"/>
                </a:lnTo>
                <a:close/>
              </a:path>
            </a:pathLst>
          </a:custGeom>
          <a:solidFill>
            <a:srgbClr val="0000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7" name="Google Shape;167;p91"/>
          <p:cNvPicPr preferRelativeResize="0"/>
          <p:nvPr/>
        </p:nvPicPr>
        <p:blipFill rotWithShape="1">
          <a:blip r:embed="rId2">
            <a:alphaModFix/>
          </a:blip>
          <a:srcRect t="35826" r="40453"/>
          <a:stretch/>
        </p:blipFill>
        <p:spPr>
          <a:xfrm>
            <a:off x="0" y="4540489"/>
            <a:ext cx="1625600" cy="1751946"/>
          </a:xfrm>
          <a:prstGeom prst="rect">
            <a:avLst/>
          </a:prstGeom>
          <a:noFill/>
          <a:ln>
            <a:noFill/>
          </a:ln>
        </p:spPr>
      </p:pic>
      <p:sp>
        <p:nvSpPr>
          <p:cNvPr id="168" name="Google Shape;168;p91"/>
          <p:cNvSpPr/>
          <p:nvPr/>
        </p:nvSpPr>
        <p:spPr>
          <a:xfrm>
            <a:off x="0" y="-94045"/>
            <a:ext cx="12192000" cy="370114"/>
          </a:xfrm>
          <a:prstGeom prst="rect">
            <a:avLst/>
          </a:prstGeom>
          <a:solidFill>
            <a:srgbClr val="0000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9" name="Google Shape;169;p91" descr="A black and white sign&#10;&#10;Description automatically generated with low confidence"/>
          <p:cNvPicPr preferRelativeResize="0"/>
          <p:nvPr/>
        </p:nvPicPr>
        <p:blipFill rotWithShape="1">
          <a:blip r:embed="rId3">
            <a:alphaModFix/>
          </a:blip>
          <a:srcRect/>
          <a:stretch/>
        </p:blipFill>
        <p:spPr>
          <a:xfrm>
            <a:off x="10464799" y="-14668"/>
            <a:ext cx="1494454" cy="488534"/>
          </a:xfrm>
          <a:prstGeom prst="rect">
            <a:avLst/>
          </a:prstGeom>
          <a:noFill/>
          <a:ln>
            <a:noFill/>
          </a:ln>
        </p:spPr>
      </p:pic>
      <p:sp>
        <p:nvSpPr>
          <p:cNvPr id="170" name="Google Shape;170;p91"/>
          <p:cNvSpPr txBox="1">
            <a:spLocks noGrp="1"/>
          </p:cNvSpPr>
          <p:nvPr>
            <p:ph type="ftr" idx="11"/>
          </p:nvPr>
        </p:nvSpPr>
        <p:spPr>
          <a:xfrm>
            <a:off x="4038600" y="6483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91"/>
          <p:cNvSpPr txBox="1">
            <a:spLocks noGrp="1"/>
          </p:cNvSpPr>
          <p:nvPr>
            <p:ph type="sldNum" idx="12"/>
          </p:nvPr>
        </p:nvSpPr>
        <p:spPr>
          <a:xfrm>
            <a:off x="8610600" y="6483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7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7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7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7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79"/>
          <p:cNvSpPr>
            <a:spLocks noGrp="1"/>
          </p:cNvSpPr>
          <p:nvPr>
            <p:ph type="pic" idx="2"/>
          </p:nvPr>
        </p:nvSpPr>
        <p:spPr>
          <a:xfrm>
            <a:off x="5183188" y="987425"/>
            <a:ext cx="6172200" cy="4873625"/>
          </a:xfrm>
          <a:prstGeom prst="rect">
            <a:avLst/>
          </a:prstGeom>
          <a:noFill/>
          <a:ln>
            <a:noFill/>
          </a:ln>
        </p:spPr>
      </p:sp>
      <p:sp>
        <p:nvSpPr>
          <p:cNvPr id="70" name="Google Shape;70;p7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8" name="Google Shape;88;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67"/>
          <p:cNvSpPr txBox="1">
            <a:spLocks noGrp="1"/>
          </p:cNvSpPr>
          <p:nvPr>
            <p:ph type="ftr" idx="11"/>
          </p:nvPr>
        </p:nvSpPr>
        <p:spPr>
          <a:xfrm>
            <a:off x="4038600" y="6356350"/>
            <a:ext cx="47783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tno.nl/media/2632/information20-art4.pdf" TargetMode="External"/><Relationship Id="rId4" Type="http://schemas.openxmlformats.org/officeDocument/2006/relationships/hyperlink" Target="https://www.researchgate.net/publication/323422270_The_Application_of_Seismic_Attributes_and_Wheeler_Transformations_for_the_Geomorphological_Interpretation_of_Stratigraphic_Surfaces_A_Case_Study_of_the_F3_Block_Dutch_Offshore_Sector_North_Se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kaggle.com/datasets/gustavoscholze/f3-data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pic>
        <p:nvPicPr>
          <p:cNvPr id="176" name="Google Shape;176;p1"/>
          <p:cNvPicPr preferRelativeResize="0"/>
          <p:nvPr/>
        </p:nvPicPr>
        <p:blipFill rotWithShape="1">
          <a:blip r:embed="rId4">
            <a:alphaModFix/>
          </a:blip>
          <a:srcRect/>
          <a:stretch/>
        </p:blipFill>
        <p:spPr>
          <a:xfrm>
            <a:off x="271849" y="121298"/>
            <a:ext cx="11648301" cy="1086175"/>
          </a:xfrm>
          <a:prstGeom prst="rect">
            <a:avLst/>
          </a:prstGeom>
          <a:noFill/>
          <a:ln>
            <a:noFill/>
          </a:ln>
        </p:spPr>
      </p:pic>
      <p:sp>
        <p:nvSpPr>
          <p:cNvPr id="177" name="Google Shape;177;p1"/>
          <p:cNvSpPr/>
          <p:nvPr/>
        </p:nvSpPr>
        <p:spPr>
          <a:xfrm>
            <a:off x="450053" y="1362631"/>
            <a:ext cx="10990800" cy="517024"/>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200" b="0" i="0" u="none" strike="noStrike" cap="none" dirty="0">
                <a:solidFill>
                  <a:schemeClr val="lt1"/>
                </a:solidFill>
                <a:latin typeface="Arial" panose="020B0604020202020204" pitchFamily="34" charset="0"/>
                <a:ea typeface="Calibri"/>
                <a:cs typeface="Arial" panose="020B0604020202020204" pitchFamily="34" charset="0"/>
                <a:sym typeface="Calibri"/>
              </a:rPr>
              <a:t>An Autonomous Institution Affiliated to Visvesvaraya Technological University. Approved by UGC/AICTE/Govt. of Karnataka, Accredited by NAAC (Grade 'A+') Bangalore-560064, Karnataka, INDIA</a:t>
            </a:r>
            <a:endParaRPr sz="1200" b="0" i="0" u="none" strike="noStrike" cap="none" dirty="0">
              <a:solidFill>
                <a:schemeClr val="lt1"/>
              </a:solidFill>
              <a:latin typeface="Arial" panose="020B0604020202020204" pitchFamily="34" charset="0"/>
              <a:ea typeface="Calibri"/>
              <a:cs typeface="Arial" panose="020B0604020202020204" pitchFamily="34" charset="0"/>
              <a:sym typeface="Calibri"/>
            </a:endParaRPr>
          </a:p>
        </p:txBody>
      </p:sp>
      <p:sp>
        <p:nvSpPr>
          <p:cNvPr id="2" name="TextBox 1">
            <a:extLst>
              <a:ext uri="{FF2B5EF4-FFF2-40B4-BE49-F238E27FC236}">
                <a16:creationId xmlns:a16="http://schemas.microsoft.com/office/drawing/2014/main" id="{F2AE9AD6-DB6B-69C3-BC12-82193499CFA8}"/>
              </a:ext>
            </a:extLst>
          </p:cNvPr>
          <p:cNvSpPr txBox="1"/>
          <p:nvPr/>
        </p:nvSpPr>
        <p:spPr>
          <a:xfrm>
            <a:off x="2050059" y="2551837"/>
            <a:ext cx="9802684" cy="1754326"/>
          </a:xfrm>
          <a:prstGeom prst="rect">
            <a:avLst/>
          </a:prstGeom>
          <a:noFill/>
        </p:spPr>
        <p:txBody>
          <a:bodyPr wrap="none" rtlCol="0">
            <a:spAutoFit/>
          </a:bodyPr>
          <a:lstStyle/>
          <a:p>
            <a:pPr algn="r"/>
            <a:r>
              <a:rPr lang="en-US" sz="5400" b="1" dirty="0">
                <a:solidFill>
                  <a:schemeClr val="bg1"/>
                </a:solidFill>
              </a:rPr>
              <a:t>3D Stratigraphic Modelling of</a:t>
            </a:r>
          </a:p>
          <a:p>
            <a:pPr algn="r"/>
            <a:r>
              <a:rPr lang="en-US" sz="5400" b="1" dirty="0">
                <a:solidFill>
                  <a:schemeClr val="bg1"/>
                </a:solidFill>
              </a:rPr>
              <a:t>The Dutch Sector </a:t>
            </a:r>
            <a:endParaRPr lang="en-IN" sz="5400" b="1" dirty="0">
              <a:solidFill>
                <a:schemeClr val="bg1"/>
              </a:solidFill>
            </a:endParaRPr>
          </a:p>
        </p:txBody>
      </p:sp>
      <p:sp>
        <p:nvSpPr>
          <p:cNvPr id="3" name="TextBox 2">
            <a:extLst>
              <a:ext uri="{FF2B5EF4-FFF2-40B4-BE49-F238E27FC236}">
                <a16:creationId xmlns:a16="http://schemas.microsoft.com/office/drawing/2014/main" id="{45560A18-22C5-4675-A7F9-6596CEB57E58}"/>
              </a:ext>
            </a:extLst>
          </p:cNvPr>
          <p:cNvSpPr txBox="1"/>
          <p:nvPr/>
        </p:nvSpPr>
        <p:spPr>
          <a:xfrm>
            <a:off x="9010298" y="5650527"/>
            <a:ext cx="2842445" cy="954107"/>
          </a:xfrm>
          <a:prstGeom prst="rect">
            <a:avLst/>
          </a:prstGeom>
          <a:noFill/>
        </p:spPr>
        <p:txBody>
          <a:bodyPr wrap="none" rtlCol="0">
            <a:spAutoFit/>
          </a:bodyPr>
          <a:lstStyle/>
          <a:p>
            <a:pPr algn="r"/>
            <a:r>
              <a:rPr lang="en-IN" dirty="0">
                <a:solidFill>
                  <a:schemeClr val="bg1"/>
                </a:solidFill>
              </a:rPr>
              <a:t>Aditya K – 1NT22CS015</a:t>
            </a:r>
          </a:p>
          <a:p>
            <a:pPr algn="r"/>
            <a:r>
              <a:rPr lang="en-IN" dirty="0">
                <a:solidFill>
                  <a:schemeClr val="bg1"/>
                </a:solidFill>
              </a:rPr>
              <a:t>Aditya Parthiban – 1NT22CS016</a:t>
            </a:r>
          </a:p>
          <a:p>
            <a:pPr algn="r"/>
            <a:r>
              <a:rPr lang="en-IN" dirty="0" err="1">
                <a:solidFill>
                  <a:schemeClr val="bg1"/>
                </a:solidFill>
              </a:rPr>
              <a:t>Advaith</a:t>
            </a:r>
            <a:r>
              <a:rPr lang="en-IN" dirty="0">
                <a:solidFill>
                  <a:schemeClr val="bg1"/>
                </a:solidFill>
              </a:rPr>
              <a:t> V – 1NT22CS017</a:t>
            </a:r>
          </a:p>
          <a:p>
            <a:pPr algn="r"/>
            <a:r>
              <a:rPr lang="en-IN" dirty="0" err="1">
                <a:solidFill>
                  <a:schemeClr val="bg1"/>
                </a:solidFill>
              </a:rPr>
              <a:t>Akarshak</a:t>
            </a:r>
            <a:r>
              <a:rPr lang="en-IN" dirty="0">
                <a:solidFill>
                  <a:schemeClr val="bg1"/>
                </a:solidFill>
              </a:rPr>
              <a:t> Sharma– 1NT22CS020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3F755B-A21D-FFFC-1B51-449A2248E0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7" name="Rectangle 6">
            <a:extLst>
              <a:ext uri="{FF2B5EF4-FFF2-40B4-BE49-F238E27FC236}">
                <a16:creationId xmlns:a16="http://schemas.microsoft.com/office/drawing/2014/main" id="{A3B1C0C8-66EA-E7B2-311E-B5423E4C31F0}"/>
              </a:ext>
            </a:extLst>
          </p:cNvPr>
          <p:cNvSpPr/>
          <p:nvPr/>
        </p:nvSpPr>
        <p:spPr>
          <a:xfrm>
            <a:off x="2813539" y="1012874"/>
            <a:ext cx="2518117" cy="844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Processing</a:t>
            </a:r>
            <a:endParaRPr lang="en-IN" sz="2400" dirty="0"/>
          </a:p>
        </p:txBody>
      </p:sp>
      <p:cxnSp>
        <p:nvCxnSpPr>
          <p:cNvPr id="9" name="Straight Arrow Connector 8">
            <a:extLst>
              <a:ext uri="{FF2B5EF4-FFF2-40B4-BE49-F238E27FC236}">
                <a16:creationId xmlns:a16="http://schemas.microsoft.com/office/drawing/2014/main" id="{31CDD1C6-8406-0726-2B71-EF1597F6353D}"/>
              </a:ext>
            </a:extLst>
          </p:cNvPr>
          <p:cNvCxnSpPr/>
          <p:nvPr/>
        </p:nvCxnSpPr>
        <p:spPr>
          <a:xfrm>
            <a:off x="3995226" y="1871003"/>
            <a:ext cx="0" cy="39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2179604-93D0-4959-50BF-1B9E135D1F9D}"/>
              </a:ext>
            </a:extLst>
          </p:cNvPr>
          <p:cNvSpPr/>
          <p:nvPr/>
        </p:nvSpPr>
        <p:spPr>
          <a:xfrm>
            <a:off x="2813539" y="2293033"/>
            <a:ext cx="2518117" cy="844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Seismic </a:t>
            </a:r>
            <a:r>
              <a:rPr lang="en-US" sz="2000" dirty="0" err="1"/>
              <a:t>Interpreation</a:t>
            </a:r>
            <a:endParaRPr lang="en-IN" sz="2000" dirty="0"/>
          </a:p>
        </p:txBody>
      </p:sp>
      <p:sp>
        <p:nvSpPr>
          <p:cNvPr id="11" name="Rectangle 10">
            <a:extLst>
              <a:ext uri="{FF2B5EF4-FFF2-40B4-BE49-F238E27FC236}">
                <a16:creationId xmlns:a16="http://schemas.microsoft.com/office/drawing/2014/main" id="{64F8C8B8-92A6-B93F-3FC4-4C06EB1C4097}"/>
              </a:ext>
            </a:extLst>
          </p:cNvPr>
          <p:cNvSpPr/>
          <p:nvPr/>
        </p:nvSpPr>
        <p:spPr>
          <a:xfrm>
            <a:off x="2813539" y="3545058"/>
            <a:ext cx="2518117" cy="9566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Well Log Interpretation</a:t>
            </a:r>
          </a:p>
          <a:p>
            <a:pPr algn="ctr"/>
            <a:endParaRPr lang="en-IN" dirty="0"/>
          </a:p>
        </p:txBody>
      </p:sp>
      <p:cxnSp>
        <p:nvCxnSpPr>
          <p:cNvPr id="13" name="Straight Arrow Connector 12">
            <a:extLst>
              <a:ext uri="{FF2B5EF4-FFF2-40B4-BE49-F238E27FC236}">
                <a16:creationId xmlns:a16="http://schemas.microsoft.com/office/drawing/2014/main" id="{F1B4B97A-D03E-7668-803F-7A9321F7A6F8}"/>
              </a:ext>
            </a:extLst>
          </p:cNvPr>
          <p:cNvCxnSpPr>
            <a:cxnSpLocks/>
          </p:cNvCxnSpPr>
          <p:nvPr/>
        </p:nvCxnSpPr>
        <p:spPr>
          <a:xfrm>
            <a:off x="3995226" y="3137094"/>
            <a:ext cx="0" cy="407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8114DE-338E-FB43-1878-ED9B26EA50F7}"/>
              </a:ext>
            </a:extLst>
          </p:cNvPr>
          <p:cNvCxnSpPr>
            <a:stCxn id="11" idx="2"/>
          </p:cNvCxnSpPr>
          <p:nvPr/>
        </p:nvCxnSpPr>
        <p:spPr>
          <a:xfrm flipH="1">
            <a:off x="4072597" y="4501661"/>
            <a:ext cx="1" cy="407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BEE34B7-36A3-FEDB-F59A-D0908B60E77A}"/>
              </a:ext>
            </a:extLst>
          </p:cNvPr>
          <p:cNvSpPr/>
          <p:nvPr/>
        </p:nvSpPr>
        <p:spPr>
          <a:xfrm>
            <a:off x="2813539" y="4909625"/>
            <a:ext cx="2518117" cy="8299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t>Horizion</a:t>
            </a:r>
            <a:r>
              <a:rPr lang="en-US" sz="1800" dirty="0"/>
              <a:t> &amp; Fault Modelling</a:t>
            </a:r>
            <a:endParaRPr lang="en-IN" sz="1800" dirty="0"/>
          </a:p>
        </p:txBody>
      </p:sp>
      <p:sp>
        <p:nvSpPr>
          <p:cNvPr id="21" name="Rectangle 20">
            <a:extLst>
              <a:ext uri="{FF2B5EF4-FFF2-40B4-BE49-F238E27FC236}">
                <a16:creationId xmlns:a16="http://schemas.microsoft.com/office/drawing/2014/main" id="{11719B01-ECDB-09F4-7FA3-554F267AFA23}"/>
              </a:ext>
            </a:extLst>
          </p:cNvPr>
          <p:cNvSpPr/>
          <p:nvPr/>
        </p:nvSpPr>
        <p:spPr>
          <a:xfrm>
            <a:off x="6513343" y="1012874"/>
            <a:ext cx="2883877" cy="844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Grid Construction</a:t>
            </a:r>
            <a:endParaRPr lang="en-IN" sz="2400" dirty="0"/>
          </a:p>
        </p:txBody>
      </p:sp>
      <p:sp>
        <p:nvSpPr>
          <p:cNvPr id="22" name="Rectangle 21">
            <a:extLst>
              <a:ext uri="{FF2B5EF4-FFF2-40B4-BE49-F238E27FC236}">
                <a16:creationId xmlns:a16="http://schemas.microsoft.com/office/drawing/2014/main" id="{D2498EE2-C24B-3C9C-7BDF-CAEE7C54C09D}"/>
              </a:ext>
            </a:extLst>
          </p:cNvPr>
          <p:cNvSpPr/>
          <p:nvPr/>
        </p:nvSpPr>
        <p:spPr>
          <a:xfrm>
            <a:off x="6513340" y="2264898"/>
            <a:ext cx="2883877" cy="844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Property Modelling</a:t>
            </a:r>
            <a:endParaRPr lang="en-IN" sz="2400" dirty="0"/>
          </a:p>
        </p:txBody>
      </p:sp>
      <p:sp>
        <p:nvSpPr>
          <p:cNvPr id="23" name="Rectangle 22">
            <a:extLst>
              <a:ext uri="{FF2B5EF4-FFF2-40B4-BE49-F238E27FC236}">
                <a16:creationId xmlns:a16="http://schemas.microsoft.com/office/drawing/2014/main" id="{71A1B1CC-E3BA-B64D-CD28-627378E3D6B7}"/>
              </a:ext>
            </a:extLst>
          </p:cNvPr>
          <p:cNvSpPr/>
          <p:nvPr/>
        </p:nvSpPr>
        <p:spPr>
          <a:xfrm>
            <a:off x="6513339" y="3559125"/>
            <a:ext cx="2883877" cy="844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Model Calibration</a:t>
            </a:r>
            <a:endParaRPr lang="en-IN" sz="2400" dirty="0"/>
          </a:p>
        </p:txBody>
      </p:sp>
      <p:sp>
        <p:nvSpPr>
          <p:cNvPr id="24" name="Rectangle 23">
            <a:extLst>
              <a:ext uri="{FF2B5EF4-FFF2-40B4-BE49-F238E27FC236}">
                <a16:creationId xmlns:a16="http://schemas.microsoft.com/office/drawing/2014/main" id="{930B02BC-35C2-1E71-92CD-A544DD953F37}"/>
              </a:ext>
            </a:extLst>
          </p:cNvPr>
          <p:cNvSpPr/>
          <p:nvPr/>
        </p:nvSpPr>
        <p:spPr>
          <a:xfrm>
            <a:off x="6513341" y="4895557"/>
            <a:ext cx="2883877" cy="844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t>Visualisation</a:t>
            </a:r>
            <a:r>
              <a:rPr lang="en-US" sz="2400" dirty="0"/>
              <a:t> &amp; Analysis</a:t>
            </a:r>
            <a:endParaRPr lang="en-IN" sz="2400" dirty="0"/>
          </a:p>
        </p:txBody>
      </p:sp>
      <p:cxnSp>
        <p:nvCxnSpPr>
          <p:cNvPr id="30" name="Straight Arrow Connector 29">
            <a:extLst>
              <a:ext uri="{FF2B5EF4-FFF2-40B4-BE49-F238E27FC236}">
                <a16:creationId xmlns:a16="http://schemas.microsoft.com/office/drawing/2014/main" id="{10392DC2-B866-7117-584D-32CF26878859}"/>
              </a:ext>
            </a:extLst>
          </p:cNvPr>
          <p:cNvCxnSpPr>
            <a:cxnSpLocks/>
            <a:stCxn id="21" idx="2"/>
            <a:endCxn id="22" idx="0"/>
          </p:cNvCxnSpPr>
          <p:nvPr/>
        </p:nvCxnSpPr>
        <p:spPr>
          <a:xfrm flipH="1">
            <a:off x="7955279" y="1856935"/>
            <a:ext cx="3" cy="40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97491D-99FC-E488-2BE4-C31C9EF7918C}"/>
              </a:ext>
            </a:extLst>
          </p:cNvPr>
          <p:cNvCxnSpPr>
            <a:cxnSpLocks/>
            <a:stCxn id="22" idx="2"/>
            <a:endCxn id="23" idx="0"/>
          </p:cNvCxnSpPr>
          <p:nvPr/>
        </p:nvCxnSpPr>
        <p:spPr>
          <a:xfrm flipH="1">
            <a:off x="7955278" y="3108959"/>
            <a:ext cx="1" cy="4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5503C79-BA72-841B-D203-D4CF23CCCA3D}"/>
              </a:ext>
            </a:extLst>
          </p:cNvPr>
          <p:cNvCxnSpPr>
            <a:cxnSpLocks/>
            <a:stCxn id="23" idx="2"/>
            <a:endCxn id="24" idx="0"/>
          </p:cNvCxnSpPr>
          <p:nvPr/>
        </p:nvCxnSpPr>
        <p:spPr>
          <a:xfrm>
            <a:off x="7955278" y="4403186"/>
            <a:ext cx="2" cy="49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A0F5573-907C-050A-4E1A-BA3F5CF4F365}"/>
              </a:ext>
            </a:extLst>
          </p:cNvPr>
          <p:cNvSpPr txBox="1"/>
          <p:nvPr/>
        </p:nvSpPr>
        <p:spPr>
          <a:xfrm>
            <a:off x="0" y="20135"/>
            <a:ext cx="3882684" cy="584775"/>
          </a:xfrm>
          <a:prstGeom prst="rect">
            <a:avLst/>
          </a:prstGeom>
          <a:noFill/>
        </p:spPr>
        <p:txBody>
          <a:bodyPr wrap="square" rtlCol="0">
            <a:spAutoFit/>
          </a:bodyPr>
          <a:lstStyle/>
          <a:p>
            <a:r>
              <a:rPr lang="en-US" sz="3200" dirty="0">
                <a:solidFill>
                  <a:schemeClr val="bg1">
                    <a:lumMod val="95000"/>
                  </a:schemeClr>
                </a:solidFill>
              </a:rPr>
              <a:t>Block Diagram</a:t>
            </a:r>
            <a:endParaRPr lang="en-IN" sz="3200" dirty="0">
              <a:solidFill>
                <a:schemeClr val="bg1">
                  <a:lumMod val="95000"/>
                </a:schemeClr>
              </a:solidFill>
            </a:endParaRPr>
          </a:p>
        </p:txBody>
      </p:sp>
      <p:cxnSp>
        <p:nvCxnSpPr>
          <p:cNvPr id="40" name="Connector: Elbow 39">
            <a:extLst>
              <a:ext uri="{FF2B5EF4-FFF2-40B4-BE49-F238E27FC236}">
                <a16:creationId xmlns:a16="http://schemas.microsoft.com/office/drawing/2014/main" id="{3AA69393-D93B-C5DA-5B62-EB089BA770CB}"/>
              </a:ext>
            </a:extLst>
          </p:cNvPr>
          <p:cNvCxnSpPr>
            <a:stCxn id="20" idx="2"/>
          </p:cNvCxnSpPr>
          <p:nvPr/>
        </p:nvCxnSpPr>
        <p:spPr>
          <a:xfrm rot="5400000" flipH="1" flipV="1">
            <a:off x="2507567" y="2409093"/>
            <a:ext cx="4895556" cy="1765494"/>
          </a:xfrm>
          <a:prstGeom prst="bentConnector3">
            <a:avLst>
              <a:gd name="adj1" fmla="val -4670"/>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AD0379F-274B-2AD8-3E2E-6A5ECBBFD775}"/>
              </a:ext>
            </a:extLst>
          </p:cNvPr>
          <p:cNvCxnSpPr/>
          <p:nvPr/>
        </p:nvCxnSpPr>
        <p:spPr>
          <a:xfrm>
            <a:off x="5824025" y="858129"/>
            <a:ext cx="21312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25B6518-9ACD-C937-6239-2EAD90084E06}"/>
              </a:ext>
            </a:extLst>
          </p:cNvPr>
          <p:cNvCxnSpPr>
            <a:endCxn id="21" idx="0"/>
          </p:cNvCxnSpPr>
          <p:nvPr/>
        </p:nvCxnSpPr>
        <p:spPr>
          <a:xfrm>
            <a:off x="7955278" y="844062"/>
            <a:ext cx="4" cy="16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72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97"/>
        <p:cNvGrpSpPr/>
        <p:nvPr/>
      </p:nvGrpSpPr>
      <p:grpSpPr>
        <a:xfrm>
          <a:off x="0" y="0"/>
          <a:ext cx="0" cy="0"/>
          <a:chOff x="0" y="0"/>
          <a:chExt cx="0" cy="0"/>
        </a:xfrm>
      </p:grpSpPr>
      <p:sp>
        <p:nvSpPr>
          <p:cNvPr id="198" name="Google Shape;198;p64"/>
          <p:cNvSpPr/>
          <p:nvPr/>
        </p:nvSpPr>
        <p:spPr>
          <a:xfrm>
            <a:off x="1932" y="-16583"/>
            <a:ext cx="12192000" cy="966099"/>
          </a:xfrm>
          <a:prstGeom prst="rect">
            <a:avLst/>
          </a:prstGeom>
          <a:solidFill>
            <a:srgbClr val="1737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64"/>
          <p:cNvSpPr/>
          <p:nvPr/>
        </p:nvSpPr>
        <p:spPr>
          <a:xfrm>
            <a:off x="0" y="5809957"/>
            <a:ext cx="12192000" cy="1048188"/>
          </a:xfrm>
          <a:prstGeom prst="rect">
            <a:avLst/>
          </a:prstGeom>
          <a:solidFill>
            <a:srgbClr val="1737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64"/>
          <p:cNvSpPr txBox="1"/>
          <p:nvPr/>
        </p:nvSpPr>
        <p:spPr>
          <a:xfrm>
            <a:off x="0" y="3013501"/>
            <a:ext cx="121920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dirty="0">
                <a:solidFill>
                  <a:srgbClr val="002060"/>
                </a:solidFill>
                <a:latin typeface="Arial" panose="020B0604020202020204" pitchFamily="34" charset="0"/>
                <a:ea typeface="Calibri"/>
                <a:cs typeface="Arial" panose="020B0604020202020204" pitchFamily="34" charset="0"/>
                <a:sym typeface="Calibri"/>
              </a:rPr>
              <a:t>THANK YOU</a:t>
            </a:r>
            <a:endParaRPr sz="4800" b="1" dirty="0">
              <a:solidFill>
                <a:srgbClr val="002060"/>
              </a:solidFill>
              <a:latin typeface="Arial" panose="020B0604020202020204" pitchFamily="34" charset="0"/>
              <a:ea typeface="Calibri"/>
              <a:cs typeface="Arial" panose="020B0604020202020204" pitchFamily="34" charset="0"/>
              <a:sym typeface="Calibri"/>
            </a:endParaRPr>
          </a:p>
        </p:txBody>
      </p:sp>
      <p:pic>
        <p:nvPicPr>
          <p:cNvPr id="201" name="Google Shape;201;p64"/>
          <p:cNvPicPr preferRelativeResize="0"/>
          <p:nvPr/>
        </p:nvPicPr>
        <p:blipFill rotWithShape="1">
          <a:blip r:embed="rId3">
            <a:alphaModFix/>
          </a:blip>
          <a:srcRect/>
          <a:stretch/>
        </p:blipFill>
        <p:spPr>
          <a:xfrm>
            <a:off x="6281703" y="143714"/>
            <a:ext cx="5649805" cy="5423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81"/>
        <p:cNvGrpSpPr/>
        <p:nvPr/>
      </p:nvGrpSpPr>
      <p:grpSpPr>
        <a:xfrm>
          <a:off x="0" y="0"/>
          <a:ext cx="0" cy="0"/>
          <a:chOff x="0" y="0"/>
          <a:chExt cx="0" cy="0"/>
        </a:xfrm>
      </p:grpSpPr>
      <p:sp>
        <p:nvSpPr>
          <p:cNvPr id="183" name="Google Shape;183;p20"/>
          <p:cNvSpPr/>
          <p:nvPr/>
        </p:nvSpPr>
        <p:spPr>
          <a:xfrm>
            <a:off x="890338" y="4409267"/>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20"/>
          <p:cNvSpPr/>
          <p:nvPr/>
        </p:nvSpPr>
        <p:spPr>
          <a:xfrm>
            <a:off x="462116" y="4277032"/>
            <a:ext cx="4162236" cy="56928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20"/>
          <p:cNvSpPr/>
          <p:nvPr/>
        </p:nvSpPr>
        <p:spPr>
          <a:xfrm>
            <a:off x="462116" y="318415"/>
            <a:ext cx="4913304" cy="102108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FFFFFF"/>
              </a:buClr>
              <a:buSzPts val="5400"/>
              <a:buFont typeface="Calibri"/>
              <a:buNone/>
            </a:pPr>
            <a:r>
              <a:rPr lang="en-US" sz="5400" b="1" i="0" u="none" strike="noStrike" cap="none" dirty="0">
                <a:solidFill>
                  <a:srgbClr val="FFFFFF"/>
                </a:solidFill>
                <a:latin typeface="Arial" panose="020B0604020202020204" pitchFamily="34" charset="0"/>
                <a:ea typeface="Calibri"/>
                <a:cs typeface="Arial" panose="020B0604020202020204" pitchFamily="34" charset="0"/>
                <a:sym typeface="Calibri"/>
              </a:rPr>
              <a:t>Contents</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D5D943E-B72A-6CB2-19CD-5C9E622D3608}"/>
              </a:ext>
            </a:extLst>
          </p:cNvPr>
          <p:cNvSpPr txBox="1"/>
          <p:nvPr/>
        </p:nvSpPr>
        <p:spPr>
          <a:xfrm>
            <a:off x="513131" y="1818528"/>
            <a:ext cx="2852063" cy="3671005"/>
          </a:xfrm>
          <a:prstGeom prst="rect">
            <a:avLst/>
          </a:prstGeom>
          <a:noFill/>
        </p:spPr>
        <p:txBody>
          <a:bodyPr wrap="none" rtlCol="0">
            <a:spAutoFit/>
          </a:bodyPr>
          <a:lstStyle/>
          <a:p>
            <a:pPr marL="285750" indent="-285750">
              <a:lnSpc>
                <a:spcPct val="200000"/>
              </a:lnSpc>
              <a:buClr>
                <a:schemeClr val="bg1"/>
              </a:buClr>
              <a:buFont typeface="Wingdings" panose="05000000000000000000" pitchFamily="2" charset="2"/>
              <a:buChar char="q"/>
            </a:pPr>
            <a:r>
              <a:rPr lang="en-IN" sz="2400" kern="0" dirty="0">
                <a:solidFill>
                  <a:schemeClr val="bg1"/>
                </a:solidFill>
                <a:effectLst/>
                <a:latin typeface="Arial" panose="020B0604020202020204" pitchFamily="34" charset="0"/>
                <a:ea typeface="Times New Roman" panose="02020603050405020304" pitchFamily="18" charset="0"/>
              </a:rPr>
              <a:t> Abstract</a:t>
            </a:r>
          </a:p>
          <a:p>
            <a:pPr marL="285750" indent="-285750">
              <a:lnSpc>
                <a:spcPct val="200000"/>
              </a:lnSpc>
              <a:buClr>
                <a:schemeClr val="bg1"/>
              </a:buClr>
              <a:buFont typeface="Wingdings" panose="05000000000000000000" pitchFamily="2" charset="2"/>
              <a:buChar char="q"/>
            </a:pPr>
            <a:r>
              <a:rPr lang="en-IN" sz="2400" kern="0" dirty="0">
                <a:solidFill>
                  <a:schemeClr val="bg1"/>
                </a:solidFill>
                <a:effectLst/>
                <a:latin typeface="Arial" panose="020B0604020202020204" pitchFamily="34" charset="0"/>
                <a:ea typeface="Times New Roman" panose="02020603050405020304" pitchFamily="18" charset="0"/>
              </a:rPr>
              <a:t> Introduction</a:t>
            </a:r>
          </a:p>
          <a:p>
            <a:pPr marL="285750" indent="-285750">
              <a:lnSpc>
                <a:spcPct val="200000"/>
              </a:lnSpc>
              <a:buClr>
                <a:schemeClr val="bg1"/>
              </a:buClr>
              <a:buFont typeface="Wingdings" panose="05000000000000000000" pitchFamily="2" charset="2"/>
              <a:buChar char="q"/>
            </a:pPr>
            <a:r>
              <a:rPr lang="en-IN" sz="2400" kern="0" dirty="0">
                <a:solidFill>
                  <a:schemeClr val="bg1"/>
                </a:solidFill>
                <a:effectLst/>
                <a:latin typeface="Arial" panose="020B0604020202020204" pitchFamily="34" charset="0"/>
                <a:ea typeface="Times New Roman" panose="02020603050405020304" pitchFamily="18" charset="0"/>
              </a:rPr>
              <a:t> Objectives</a:t>
            </a:r>
          </a:p>
          <a:p>
            <a:pPr marL="285750" indent="-285750">
              <a:lnSpc>
                <a:spcPct val="200000"/>
              </a:lnSpc>
              <a:buClr>
                <a:schemeClr val="bg1"/>
              </a:buClr>
              <a:buFont typeface="Wingdings" panose="05000000000000000000" pitchFamily="2" charset="2"/>
              <a:buChar char="q"/>
            </a:pPr>
            <a:r>
              <a:rPr lang="en-IN" sz="2400" kern="0" dirty="0">
                <a:solidFill>
                  <a:schemeClr val="bg1"/>
                </a:solidFill>
                <a:effectLst/>
                <a:latin typeface="Arial" panose="020B0604020202020204" pitchFamily="34" charset="0"/>
                <a:ea typeface="Times New Roman" panose="02020603050405020304" pitchFamily="18" charset="0"/>
              </a:rPr>
              <a:t> Literature survey</a:t>
            </a:r>
          </a:p>
          <a:p>
            <a:pPr marL="285750" indent="-285750">
              <a:lnSpc>
                <a:spcPct val="200000"/>
              </a:lnSpc>
              <a:buClr>
                <a:schemeClr val="bg1"/>
              </a:buClr>
              <a:buFont typeface="Wingdings" panose="05000000000000000000" pitchFamily="2" charset="2"/>
              <a:buChar char="q"/>
            </a:pPr>
            <a:r>
              <a:rPr lang="en-IN" sz="2400" dirty="0">
                <a:solidFill>
                  <a:schemeClr val="bg1"/>
                </a:solidFill>
                <a:latin typeface="Arial" panose="020B0604020202020204" pitchFamily="34" charset="0"/>
                <a:ea typeface="Times New Roman" panose="02020603050405020304" pitchFamily="18" charset="0"/>
              </a:rPr>
              <a:t> Dataset used</a:t>
            </a:r>
            <a:endParaRPr lang="en-IN" sz="2400" kern="0" dirty="0">
              <a:solidFill>
                <a:schemeClr val="bg1"/>
              </a:solidFill>
              <a:effectLst/>
              <a:latin typeface="Arial" panose="020B0604020202020204" pitchFamily="34"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1313180"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Abstract</a:t>
            </a:r>
            <a:endParaRPr lang="en-IN" sz="2800" kern="0" dirty="0">
              <a:solidFill>
                <a:schemeClr val="bg1"/>
              </a:solidFill>
              <a:effectLst/>
              <a:latin typeface="Arial"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F4AA13BB-51B2-04C7-ECB2-589F57968EE7}"/>
              </a:ext>
            </a:extLst>
          </p:cNvPr>
          <p:cNvSpPr txBox="1"/>
          <p:nvPr/>
        </p:nvSpPr>
        <p:spPr>
          <a:xfrm>
            <a:off x="228736" y="1621676"/>
            <a:ext cx="5560291" cy="3416320"/>
          </a:xfrm>
          <a:prstGeom prst="rect">
            <a:avLst/>
          </a:prstGeom>
          <a:noFill/>
        </p:spPr>
        <p:txBody>
          <a:bodyPr wrap="square" rtlCol="0">
            <a:spAutoFit/>
          </a:bodyPr>
          <a:lstStyle/>
          <a:p>
            <a:r>
              <a:rPr lang="en-IN" sz="1800" dirty="0"/>
              <a:t>In this project, we aim to construct a comprehensive 3D stratigraphic model using the F3 dataset acquired in the Netherlands. Leveraging seismic data stored in SEG-Y format, our objective is to unravel the intricate geological structures and properties hidden beneath the Earth's surface. </a:t>
            </a:r>
          </a:p>
          <a:p>
            <a:endParaRPr lang="en-IN" sz="1800" dirty="0"/>
          </a:p>
          <a:p>
            <a:r>
              <a:rPr lang="en-IN" sz="1800" dirty="0"/>
              <a:t>Through systematic pre-processing, interpretation, and modelling, we aim to contribute to our understanding of subsurface geology and support various applications in geoscience, petroleum engineering, and environmental research.</a:t>
            </a:r>
            <a:endParaRPr lang="en-US" sz="1800" dirty="0"/>
          </a:p>
        </p:txBody>
      </p:sp>
      <p:pic>
        <p:nvPicPr>
          <p:cNvPr id="1026" name="Picture 2" descr="Location of the F3 3D survey in the North Sea, Netherlands offshore.">
            <a:extLst>
              <a:ext uri="{FF2B5EF4-FFF2-40B4-BE49-F238E27FC236}">
                <a16:creationId xmlns:a16="http://schemas.microsoft.com/office/drawing/2014/main" id="{376DEA89-DB14-AC80-C075-7CABF8AB1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44075"/>
            <a:ext cx="5560291" cy="2969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1794081"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Introduction</a:t>
            </a:r>
            <a:endParaRPr lang="en-IN" sz="2800" kern="0" dirty="0">
              <a:solidFill>
                <a:schemeClr val="bg1"/>
              </a:solidFill>
              <a:effectLst/>
              <a:latin typeface="Arial"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BA93937E-39CA-0FE4-1CA9-4D72D014BD89}"/>
              </a:ext>
            </a:extLst>
          </p:cNvPr>
          <p:cNvSpPr txBox="1"/>
          <p:nvPr/>
        </p:nvSpPr>
        <p:spPr>
          <a:xfrm>
            <a:off x="228736" y="1028343"/>
            <a:ext cx="5534755" cy="4801314"/>
          </a:xfrm>
          <a:prstGeom prst="rect">
            <a:avLst/>
          </a:prstGeom>
          <a:noFill/>
        </p:spPr>
        <p:txBody>
          <a:bodyPr wrap="square" rtlCol="0">
            <a:spAutoFit/>
          </a:bodyPr>
          <a:lstStyle/>
          <a:p>
            <a:r>
              <a:rPr lang="en-IN" sz="1800" dirty="0"/>
              <a:t>The exploration of subsurface geological structures and properties plays a crucial role in understanding Earth's history and supporting various applications such as resource exploration and geological hazard mitigation. The F3 dataset, acquired in the Netherlands and rich in seismic data stored in </a:t>
            </a:r>
          </a:p>
          <a:p>
            <a:r>
              <a:rPr lang="en-IN" sz="1800" dirty="0"/>
              <a:t>SEG-Y format, offers an invaluable opportunity to delve into the depths of the Earth's crust. </a:t>
            </a:r>
          </a:p>
          <a:p>
            <a:endParaRPr lang="en-IN" sz="1800" dirty="0"/>
          </a:p>
          <a:p>
            <a:r>
              <a:rPr lang="en-IN" sz="1800" dirty="0"/>
              <a:t>In this project, we embark on a journey to construct a comprehensive 3D stratigraphic model that captures the complex geological architecture of the study area. By systematically pre-processing seismic data, interpreting reflections, and modelling stratigraphic units, we aim to advance our understanding of subsurface geology and its implications.</a:t>
            </a:r>
            <a:endParaRPr lang="en-US" sz="1800" dirty="0"/>
          </a:p>
        </p:txBody>
      </p:sp>
      <p:pic>
        <p:nvPicPr>
          <p:cNvPr id="4" name="Picture 3">
            <a:extLst>
              <a:ext uri="{FF2B5EF4-FFF2-40B4-BE49-F238E27FC236}">
                <a16:creationId xmlns:a16="http://schemas.microsoft.com/office/drawing/2014/main" id="{E9E519B6-4CBA-00AC-E874-D6632C6A89BC}"/>
              </a:ext>
            </a:extLst>
          </p:cNvPr>
          <p:cNvPicPr>
            <a:picLocks noChangeAspect="1"/>
          </p:cNvPicPr>
          <p:nvPr/>
        </p:nvPicPr>
        <p:blipFill>
          <a:blip r:embed="rId4"/>
          <a:stretch>
            <a:fillRect/>
          </a:stretch>
        </p:blipFill>
        <p:spPr>
          <a:xfrm>
            <a:off x="5927634" y="1327728"/>
            <a:ext cx="5981480" cy="4016305"/>
          </a:xfrm>
          <a:prstGeom prst="rect">
            <a:avLst/>
          </a:prstGeom>
        </p:spPr>
      </p:pic>
    </p:spTree>
    <p:extLst>
      <p:ext uri="{BB962C8B-B14F-4D97-AF65-F5344CB8AC3E}">
        <p14:creationId xmlns:p14="http://schemas.microsoft.com/office/powerpoint/2010/main" val="176800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1622560"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Objectives</a:t>
            </a:r>
            <a:endParaRPr lang="en-IN" sz="2800" kern="0" dirty="0">
              <a:solidFill>
                <a:schemeClr val="bg1"/>
              </a:solidFill>
              <a:effectLst/>
              <a:latin typeface="Arial"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282E7C73-66FD-1E7F-954A-4C154101276F}"/>
              </a:ext>
            </a:extLst>
          </p:cNvPr>
          <p:cNvSpPr txBox="1"/>
          <p:nvPr/>
        </p:nvSpPr>
        <p:spPr>
          <a:xfrm>
            <a:off x="350981" y="1028343"/>
            <a:ext cx="6169891" cy="4801314"/>
          </a:xfrm>
          <a:prstGeom prst="rect">
            <a:avLst/>
          </a:prstGeom>
          <a:noFill/>
        </p:spPr>
        <p:txBody>
          <a:bodyPr wrap="square" rtlCol="0">
            <a:spAutoFit/>
          </a:bodyPr>
          <a:lstStyle/>
          <a:p>
            <a:pPr marL="342900" indent="-342900">
              <a:buFont typeface="+mj-lt"/>
              <a:buAutoNum type="arabicPeriod"/>
            </a:pPr>
            <a:r>
              <a:rPr lang="en-IN" sz="1800" dirty="0"/>
              <a:t>Pre-process the seismic data from the F3 dataset to enhance quality and clarity.</a:t>
            </a:r>
          </a:p>
          <a:p>
            <a:pPr marL="342900" indent="-342900">
              <a:buFont typeface="+mj-lt"/>
              <a:buAutoNum type="arabicPeriod"/>
            </a:pPr>
            <a:endParaRPr lang="en-IN" sz="1800" dirty="0"/>
          </a:p>
          <a:p>
            <a:pPr marL="342900" indent="-342900">
              <a:buFont typeface="+mj-lt"/>
              <a:buAutoNum type="arabicPeriod"/>
            </a:pPr>
            <a:r>
              <a:rPr lang="en-IN" sz="1800" dirty="0"/>
              <a:t>Interpret seismic reflections to identify stratigraphic boundaries and geological formations.</a:t>
            </a:r>
          </a:p>
          <a:p>
            <a:pPr marL="342900" indent="-342900">
              <a:buFont typeface="+mj-lt"/>
              <a:buAutoNum type="arabicPeriod"/>
            </a:pPr>
            <a:endParaRPr lang="en-IN" sz="1800" dirty="0"/>
          </a:p>
          <a:p>
            <a:pPr marL="342900" indent="-342900">
              <a:buFont typeface="+mj-lt"/>
              <a:buAutoNum type="arabicPeriod"/>
            </a:pPr>
            <a:r>
              <a:rPr lang="en-IN" sz="1800" dirty="0"/>
              <a:t>Track horizons across the seismic volume to extract and visualize the spatial distribution of stratigraphic units.</a:t>
            </a:r>
          </a:p>
          <a:p>
            <a:pPr marL="342900" indent="-342900">
              <a:buFont typeface="+mj-lt"/>
              <a:buAutoNum type="arabicPeriod"/>
            </a:pPr>
            <a:endParaRPr lang="en-IN" sz="1800" dirty="0"/>
          </a:p>
          <a:p>
            <a:pPr marL="342900" indent="-342900">
              <a:buFont typeface="+mj-lt"/>
              <a:buAutoNum type="arabicPeriod"/>
            </a:pPr>
            <a:r>
              <a:rPr lang="en-IN" sz="1800" dirty="0"/>
              <a:t>Construct a 3D stratigraphic model integrating seismic interpretation techniques with advanced visualization methods.</a:t>
            </a:r>
          </a:p>
          <a:p>
            <a:pPr marL="342900" indent="-342900">
              <a:buFont typeface="+mj-lt"/>
              <a:buAutoNum type="arabicPeriod"/>
            </a:pPr>
            <a:endParaRPr lang="en-IN" sz="1800" dirty="0"/>
          </a:p>
          <a:p>
            <a:pPr marL="342900" indent="-342900">
              <a:buFont typeface="+mj-lt"/>
              <a:buAutoNum type="arabicPeriod"/>
            </a:pPr>
            <a:r>
              <a:rPr lang="en-IN" sz="1800" dirty="0"/>
              <a:t>Contribute to the advancement of geoscience, petroleum engineering, and environmental research through insights gained from the constructed model.</a:t>
            </a:r>
            <a:endParaRPr lang="en-US" sz="1800" dirty="0"/>
          </a:p>
        </p:txBody>
      </p:sp>
      <p:pic>
        <p:nvPicPr>
          <p:cNvPr id="4" name="Picture 3">
            <a:extLst>
              <a:ext uri="{FF2B5EF4-FFF2-40B4-BE49-F238E27FC236}">
                <a16:creationId xmlns:a16="http://schemas.microsoft.com/office/drawing/2014/main" id="{B40BD392-D97B-282C-BFC9-0094CD71139B}"/>
              </a:ext>
            </a:extLst>
          </p:cNvPr>
          <p:cNvPicPr>
            <a:picLocks noChangeAspect="1"/>
          </p:cNvPicPr>
          <p:nvPr/>
        </p:nvPicPr>
        <p:blipFill>
          <a:blip r:embed="rId4"/>
          <a:stretch>
            <a:fillRect/>
          </a:stretch>
        </p:blipFill>
        <p:spPr>
          <a:xfrm>
            <a:off x="6307704" y="1140551"/>
            <a:ext cx="5655560" cy="4568484"/>
          </a:xfrm>
          <a:prstGeom prst="rect">
            <a:avLst/>
          </a:prstGeom>
        </p:spPr>
      </p:pic>
    </p:spTree>
    <p:extLst>
      <p:ext uri="{BB962C8B-B14F-4D97-AF65-F5344CB8AC3E}">
        <p14:creationId xmlns:p14="http://schemas.microsoft.com/office/powerpoint/2010/main" val="290120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2529860"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Literature Survey</a:t>
            </a:r>
            <a:endParaRPr lang="en-IN" sz="2800" kern="0" dirty="0">
              <a:solidFill>
                <a:schemeClr val="bg1"/>
              </a:solidFill>
              <a:effectLst/>
              <a:latin typeface="Arial"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15D28CDE-5985-9791-1C57-B5ED31FE6201}"/>
              </a:ext>
            </a:extLst>
          </p:cNvPr>
          <p:cNvSpPr txBox="1"/>
          <p:nvPr/>
        </p:nvSpPr>
        <p:spPr>
          <a:xfrm>
            <a:off x="0" y="703385"/>
            <a:ext cx="12192000" cy="5693866"/>
          </a:xfrm>
          <a:prstGeom prst="rect">
            <a:avLst/>
          </a:prstGeom>
          <a:noFill/>
        </p:spPr>
        <p:txBody>
          <a:bodyPr wrap="square" rtlCol="0">
            <a:spAutoFit/>
          </a:bodyPr>
          <a:lstStyle/>
          <a:p>
            <a:r>
              <a:rPr lang="en-IN" sz="2400" b="1" dirty="0">
                <a:solidFill>
                  <a:schemeClr val="accent2">
                    <a:lumMod val="75000"/>
                  </a:schemeClr>
                </a:solidFill>
              </a:rPr>
              <a:t>Previous Research Papers:</a:t>
            </a:r>
          </a:p>
          <a:p>
            <a:endParaRPr lang="en-US" b="1" dirty="0"/>
          </a:p>
          <a:p>
            <a:r>
              <a:rPr lang="en-US" sz="1600" b="1" dirty="0"/>
              <a:t>ResearchGate Paper</a:t>
            </a:r>
            <a:r>
              <a:rPr lang="en-US" sz="1600" dirty="0"/>
              <a:t>: This study explores the use of seismic attributes and Wheeler transformations for geomorphological interpretation of stratigraphic surfaces in the F3 Block of the Dutch Offshore Sector, North Sea.</a:t>
            </a:r>
            <a:endParaRPr lang="en-IN" sz="1600" dirty="0">
              <a:solidFill>
                <a:schemeClr val="bg2">
                  <a:lumMod val="75000"/>
                </a:schemeClr>
              </a:solidFill>
            </a:endParaRPr>
          </a:p>
          <a:p>
            <a:r>
              <a:rPr lang="en-IN" sz="1600" dirty="0">
                <a:solidFill>
                  <a:schemeClr val="bg2">
                    <a:lumMod val="75000"/>
                  </a:schemeClr>
                </a:solidFill>
                <a:hlinkClick r:id="rId4">
                  <a:extLst>
                    <a:ext uri="{A12FA001-AC4F-418D-AE19-62706E023703}">
                      <ahyp:hlinkClr xmlns:ahyp="http://schemas.microsoft.com/office/drawing/2018/hyperlinkcolor" val="tx"/>
                    </a:ext>
                  </a:extLst>
                </a:hlinkClick>
              </a:rPr>
              <a:t>https://www.researchgate.net/publication/323422270_The_Application_of_Seismic_Attributes_and_Wheeler_Transformations_for_the_Geomorphological_Interpretation_of_Stratigraphic_Surfaces_A_Case_Study_of_the_F3_Block_Dutch_Offshore_Sector_North_Sea</a:t>
            </a:r>
            <a:endParaRPr lang="en-IN" sz="1600" dirty="0">
              <a:solidFill>
                <a:schemeClr val="bg2">
                  <a:lumMod val="75000"/>
                </a:schemeClr>
              </a:solidFill>
            </a:endParaRPr>
          </a:p>
          <a:p>
            <a:endParaRPr lang="en-IN" sz="1600" b="1" dirty="0"/>
          </a:p>
          <a:p>
            <a:r>
              <a:rPr lang="en-IN" sz="1600" b="1" dirty="0"/>
              <a:t>Cambridge Core Paper</a:t>
            </a:r>
            <a:r>
              <a:rPr lang="en-IN" sz="1600" dirty="0"/>
              <a:t>: This paper provides a revised Upper Cenozoic stratigraphy for the Dutch sector of the North Sea Basin, integrating lithostratigraphic, </a:t>
            </a:r>
            <a:r>
              <a:rPr lang="en-IN" sz="1600" dirty="0" err="1"/>
              <a:t>seismostratigraphic</a:t>
            </a:r>
            <a:r>
              <a:rPr lang="en-IN" sz="1600" dirty="0"/>
              <a:t>, and </a:t>
            </a:r>
            <a:r>
              <a:rPr lang="en-IN" sz="1600" dirty="0" err="1"/>
              <a:t>allostratigraphic</a:t>
            </a:r>
            <a:r>
              <a:rPr lang="en-IN" sz="1600" dirty="0"/>
              <a:t> approaches.</a:t>
            </a:r>
            <a:endParaRPr lang="en-IN" sz="1600" dirty="0">
              <a:solidFill>
                <a:schemeClr val="bg2">
                  <a:lumMod val="75000"/>
                </a:schemeClr>
              </a:solidFill>
            </a:endParaRPr>
          </a:p>
          <a:p>
            <a:r>
              <a:rPr lang="en-IN" sz="1600" dirty="0">
                <a:solidFill>
                  <a:schemeClr val="bg2">
                    <a:lumMod val="75000"/>
                  </a:schemeClr>
                </a:solidFill>
              </a:rPr>
              <a:t>https://www.cambridge.org/core/services/aop-cambridge-core/content/view/C5CBBFE87C086E11C56A648415E4A304/S0016774600023015a.pdf/revised_upper_cenozoic_stratigraphy_of_the_dutch_sector_of_the_north_sea_basin_towards_an_integrated_lithostratigraphic_seismostratigraphic_and_allostratigraphic_approach.pdf</a:t>
            </a:r>
          </a:p>
          <a:p>
            <a:endParaRPr lang="en-US" sz="1600" b="1" dirty="0"/>
          </a:p>
          <a:p>
            <a:r>
              <a:rPr lang="en-US" sz="1600" b="1" dirty="0"/>
              <a:t>TNO Report</a:t>
            </a:r>
            <a:r>
              <a:rPr lang="en-US" sz="1600" dirty="0"/>
              <a:t>: This report discusses advanced methodologies and technologies for 3D stratigraphic modeling in the Dutch North Sea, focusing on integrating various geological data sources.</a:t>
            </a:r>
            <a:endParaRPr lang="en-IN" sz="1600" dirty="0">
              <a:solidFill>
                <a:schemeClr val="bg2">
                  <a:lumMod val="75000"/>
                </a:schemeClr>
              </a:solidFill>
            </a:endParaRPr>
          </a:p>
          <a:p>
            <a:r>
              <a:rPr lang="en-IN" sz="1600" dirty="0">
                <a:solidFill>
                  <a:schemeClr val="bg2">
                    <a:lumMod val="75000"/>
                  </a:schemeClr>
                </a:solidFill>
                <a:hlinkClick r:id="rId5">
                  <a:extLst>
                    <a:ext uri="{A12FA001-AC4F-418D-AE19-62706E023703}">
                      <ahyp:hlinkClr xmlns:ahyp="http://schemas.microsoft.com/office/drawing/2018/hyperlinkcolor" val="tx"/>
                    </a:ext>
                  </a:extLst>
                </a:hlinkClick>
              </a:rPr>
              <a:t>https://www.tno.nl/media/2632/information20-art4.pdf</a:t>
            </a:r>
            <a:endParaRPr lang="en-IN" sz="1600" dirty="0">
              <a:solidFill>
                <a:schemeClr val="bg2">
                  <a:lumMod val="75000"/>
                </a:schemeClr>
              </a:solidFill>
            </a:endParaRPr>
          </a:p>
          <a:p>
            <a:endParaRPr lang="en-IN" dirty="0">
              <a:solidFill>
                <a:schemeClr val="bg2">
                  <a:lumMod val="75000"/>
                </a:schemeClr>
              </a:solidFill>
            </a:endParaRPr>
          </a:p>
          <a:p>
            <a:endParaRPr lang="en-IN" dirty="0">
              <a:solidFill>
                <a:schemeClr val="bg2">
                  <a:lumMod val="75000"/>
                </a:schemeClr>
              </a:solidFill>
            </a:endParaRPr>
          </a:p>
          <a:p>
            <a:endParaRPr lang="en-IN" dirty="0">
              <a:solidFill>
                <a:schemeClr val="bg2">
                  <a:lumMod val="75000"/>
                </a:schemeClr>
              </a:solidFill>
            </a:endParaRPr>
          </a:p>
          <a:p>
            <a:endParaRPr lang="en-IN" dirty="0"/>
          </a:p>
          <a:p>
            <a:endParaRPr lang="en-IN" dirty="0"/>
          </a:p>
        </p:txBody>
      </p:sp>
    </p:spTree>
    <p:extLst>
      <p:ext uri="{BB962C8B-B14F-4D97-AF65-F5344CB8AC3E}">
        <p14:creationId xmlns:p14="http://schemas.microsoft.com/office/powerpoint/2010/main" val="251420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2050561"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Dataset Used</a:t>
            </a:r>
            <a:endParaRPr lang="en-IN" sz="2800" kern="0" dirty="0">
              <a:solidFill>
                <a:schemeClr val="bg1"/>
              </a:solidFill>
              <a:effectLst/>
              <a:latin typeface="Arial" panose="020B0604020202020204" pitchFamily="34" charset="0"/>
              <a:ea typeface="Times New Roman" panose="02020603050405020304" pitchFamily="18" charset="0"/>
            </a:endParaRPr>
          </a:p>
        </p:txBody>
      </p:sp>
      <p:sp>
        <p:nvSpPr>
          <p:cNvPr id="5" name="TextBox 4">
            <a:extLst>
              <a:ext uri="{FF2B5EF4-FFF2-40B4-BE49-F238E27FC236}">
                <a16:creationId xmlns:a16="http://schemas.microsoft.com/office/drawing/2014/main" id="{B3584713-332C-D3C3-C394-B6A2307CBBA6}"/>
              </a:ext>
            </a:extLst>
          </p:cNvPr>
          <p:cNvSpPr txBox="1"/>
          <p:nvPr/>
        </p:nvSpPr>
        <p:spPr>
          <a:xfrm>
            <a:off x="191654" y="860435"/>
            <a:ext cx="7693891" cy="646331"/>
          </a:xfrm>
          <a:prstGeom prst="rect">
            <a:avLst/>
          </a:prstGeom>
          <a:noFill/>
        </p:spPr>
        <p:txBody>
          <a:bodyPr wrap="square" rtlCol="0">
            <a:spAutoFit/>
          </a:bodyPr>
          <a:lstStyle/>
          <a:p>
            <a:r>
              <a:rPr lang="en-IN" sz="3600" b="1" i="0" dirty="0">
                <a:solidFill>
                  <a:srgbClr val="202124"/>
                </a:solidFill>
                <a:effectLst/>
                <a:latin typeface="Arial" panose="020B0604020202020204" pitchFamily="34" charset="0"/>
                <a:cs typeface="Arial" panose="020B0604020202020204" pitchFamily="34" charset="0"/>
              </a:rPr>
              <a:t>F3 Dataset Sliced</a:t>
            </a:r>
          </a:p>
        </p:txBody>
      </p:sp>
      <p:sp>
        <p:nvSpPr>
          <p:cNvPr id="6" name="TextBox 5">
            <a:extLst>
              <a:ext uri="{FF2B5EF4-FFF2-40B4-BE49-F238E27FC236}">
                <a16:creationId xmlns:a16="http://schemas.microsoft.com/office/drawing/2014/main" id="{C4D60A53-9967-D164-1429-938FE8786940}"/>
              </a:ext>
            </a:extLst>
          </p:cNvPr>
          <p:cNvSpPr txBox="1"/>
          <p:nvPr/>
        </p:nvSpPr>
        <p:spPr>
          <a:xfrm>
            <a:off x="191654" y="1637643"/>
            <a:ext cx="7693891" cy="707886"/>
          </a:xfrm>
          <a:prstGeom prst="rect">
            <a:avLst/>
          </a:prstGeom>
          <a:noFill/>
        </p:spPr>
        <p:txBody>
          <a:bodyPr wrap="square" rtlCol="0">
            <a:spAutoFit/>
          </a:bodyPr>
          <a:lstStyle/>
          <a:p>
            <a:r>
              <a:rPr lang="en-IN" sz="2000" b="1" i="0" dirty="0">
                <a:solidFill>
                  <a:srgbClr val="202124"/>
                </a:solidFill>
                <a:effectLst/>
                <a:latin typeface="Arial" panose="020B0604020202020204" pitchFamily="34" charset="0"/>
                <a:cs typeface="Arial" panose="020B0604020202020204" pitchFamily="34" charset="0"/>
              </a:rPr>
              <a:t>Available On: Kaggle</a:t>
            </a:r>
          </a:p>
          <a:p>
            <a:r>
              <a:rPr lang="en-IN" sz="2000" b="1" i="0" dirty="0">
                <a:solidFill>
                  <a:schemeClr val="bg2">
                    <a:lumMod val="75000"/>
                  </a:schemeClr>
                </a:solidFill>
                <a:effectLst/>
                <a:latin typeface="Arial" panose="020B0604020202020204" pitchFamily="34" charset="0"/>
                <a:cs typeface="Arial" panose="020B0604020202020204" pitchFamily="34" charset="0"/>
                <a:hlinkClick r:id="rId4"/>
              </a:rPr>
              <a:t>https://www.kaggle.com/datasets/gustavoscholze/f3-dataset</a:t>
            </a:r>
            <a:endParaRPr lang="en-IN" sz="2000" b="1" i="0" dirty="0">
              <a:solidFill>
                <a:schemeClr val="bg2">
                  <a:lumMod val="75000"/>
                </a:schemeClr>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A578C0A-6CC5-2872-56E0-5A62DF2EB704}"/>
              </a:ext>
            </a:extLst>
          </p:cNvPr>
          <p:cNvSpPr txBox="1"/>
          <p:nvPr/>
        </p:nvSpPr>
        <p:spPr>
          <a:xfrm>
            <a:off x="222876" y="2735132"/>
            <a:ext cx="7802400" cy="1015663"/>
          </a:xfrm>
          <a:prstGeom prst="rect">
            <a:avLst/>
          </a:prstGeom>
          <a:noFill/>
        </p:spPr>
        <p:txBody>
          <a:bodyPr wrap="square" rtlCol="0">
            <a:spAutoFit/>
          </a:bodyPr>
          <a:lstStyle/>
          <a:p>
            <a:r>
              <a:rPr lang="en-IN" sz="2000" b="1" dirty="0">
                <a:solidFill>
                  <a:srgbClr val="202124"/>
                </a:solidFill>
                <a:latin typeface="Arial" panose="020B0604020202020204" pitchFamily="34" charset="0"/>
                <a:cs typeface="Arial" panose="020B0604020202020204" pitchFamily="34" charset="0"/>
              </a:rPr>
              <a:t>Dataset Details:</a:t>
            </a:r>
          </a:p>
          <a:p>
            <a:r>
              <a:rPr lang="en-IN" sz="2000" b="0" i="0" dirty="0">
                <a:solidFill>
                  <a:srgbClr val="3C4043"/>
                </a:solidFill>
                <a:effectLst/>
                <a:latin typeface="Arial" panose="020B0604020202020204" pitchFamily="34" charset="0"/>
                <a:cs typeface="Arial" panose="020B0604020202020204" pitchFamily="34" charset="0"/>
              </a:rPr>
              <a:t>F3 is a block in the Dutch sector of the North Sea. The block is covered by 3D seismic that was acquired to explore for oil and gas.</a:t>
            </a:r>
            <a:endParaRPr lang="en-IN" sz="2000" b="1" i="0" dirty="0">
              <a:solidFill>
                <a:schemeClr val="bg2">
                  <a:lumMod val="75000"/>
                </a:schemeClr>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56A01DB-CD66-E171-B62A-CD4C8CA51462}"/>
              </a:ext>
            </a:extLst>
          </p:cNvPr>
          <p:cNvSpPr txBox="1"/>
          <p:nvPr/>
        </p:nvSpPr>
        <p:spPr>
          <a:xfrm>
            <a:off x="222876" y="4063269"/>
            <a:ext cx="7693891" cy="1631216"/>
          </a:xfrm>
          <a:prstGeom prst="rect">
            <a:avLst/>
          </a:prstGeom>
          <a:noFill/>
        </p:spPr>
        <p:txBody>
          <a:bodyPr wrap="square" rtlCol="0">
            <a:spAutoFit/>
          </a:bodyPr>
          <a:lstStyle/>
          <a:p>
            <a:r>
              <a:rPr lang="en-IN" sz="2000" b="1" dirty="0">
                <a:solidFill>
                  <a:srgbClr val="202124"/>
                </a:solidFill>
                <a:latin typeface="Arial" panose="020B0604020202020204" pitchFamily="34" charset="0"/>
                <a:cs typeface="Arial" panose="020B0604020202020204" pitchFamily="34" charset="0"/>
              </a:rPr>
              <a:t>Dataset Specifications:</a:t>
            </a:r>
          </a:p>
          <a:p>
            <a:r>
              <a:rPr lang="en-IN" sz="2000" b="0" i="0" dirty="0">
                <a:solidFill>
                  <a:srgbClr val="3C4043"/>
                </a:solidFill>
                <a:effectLst/>
                <a:latin typeface="Arial" panose="020B0604020202020204" pitchFamily="34" charset="0"/>
                <a:cs typeface="Arial" panose="020B0604020202020204" pitchFamily="34" charset="0"/>
              </a:rPr>
              <a:t>Format: .</a:t>
            </a:r>
            <a:r>
              <a:rPr lang="en-IN" sz="2000" b="0" i="0" dirty="0" err="1">
                <a:solidFill>
                  <a:srgbClr val="3C4043"/>
                </a:solidFill>
                <a:effectLst/>
                <a:latin typeface="Arial" panose="020B0604020202020204" pitchFamily="34" charset="0"/>
                <a:cs typeface="Arial" panose="020B0604020202020204" pitchFamily="34" charset="0"/>
              </a:rPr>
              <a:t>sgy</a:t>
            </a:r>
            <a:r>
              <a:rPr lang="en-IN" sz="2000" b="0" i="0" dirty="0">
                <a:solidFill>
                  <a:srgbClr val="3C4043"/>
                </a:solidFill>
                <a:effectLst/>
                <a:latin typeface="Arial" panose="020B0604020202020204" pitchFamily="34" charset="0"/>
                <a:cs typeface="Arial" panose="020B0604020202020204" pitchFamily="34" charset="0"/>
              </a:rPr>
              <a:t> (SEG-Y)</a:t>
            </a:r>
          </a:p>
          <a:p>
            <a:r>
              <a:rPr lang="en-IN" sz="2000" dirty="0">
                <a:solidFill>
                  <a:srgbClr val="3C4043"/>
                </a:solidFill>
                <a:latin typeface="+mj-lt"/>
                <a:cs typeface="Arial" panose="020B0604020202020204" pitchFamily="34" charset="0"/>
              </a:rPr>
              <a:t>Size: 699 MB</a:t>
            </a:r>
          </a:p>
          <a:p>
            <a:r>
              <a:rPr lang="en-IN" sz="2000" dirty="0">
                <a:solidFill>
                  <a:srgbClr val="3C4043"/>
                </a:solidFill>
                <a:latin typeface="+mj-lt"/>
                <a:cs typeface="Arial" panose="020B0604020202020204" pitchFamily="34" charset="0"/>
              </a:rPr>
              <a:t>Owner: </a:t>
            </a:r>
            <a:r>
              <a:rPr lang="en-IN" sz="2000" b="0" i="0" dirty="0">
                <a:solidFill>
                  <a:srgbClr val="202124"/>
                </a:solidFill>
                <a:effectLst/>
                <a:latin typeface="+mj-lt"/>
              </a:rPr>
              <a:t>Gustavo </a:t>
            </a:r>
            <a:r>
              <a:rPr lang="en-IN" sz="2000" b="0" i="0" dirty="0" err="1">
                <a:solidFill>
                  <a:srgbClr val="202124"/>
                </a:solidFill>
                <a:effectLst/>
                <a:latin typeface="+mj-lt"/>
              </a:rPr>
              <a:t>Pretto</a:t>
            </a:r>
            <a:r>
              <a:rPr lang="en-IN" sz="2000" b="0" i="0" dirty="0">
                <a:solidFill>
                  <a:srgbClr val="202124"/>
                </a:solidFill>
                <a:effectLst/>
                <a:latin typeface="+mj-lt"/>
              </a:rPr>
              <a:t> </a:t>
            </a:r>
            <a:r>
              <a:rPr lang="en-IN" sz="2000" b="0" i="0" dirty="0" err="1">
                <a:solidFill>
                  <a:srgbClr val="202124"/>
                </a:solidFill>
                <a:effectLst/>
                <a:latin typeface="+mj-lt"/>
              </a:rPr>
              <a:t>Scholze</a:t>
            </a:r>
            <a:endParaRPr lang="en-IN" sz="2000" b="0" i="0" dirty="0">
              <a:solidFill>
                <a:srgbClr val="202124"/>
              </a:solidFill>
              <a:effectLst/>
              <a:latin typeface="+mj-lt"/>
            </a:endParaRPr>
          </a:p>
          <a:p>
            <a:r>
              <a:rPr lang="en-IN" sz="2000" dirty="0">
                <a:solidFill>
                  <a:srgbClr val="202124"/>
                </a:solidFill>
                <a:latin typeface="+mj-lt"/>
                <a:cs typeface="Arial" panose="020B0604020202020204" pitchFamily="34" charset="0"/>
              </a:rPr>
              <a:t>License: CC BY-SA 3.0</a:t>
            </a:r>
            <a:endParaRPr lang="en-IN" sz="2000" b="1" i="0" dirty="0">
              <a:solidFill>
                <a:schemeClr val="bg2">
                  <a:lumMod val="75000"/>
                </a:schemeClr>
              </a:solidFill>
              <a:effectLst/>
              <a:latin typeface="+mj-lt"/>
              <a:cs typeface="Arial" panose="020B0604020202020204" pitchFamily="34" charset="0"/>
            </a:endParaRPr>
          </a:p>
        </p:txBody>
      </p:sp>
      <p:grpSp>
        <p:nvGrpSpPr>
          <p:cNvPr id="3" name="Group 2">
            <a:extLst>
              <a:ext uri="{FF2B5EF4-FFF2-40B4-BE49-F238E27FC236}">
                <a16:creationId xmlns:a16="http://schemas.microsoft.com/office/drawing/2014/main" id="{0A8EE963-D024-AC73-AF08-17B78879A216}"/>
              </a:ext>
            </a:extLst>
          </p:cNvPr>
          <p:cNvGrpSpPr/>
          <p:nvPr/>
        </p:nvGrpSpPr>
        <p:grpSpPr>
          <a:xfrm>
            <a:off x="9151565" y="1617923"/>
            <a:ext cx="1954298" cy="4265744"/>
            <a:chOff x="8574176" y="798626"/>
            <a:chExt cx="1954298" cy="4265744"/>
          </a:xfrm>
        </p:grpSpPr>
        <p:pic>
          <p:nvPicPr>
            <p:cNvPr id="1026" name="Picture 2">
              <a:extLst>
                <a:ext uri="{FF2B5EF4-FFF2-40B4-BE49-F238E27FC236}">
                  <a16:creationId xmlns:a16="http://schemas.microsoft.com/office/drawing/2014/main" id="{39C338E7-4103-A60A-3841-3FB0636A103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3288"/>
            <a:stretch/>
          </p:blipFill>
          <p:spPr bwMode="auto">
            <a:xfrm>
              <a:off x="8682685" y="798626"/>
              <a:ext cx="1845789" cy="4265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9BF1251-BDF1-312F-3132-95C1B376C9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47"/>
            <a:stretch/>
          </p:blipFill>
          <p:spPr bwMode="auto">
            <a:xfrm>
              <a:off x="8574176" y="4097156"/>
              <a:ext cx="1954298" cy="716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4624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6744154"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Methodology – High Level Descriptive Algorithm</a:t>
            </a:r>
            <a:endParaRPr lang="en-IN" sz="2800" kern="0" dirty="0">
              <a:solidFill>
                <a:schemeClr val="bg1"/>
              </a:solidFill>
              <a:effectLst/>
              <a:latin typeface="Arial" panose="020B0604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282E7C73-66FD-1E7F-954A-4C154101276F}"/>
              </a:ext>
            </a:extLst>
          </p:cNvPr>
          <p:cNvSpPr txBox="1"/>
          <p:nvPr/>
        </p:nvSpPr>
        <p:spPr>
          <a:xfrm>
            <a:off x="350982" y="1028343"/>
            <a:ext cx="5533316" cy="4493538"/>
          </a:xfrm>
          <a:prstGeom prst="rect">
            <a:avLst/>
          </a:prstGeom>
          <a:noFill/>
        </p:spPr>
        <p:txBody>
          <a:bodyPr wrap="square" rtlCol="0">
            <a:spAutoFit/>
          </a:bodyPr>
          <a:lstStyle/>
          <a:p>
            <a:r>
              <a:rPr lang="en-US" sz="1800" dirty="0"/>
              <a:t>Step #1 – Data Preprocessing and EDA:</a:t>
            </a:r>
          </a:p>
          <a:p>
            <a:pPr marL="285750" indent="-285750">
              <a:buFont typeface="Arial" panose="020B0604020202020204" pitchFamily="34" charset="0"/>
              <a:buChar char="•"/>
            </a:pPr>
            <a:r>
              <a:rPr lang="en-IN" dirty="0"/>
              <a:t>Import the dataset using Open3D, </a:t>
            </a:r>
            <a:r>
              <a:rPr lang="en-IN" dirty="0" err="1"/>
              <a:t>Pyvista</a:t>
            </a:r>
            <a:r>
              <a:rPr lang="en-IN" dirty="0"/>
              <a:t>, </a:t>
            </a:r>
            <a:r>
              <a:rPr lang="en-IN" dirty="0" err="1"/>
              <a:t>Trimesh</a:t>
            </a:r>
            <a:r>
              <a:rPr lang="en-IN" dirty="0"/>
              <a:t>, </a:t>
            </a:r>
            <a:r>
              <a:rPr lang="en-IN" dirty="0" err="1"/>
              <a:t>Plotly</a:t>
            </a:r>
            <a:endParaRPr lang="en-IN" dirty="0"/>
          </a:p>
          <a:p>
            <a:pPr marL="285750" indent="-285750">
              <a:buFont typeface="Arial" panose="020B0604020202020204" pitchFamily="34" charset="0"/>
              <a:buChar char="•"/>
            </a:pPr>
            <a:r>
              <a:rPr lang="en-IN" dirty="0"/>
              <a:t>Clean the data to remove any noise or errors.</a:t>
            </a:r>
          </a:p>
          <a:p>
            <a:pPr marL="285750" indent="-285750">
              <a:buFont typeface="Arial" panose="020B0604020202020204" pitchFamily="34" charset="0"/>
              <a:buChar char="•"/>
            </a:pPr>
            <a:r>
              <a:rPr lang="en-IN" dirty="0"/>
              <a:t>Normalize the data for consistency.</a:t>
            </a:r>
          </a:p>
          <a:p>
            <a:pPr marL="285750" indent="-285750">
              <a:buFont typeface="Arial" panose="020B0604020202020204" pitchFamily="34" charset="0"/>
              <a:buChar char="•"/>
            </a:pPr>
            <a:endParaRPr lang="en-IN" dirty="0"/>
          </a:p>
          <a:p>
            <a:r>
              <a:rPr lang="en-US" sz="1800" dirty="0"/>
              <a:t>Step #2 – Seismic Interpretation:</a:t>
            </a:r>
          </a:p>
          <a:p>
            <a:pPr marL="285750" indent="-285750">
              <a:buFont typeface="Arial" panose="020B0604020202020204" pitchFamily="34" charset="0"/>
              <a:buChar char="•"/>
            </a:pPr>
            <a:r>
              <a:rPr lang="en-IN" dirty="0"/>
              <a:t>Identify and pick horizons and faults within the seismic volume.</a:t>
            </a:r>
          </a:p>
          <a:p>
            <a:pPr marL="285750" indent="-285750">
              <a:buFont typeface="Arial" panose="020B0604020202020204" pitchFamily="34" charset="0"/>
              <a:buChar char="•"/>
            </a:pPr>
            <a:r>
              <a:rPr lang="en-IN" dirty="0"/>
              <a:t>Use manual picking or automated horizon tracking algorithms.</a:t>
            </a:r>
            <a:endParaRPr lang="en-US" dirty="0"/>
          </a:p>
          <a:p>
            <a:endParaRPr lang="en-US" sz="1800" dirty="0"/>
          </a:p>
          <a:p>
            <a:r>
              <a:rPr lang="en-US" sz="1800" dirty="0"/>
              <a:t>Step #3 – Well Log Interpretation</a:t>
            </a:r>
          </a:p>
          <a:p>
            <a:pPr marL="285750" indent="-285750">
              <a:buFont typeface="Arial" panose="020B0604020202020204" pitchFamily="34" charset="0"/>
              <a:buChar char="•"/>
            </a:pPr>
            <a:r>
              <a:rPr lang="en-IN" dirty="0"/>
              <a:t>Import well logs and correlate them with the seismic data.</a:t>
            </a:r>
          </a:p>
          <a:p>
            <a:pPr marL="285750" indent="-285750">
              <a:buFont typeface="Arial" panose="020B0604020202020204" pitchFamily="34" charset="0"/>
              <a:buChar char="•"/>
            </a:pPr>
            <a:r>
              <a:rPr lang="en-IN" dirty="0"/>
              <a:t>Identify key stratigraphic units and lithologies.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US" sz="1800" dirty="0"/>
              <a:t>Step #4 – Horizon &amp; Fault Modelling</a:t>
            </a:r>
          </a:p>
          <a:p>
            <a:pPr marL="285750" indent="-285750">
              <a:buFont typeface="Arial" panose="020B0604020202020204" pitchFamily="34" charset="0"/>
              <a:buChar char="•"/>
            </a:pPr>
            <a:r>
              <a:rPr lang="en-IN" dirty="0"/>
              <a:t>Import well logs and correlate them with the seismic data.</a:t>
            </a:r>
          </a:p>
          <a:p>
            <a:pPr marL="285750" indent="-285750">
              <a:buFont typeface="Arial" panose="020B0604020202020204" pitchFamily="34" charset="0"/>
              <a:buChar char="•"/>
            </a:pPr>
            <a:r>
              <a:rPr lang="en-IN" dirty="0"/>
              <a:t>Identify key stratigraphic units and lithologies.</a:t>
            </a:r>
          </a:p>
          <a:p>
            <a:endParaRPr lang="en-IN" dirty="0"/>
          </a:p>
          <a:p>
            <a:endParaRPr lang="en-US" dirty="0"/>
          </a:p>
        </p:txBody>
      </p:sp>
      <p:sp>
        <p:nvSpPr>
          <p:cNvPr id="5" name="TextBox 4">
            <a:extLst>
              <a:ext uri="{FF2B5EF4-FFF2-40B4-BE49-F238E27FC236}">
                <a16:creationId xmlns:a16="http://schemas.microsoft.com/office/drawing/2014/main" id="{AFD0E792-22EF-7FB9-6A24-AC5463A396FD}"/>
              </a:ext>
            </a:extLst>
          </p:cNvPr>
          <p:cNvSpPr txBox="1"/>
          <p:nvPr/>
        </p:nvSpPr>
        <p:spPr>
          <a:xfrm>
            <a:off x="6095999" y="1017375"/>
            <a:ext cx="5624945" cy="5078313"/>
          </a:xfrm>
          <a:prstGeom prst="rect">
            <a:avLst/>
          </a:prstGeom>
          <a:noFill/>
        </p:spPr>
        <p:txBody>
          <a:bodyPr wrap="square" rtlCol="0">
            <a:spAutoFit/>
          </a:bodyPr>
          <a:lstStyle/>
          <a:p>
            <a:r>
              <a:rPr lang="en-US" sz="1800" dirty="0"/>
              <a:t>Step #5 – Grid Construction</a:t>
            </a:r>
          </a:p>
          <a:p>
            <a:pPr marL="285750" indent="-285750">
              <a:buFont typeface="Arial" panose="020B0604020202020204" pitchFamily="34" charset="0"/>
              <a:buChar char="•"/>
            </a:pPr>
            <a:r>
              <a:rPr lang="en-IN" dirty="0"/>
              <a:t>Define a 3D grid that covers the entire area of interest.</a:t>
            </a:r>
          </a:p>
          <a:p>
            <a:pPr marL="285750" indent="-285750">
              <a:buFont typeface="Arial" panose="020B0604020202020204" pitchFamily="34" charset="0"/>
              <a:buChar char="•"/>
            </a:pPr>
            <a:r>
              <a:rPr lang="en-IN" dirty="0"/>
              <a:t>Discretize the grid based on the resolution required.</a:t>
            </a:r>
          </a:p>
          <a:p>
            <a:endParaRPr lang="en-IN" dirty="0"/>
          </a:p>
          <a:p>
            <a:endParaRPr lang="en-IN" dirty="0"/>
          </a:p>
          <a:p>
            <a:r>
              <a:rPr lang="en-US" sz="1800" dirty="0"/>
              <a:t>Step #6 – Property Modelling:</a:t>
            </a:r>
          </a:p>
          <a:p>
            <a:pPr marL="285750" indent="-285750">
              <a:buFont typeface="Arial" panose="020B0604020202020204" pitchFamily="34" charset="0"/>
              <a:buChar char="•"/>
            </a:pPr>
            <a:r>
              <a:rPr lang="en-IN" dirty="0"/>
              <a:t>Populate the grid cells with properties such as lithology, porosity, and permeability using well log data and seismic attributes.</a:t>
            </a:r>
          </a:p>
          <a:p>
            <a:pPr marL="285750" indent="-285750">
              <a:buFont typeface="Arial" panose="020B0604020202020204" pitchFamily="34" charset="0"/>
              <a:buChar char="•"/>
            </a:pPr>
            <a:r>
              <a:rPr lang="en-IN" dirty="0"/>
              <a:t>Use geostatistical methods like Kriging or Sequential Gaussian Simulation.</a:t>
            </a:r>
          </a:p>
          <a:p>
            <a:pPr marL="285750" indent="-285750">
              <a:buFont typeface="Arial" panose="020B0604020202020204" pitchFamily="34" charset="0"/>
              <a:buChar char="•"/>
            </a:pPr>
            <a:endParaRPr lang="en-US" dirty="0"/>
          </a:p>
          <a:p>
            <a:r>
              <a:rPr lang="en-US" sz="1800" dirty="0"/>
              <a:t>Step #7 – Model Calibration</a:t>
            </a:r>
          </a:p>
          <a:p>
            <a:pPr marL="285750" indent="-285750">
              <a:buFont typeface="Arial" panose="020B0604020202020204" pitchFamily="34" charset="0"/>
              <a:buChar char="•"/>
            </a:pPr>
            <a:r>
              <a:rPr lang="en-IN" dirty="0"/>
              <a:t>Calibrate the model using well data and production history (if available).</a:t>
            </a:r>
          </a:p>
          <a:p>
            <a:pPr marL="285750" indent="-285750">
              <a:buFont typeface="Arial" panose="020B0604020202020204" pitchFamily="34" charset="0"/>
              <a:buChar char="•"/>
            </a:pPr>
            <a:r>
              <a:rPr lang="en-IN" dirty="0"/>
              <a:t>Adjust the model to match observed data as closely as possible.</a:t>
            </a:r>
          </a:p>
          <a:p>
            <a:endParaRPr lang="en-IN" dirty="0"/>
          </a:p>
          <a:p>
            <a:r>
              <a:rPr lang="en-US" sz="1800" dirty="0"/>
              <a:t>Step #8 – Visualization &amp; Analysis</a:t>
            </a:r>
          </a:p>
          <a:p>
            <a:pPr marL="285750" indent="-285750">
              <a:buFont typeface="Arial" panose="020B0604020202020204" pitchFamily="34" charset="0"/>
              <a:buChar char="•"/>
            </a:pPr>
            <a:r>
              <a:rPr lang="en-IN" dirty="0"/>
              <a:t>Visualize the 3D model.</a:t>
            </a:r>
          </a:p>
          <a:p>
            <a:pPr marL="285750" indent="-285750">
              <a:buFont typeface="Arial" panose="020B0604020202020204" pitchFamily="34" charset="0"/>
              <a:buChar char="•"/>
            </a:pPr>
            <a:r>
              <a:rPr lang="en-IN" dirty="0"/>
              <a:t>Analyse the model for geological features, reservoir properties, and potential hydrocarbon traps.</a:t>
            </a:r>
          </a:p>
          <a:p>
            <a:endParaRPr lang="en-IN" dirty="0"/>
          </a:p>
          <a:p>
            <a:endParaRPr lang="en-US" dirty="0"/>
          </a:p>
        </p:txBody>
      </p:sp>
    </p:spTree>
    <p:extLst>
      <p:ext uri="{BB962C8B-B14F-4D97-AF65-F5344CB8AC3E}">
        <p14:creationId xmlns:p14="http://schemas.microsoft.com/office/powerpoint/2010/main" val="269003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56"/>
          <p:cNvSpPr txBox="1"/>
          <p:nvPr/>
        </p:nvSpPr>
        <p:spPr>
          <a:xfrm>
            <a:off x="114367" y="-4478"/>
            <a:ext cx="7802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92" name="Google Shape;192;p56"/>
          <p:cNvPicPr preferRelativeResize="0"/>
          <p:nvPr/>
        </p:nvPicPr>
        <p:blipFill rotWithShape="1">
          <a:blip r:embed="rId3">
            <a:alphaModFix/>
          </a:blip>
          <a:srcRect/>
          <a:stretch/>
        </p:blipFill>
        <p:spPr>
          <a:xfrm>
            <a:off x="8294165" y="141024"/>
            <a:ext cx="3669099" cy="352212"/>
          </a:xfrm>
          <a:prstGeom prst="rect">
            <a:avLst/>
          </a:prstGeom>
          <a:noFill/>
          <a:ln>
            <a:noFill/>
          </a:ln>
        </p:spPr>
      </p:pic>
      <p:sp>
        <p:nvSpPr>
          <p:cNvPr id="193" name="Google Shape;193;p56"/>
          <p:cNvSpPr txBox="1">
            <a:spLocks noGrp="1"/>
          </p:cNvSpPr>
          <p:nvPr>
            <p:ph type="ftr" idx="11"/>
          </p:nvPr>
        </p:nvSpPr>
        <p:spPr>
          <a:xfrm>
            <a:off x="4038600" y="6356350"/>
            <a:ext cx="4384964"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Arial" panose="020B0604020202020204" pitchFamily="34" charset="0"/>
                <a:cs typeface="Arial" panose="020B0604020202020204" pitchFamily="34" charset="0"/>
              </a:rPr>
              <a:t>Nitte Meenakshi Institute of Technology, Bengaluru - 64, India</a:t>
            </a:r>
            <a:endParaRPr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8C9391-0780-3E08-F630-FA494773122F}"/>
              </a:ext>
            </a:extLst>
          </p:cNvPr>
          <p:cNvSpPr txBox="1"/>
          <p:nvPr/>
        </p:nvSpPr>
        <p:spPr>
          <a:xfrm>
            <a:off x="228736" y="86297"/>
            <a:ext cx="7035900" cy="461665"/>
          </a:xfrm>
          <a:prstGeom prst="rect">
            <a:avLst/>
          </a:prstGeom>
          <a:noFill/>
        </p:spPr>
        <p:txBody>
          <a:bodyPr wrap="none" rtlCol="0">
            <a:spAutoFit/>
          </a:bodyPr>
          <a:lstStyle/>
          <a:p>
            <a:r>
              <a:rPr lang="en-IN" sz="2400" kern="0" dirty="0">
                <a:solidFill>
                  <a:schemeClr val="bg1"/>
                </a:solidFill>
                <a:effectLst/>
                <a:latin typeface="Arial" panose="020B0604020202020204" pitchFamily="34" charset="0"/>
                <a:ea typeface="Times New Roman" panose="02020603050405020304" pitchFamily="18" charset="0"/>
              </a:rPr>
              <a:t>Methodology – Low Level Pseudocode Algorithm</a:t>
            </a:r>
            <a:endParaRPr lang="en-IN" sz="2800" kern="0" dirty="0">
              <a:solidFill>
                <a:schemeClr val="bg1"/>
              </a:solidFill>
              <a:effectLst/>
              <a:latin typeface="Arial" panose="020B0604020202020204" pitchFamily="34" charset="0"/>
              <a:ea typeface="Times New Roman" panose="02020603050405020304" pitchFamily="18" charset="0"/>
            </a:endParaRPr>
          </a:p>
        </p:txBody>
      </p:sp>
      <p:pic>
        <p:nvPicPr>
          <p:cNvPr id="6" name="Picture 5">
            <a:extLst>
              <a:ext uri="{FF2B5EF4-FFF2-40B4-BE49-F238E27FC236}">
                <a16:creationId xmlns:a16="http://schemas.microsoft.com/office/drawing/2014/main" id="{C3D74970-3EBB-43DA-20E5-7084FF7245FB}"/>
              </a:ext>
            </a:extLst>
          </p:cNvPr>
          <p:cNvPicPr>
            <a:picLocks noChangeAspect="1"/>
          </p:cNvPicPr>
          <p:nvPr/>
        </p:nvPicPr>
        <p:blipFill>
          <a:blip r:embed="rId4"/>
          <a:stretch>
            <a:fillRect/>
          </a:stretch>
        </p:blipFill>
        <p:spPr>
          <a:xfrm>
            <a:off x="447964" y="1141374"/>
            <a:ext cx="4216400" cy="1046233"/>
          </a:xfrm>
          <a:prstGeom prst="rect">
            <a:avLst/>
          </a:prstGeom>
        </p:spPr>
      </p:pic>
      <p:sp>
        <p:nvSpPr>
          <p:cNvPr id="8" name="TextBox 7">
            <a:extLst>
              <a:ext uri="{FF2B5EF4-FFF2-40B4-BE49-F238E27FC236}">
                <a16:creationId xmlns:a16="http://schemas.microsoft.com/office/drawing/2014/main" id="{9B0B2FF2-E549-A593-527F-16129DB240CC}"/>
              </a:ext>
            </a:extLst>
          </p:cNvPr>
          <p:cNvSpPr txBox="1"/>
          <p:nvPr/>
        </p:nvSpPr>
        <p:spPr>
          <a:xfrm>
            <a:off x="364836" y="769264"/>
            <a:ext cx="2622834" cy="307777"/>
          </a:xfrm>
          <a:prstGeom prst="rect">
            <a:avLst/>
          </a:prstGeom>
          <a:noFill/>
        </p:spPr>
        <p:txBody>
          <a:bodyPr wrap="none" rtlCol="0">
            <a:spAutoFit/>
          </a:bodyPr>
          <a:lstStyle/>
          <a:p>
            <a:r>
              <a:rPr lang="en-US" dirty="0"/>
              <a:t>Step #1 – Data Preprocessing </a:t>
            </a:r>
          </a:p>
        </p:txBody>
      </p:sp>
      <p:pic>
        <p:nvPicPr>
          <p:cNvPr id="10" name="Picture 9">
            <a:extLst>
              <a:ext uri="{FF2B5EF4-FFF2-40B4-BE49-F238E27FC236}">
                <a16:creationId xmlns:a16="http://schemas.microsoft.com/office/drawing/2014/main" id="{877D7DE6-133A-80E9-FC27-B0A0759DDF33}"/>
              </a:ext>
            </a:extLst>
          </p:cNvPr>
          <p:cNvPicPr>
            <a:picLocks noChangeAspect="1"/>
          </p:cNvPicPr>
          <p:nvPr/>
        </p:nvPicPr>
        <p:blipFill>
          <a:blip r:embed="rId5"/>
          <a:stretch>
            <a:fillRect/>
          </a:stretch>
        </p:blipFill>
        <p:spPr>
          <a:xfrm>
            <a:off x="447964" y="2641768"/>
            <a:ext cx="4285380" cy="831491"/>
          </a:xfrm>
          <a:prstGeom prst="rect">
            <a:avLst/>
          </a:prstGeom>
        </p:spPr>
      </p:pic>
      <p:sp>
        <p:nvSpPr>
          <p:cNvPr id="11" name="TextBox 10">
            <a:extLst>
              <a:ext uri="{FF2B5EF4-FFF2-40B4-BE49-F238E27FC236}">
                <a16:creationId xmlns:a16="http://schemas.microsoft.com/office/drawing/2014/main" id="{F754A59A-05FE-E3D8-3449-A0D4B682BBF7}"/>
              </a:ext>
            </a:extLst>
          </p:cNvPr>
          <p:cNvSpPr txBox="1"/>
          <p:nvPr/>
        </p:nvSpPr>
        <p:spPr>
          <a:xfrm>
            <a:off x="364836" y="2251940"/>
            <a:ext cx="2682145" cy="307777"/>
          </a:xfrm>
          <a:prstGeom prst="rect">
            <a:avLst/>
          </a:prstGeom>
          <a:noFill/>
        </p:spPr>
        <p:txBody>
          <a:bodyPr wrap="none" rtlCol="0">
            <a:spAutoFit/>
          </a:bodyPr>
          <a:lstStyle/>
          <a:p>
            <a:r>
              <a:rPr lang="en-US" dirty="0"/>
              <a:t>Step #2 – Seismic </a:t>
            </a:r>
            <a:r>
              <a:rPr lang="en-US" dirty="0" err="1"/>
              <a:t>Interpreation</a:t>
            </a:r>
            <a:endParaRPr lang="en-US" dirty="0"/>
          </a:p>
        </p:txBody>
      </p:sp>
      <p:pic>
        <p:nvPicPr>
          <p:cNvPr id="13" name="Picture 12">
            <a:extLst>
              <a:ext uri="{FF2B5EF4-FFF2-40B4-BE49-F238E27FC236}">
                <a16:creationId xmlns:a16="http://schemas.microsoft.com/office/drawing/2014/main" id="{13C37D7D-7FE8-E4E1-4938-63BE9A9622AC}"/>
              </a:ext>
            </a:extLst>
          </p:cNvPr>
          <p:cNvPicPr>
            <a:picLocks noChangeAspect="1"/>
          </p:cNvPicPr>
          <p:nvPr/>
        </p:nvPicPr>
        <p:blipFill>
          <a:blip r:embed="rId6"/>
          <a:stretch>
            <a:fillRect/>
          </a:stretch>
        </p:blipFill>
        <p:spPr>
          <a:xfrm>
            <a:off x="447965" y="4002338"/>
            <a:ext cx="4285380" cy="831492"/>
          </a:xfrm>
          <a:prstGeom prst="rect">
            <a:avLst/>
          </a:prstGeom>
        </p:spPr>
      </p:pic>
      <p:sp>
        <p:nvSpPr>
          <p:cNvPr id="14" name="TextBox 13">
            <a:extLst>
              <a:ext uri="{FF2B5EF4-FFF2-40B4-BE49-F238E27FC236}">
                <a16:creationId xmlns:a16="http://schemas.microsoft.com/office/drawing/2014/main" id="{F5926573-377E-6E67-94F2-9D0F0105A1D4}"/>
              </a:ext>
            </a:extLst>
          </p:cNvPr>
          <p:cNvSpPr txBox="1"/>
          <p:nvPr/>
        </p:nvSpPr>
        <p:spPr>
          <a:xfrm>
            <a:off x="364836" y="3629893"/>
            <a:ext cx="2860078" cy="307777"/>
          </a:xfrm>
          <a:prstGeom prst="rect">
            <a:avLst/>
          </a:prstGeom>
          <a:noFill/>
        </p:spPr>
        <p:txBody>
          <a:bodyPr wrap="none" rtlCol="0">
            <a:spAutoFit/>
          </a:bodyPr>
          <a:lstStyle/>
          <a:p>
            <a:r>
              <a:rPr lang="en-US" dirty="0"/>
              <a:t>Step #3 – Well Log Interpretation</a:t>
            </a:r>
          </a:p>
        </p:txBody>
      </p:sp>
      <p:pic>
        <p:nvPicPr>
          <p:cNvPr id="16" name="Picture 15">
            <a:extLst>
              <a:ext uri="{FF2B5EF4-FFF2-40B4-BE49-F238E27FC236}">
                <a16:creationId xmlns:a16="http://schemas.microsoft.com/office/drawing/2014/main" id="{5A80C23A-71A3-E1FD-54B9-971BFD5065BC}"/>
              </a:ext>
            </a:extLst>
          </p:cNvPr>
          <p:cNvPicPr>
            <a:picLocks noChangeAspect="1"/>
          </p:cNvPicPr>
          <p:nvPr/>
        </p:nvPicPr>
        <p:blipFill>
          <a:blip r:embed="rId7"/>
          <a:stretch>
            <a:fillRect/>
          </a:stretch>
        </p:blipFill>
        <p:spPr>
          <a:xfrm>
            <a:off x="447965" y="5334944"/>
            <a:ext cx="4285380" cy="831492"/>
          </a:xfrm>
          <a:prstGeom prst="rect">
            <a:avLst/>
          </a:prstGeom>
        </p:spPr>
      </p:pic>
      <p:sp>
        <p:nvSpPr>
          <p:cNvPr id="17" name="TextBox 16">
            <a:extLst>
              <a:ext uri="{FF2B5EF4-FFF2-40B4-BE49-F238E27FC236}">
                <a16:creationId xmlns:a16="http://schemas.microsoft.com/office/drawing/2014/main" id="{52ACE836-26E9-8AA5-6CDC-D0E7818C254D}"/>
              </a:ext>
            </a:extLst>
          </p:cNvPr>
          <p:cNvSpPr txBox="1"/>
          <p:nvPr/>
        </p:nvSpPr>
        <p:spPr>
          <a:xfrm>
            <a:off x="364836" y="4936415"/>
            <a:ext cx="3090911" cy="307777"/>
          </a:xfrm>
          <a:prstGeom prst="rect">
            <a:avLst/>
          </a:prstGeom>
          <a:noFill/>
        </p:spPr>
        <p:txBody>
          <a:bodyPr wrap="none" rtlCol="0">
            <a:spAutoFit/>
          </a:bodyPr>
          <a:lstStyle/>
          <a:p>
            <a:r>
              <a:rPr lang="en-US" dirty="0"/>
              <a:t>Step #4 – </a:t>
            </a:r>
            <a:r>
              <a:rPr lang="en-US" dirty="0" err="1"/>
              <a:t>Horizion</a:t>
            </a:r>
            <a:r>
              <a:rPr lang="en-US" dirty="0"/>
              <a:t> &amp; Fault Modelling</a:t>
            </a:r>
          </a:p>
        </p:txBody>
      </p:sp>
      <p:sp>
        <p:nvSpPr>
          <p:cNvPr id="19" name="TextBox 18">
            <a:extLst>
              <a:ext uri="{FF2B5EF4-FFF2-40B4-BE49-F238E27FC236}">
                <a16:creationId xmlns:a16="http://schemas.microsoft.com/office/drawing/2014/main" id="{B176759A-EF40-5979-81C7-9351EBEAECB3}"/>
              </a:ext>
            </a:extLst>
          </p:cNvPr>
          <p:cNvSpPr txBox="1"/>
          <p:nvPr/>
        </p:nvSpPr>
        <p:spPr>
          <a:xfrm>
            <a:off x="6012872" y="979101"/>
            <a:ext cx="2393604" cy="307777"/>
          </a:xfrm>
          <a:prstGeom prst="rect">
            <a:avLst/>
          </a:prstGeom>
          <a:noFill/>
        </p:spPr>
        <p:txBody>
          <a:bodyPr wrap="none" rtlCol="0">
            <a:spAutoFit/>
          </a:bodyPr>
          <a:lstStyle/>
          <a:p>
            <a:r>
              <a:rPr lang="en-US" dirty="0"/>
              <a:t>Step #5 – Grid Construction</a:t>
            </a:r>
          </a:p>
        </p:txBody>
      </p:sp>
      <p:pic>
        <p:nvPicPr>
          <p:cNvPr id="21" name="Picture 20">
            <a:extLst>
              <a:ext uri="{FF2B5EF4-FFF2-40B4-BE49-F238E27FC236}">
                <a16:creationId xmlns:a16="http://schemas.microsoft.com/office/drawing/2014/main" id="{90B60693-72C1-A30E-0E90-61DE842DD74B}"/>
              </a:ext>
            </a:extLst>
          </p:cNvPr>
          <p:cNvPicPr>
            <a:picLocks noChangeAspect="1"/>
          </p:cNvPicPr>
          <p:nvPr/>
        </p:nvPicPr>
        <p:blipFill>
          <a:blip r:embed="rId8"/>
          <a:stretch>
            <a:fillRect/>
          </a:stretch>
        </p:blipFill>
        <p:spPr>
          <a:xfrm>
            <a:off x="6096000" y="1373432"/>
            <a:ext cx="4216400" cy="582115"/>
          </a:xfrm>
          <a:prstGeom prst="rect">
            <a:avLst/>
          </a:prstGeom>
        </p:spPr>
      </p:pic>
      <p:sp>
        <p:nvSpPr>
          <p:cNvPr id="22" name="TextBox 21">
            <a:extLst>
              <a:ext uri="{FF2B5EF4-FFF2-40B4-BE49-F238E27FC236}">
                <a16:creationId xmlns:a16="http://schemas.microsoft.com/office/drawing/2014/main" id="{7D14C03B-9EA5-E4DF-49BF-BEE31BDF25D9}"/>
              </a:ext>
            </a:extLst>
          </p:cNvPr>
          <p:cNvSpPr txBox="1"/>
          <p:nvPr/>
        </p:nvSpPr>
        <p:spPr>
          <a:xfrm>
            <a:off x="6012872" y="2095925"/>
            <a:ext cx="2492990" cy="307777"/>
          </a:xfrm>
          <a:prstGeom prst="rect">
            <a:avLst/>
          </a:prstGeom>
          <a:noFill/>
        </p:spPr>
        <p:txBody>
          <a:bodyPr wrap="none" rtlCol="0">
            <a:spAutoFit/>
          </a:bodyPr>
          <a:lstStyle/>
          <a:p>
            <a:r>
              <a:rPr lang="en-US" dirty="0"/>
              <a:t>Step #6 – Property Modelling</a:t>
            </a:r>
          </a:p>
        </p:txBody>
      </p:sp>
      <p:pic>
        <p:nvPicPr>
          <p:cNvPr id="24" name="Picture 23">
            <a:extLst>
              <a:ext uri="{FF2B5EF4-FFF2-40B4-BE49-F238E27FC236}">
                <a16:creationId xmlns:a16="http://schemas.microsoft.com/office/drawing/2014/main" id="{6DFE618C-3CBF-8D67-AFD9-CB18CE29B81E}"/>
              </a:ext>
            </a:extLst>
          </p:cNvPr>
          <p:cNvPicPr>
            <a:picLocks noChangeAspect="1"/>
          </p:cNvPicPr>
          <p:nvPr/>
        </p:nvPicPr>
        <p:blipFill>
          <a:blip r:embed="rId9"/>
          <a:stretch>
            <a:fillRect/>
          </a:stretch>
        </p:blipFill>
        <p:spPr>
          <a:xfrm>
            <a:off x="6096000" y="2473516"/>
            <a:ext cx="4216400" cy="897733"/>
          </a:xfrm>
          <a:prstGeom prst="rect">
            <a:avLst/>
          </a:prstGeom>
        </p:spPr>
      </p:pic>
      <p:sp>
        <p:nvSpPr>
          <p:cNvPr id="25" name="TextBox 24">
            <a:extLst>
              <a:ext uri="{FF2B5EF4-FFF2-40B4-BE49-F238E27FC236}">
                <a16:creationId xmlns:a16="http://schemas.microsoft.com/office/drawing/2014/main" id="{489578F6-529B-D5FA-0AD3-B8741ADF17C2}"/>
              </a:ext>
            </a:extLst>
          </p:cNvPr>
          <p:cNvSpPr txBox="1"/>
          <p:nvPr/>
        </p:nvSpPr>
        <p:spPr>
          <a:xfrm>
            <a:off x="6012872" y="3545873"/>
            <a:ext cx="2393604" cy="307777"/>
          </a:xfrm>
          <a:prstGeom prst="rect">
            <a:avLst/>
          </a:prstGeom>
          <a:noFill/>
        </p:spPr>
        <p:txBody>
          <a:bodyPr wrap="none" rtlCol="0">
            <a:spAutoFit/>
          </a:bodyPr>
          <a:lstStyle/>
          <a:p>
            <a:r>
              <a:rPr lang="en-US" dirty="0"/>
              <a:t>Step #7 – Model Calibration</a:t>
            </a:r>
          </a:p>
        </p:txBody>
      </p:sp>
      <p:pic>
        <p:nvPicPr>
          <p:cNvPr id="27" name="Picture 26">
            <a:extLst>
              <a:ext uri="{FF2B5EF4-FFF2-40B4-BE49-F238E27FC236}">
                <a16:creationId xmlns:a16="http://schemas.microsoft.com/office/drawing/2014/main" id="{9368CD78-40D9-9E06-FA10-5A0BB5F255DF}"/>
              </a:ext>
            </a:extLst>
          </p:cNvPr>
          <p:cNvPicPr>
            <a:picLocks noChangeAspect="1"/>
          </p:cNvPicPr>
          <p:nvPr/>
        </p:nvPicPr>
        <p:blipFill>
          <a:blip r:embed="rId10"/>
          <a:stretch>
            <a:fillRect/>
          </a:stretch>
        </p:blipFill>
        <p:spPr>
          <a:xfrm>
            <a:off x="6096000" y="3900646"/>
            <a:ext cx="4216400" cy="750563"/>
          </a:xfrm>
          <a:prstGeom prst="rect">
            <a:avLst/>
          </a:prstGeom>
        </p:spPr>
      </p:pic>
      <p:sp>
        <p:nvSpPr>
          <p:cNvPr id="28" name="TextBox 27">
            <a:extLst>
              <a:ext uri="{FF2B5EF4-FFF2-40B4-BE49-F238E27FC236}">
                <a16:creationId xmlns:a16="http://schemas.microsoft.com/office/drawing/2014/main" id="{7C28BB77-3CE4-4F13-180D-18FE68D0FF77}"/>
              </a:ext>
            </a:extLst>
          </p:cNvPr>
          <p:cNvSpPr txBox="1"/>
          <p:nvPr/>
        </p:nvSpPr>
        <p:spPr>
          <a:xfrm>
            <a:off x="6012872" y="4878074"/>
            <a:ext cx="2895344" cy="307777"/>
          </a:xfrm>
          <a:prstGeom prst="rect">
            <a:avLst/>
          </a:prstGeom>
          <a:noFill/>
        </p:spPr>
        <p:txBody>
          <a:bodyPr wrap="none" rtlCol="0">
            <a:spAutoFit/>
          </a:bodyPr>
          <a:lstStyle/>
          <a:p>
            <a:r>
              <a:rPr lang="en-US" dirty="0"/>
              <a:t>Step #8 – </a:t>
            </a:r>
            <a:r>
              <a:rPr lang="en-US" dirty="0" err="1"/>
              <a:t>Visualisation</a:t>
            </a:r>
            <a:r>
              <a:rPr lang="en-US" dirty="0"/>
              <a:t> &amp; Analysis</a:t>
            </a:r>
          </a:p>
        </p:txBody>
      </p:sp>
      <p:pic>
        <p:nvPicPr>
          <p:cNvPr id="30" name="Picture 29">
            <a:extLst>
              <a:ext uri="{FF2B5EF4-FFF2-40B4-BE49-F238E27FC236}">
                <a16:creationId xmlns:a16="http://schemas.microsoft.com/office/drawing/2014/main" id="{20CB3C8C-D09E-D1BB-FF2D-9DE5879883D7}"/>
              </a:ext>
            </a:extLst>
          </p:cNvPr>
          <p:cNvPicPr>
            <a:picLocks noChangeAspect="1"/>
          </p:cNvPicPr>
          <p:nvPr/>
        </p:nvPicPr>
        <p:blipFill>
          <a:blip r:embed="rId11"/>
          <a:stretch>
            <a:fillRect/>
          </a:stretch>
        </p:blipFill>
        <p:spPr>
          <a:xfrm>
            <a:off x="6096000" y="5282908"/>
            <a:ext cx="4175462" cy="750563"/>
          </a:xfrm>
          <a:prstGeom prst="rect">
            <a:avLst/>
          </a:prstGeom>
        </p:spPr>
      </p:pic>
    </p:spTree>
    <p:extLst>
      <p:ext uri="{BB962C8B-B14F-4D97-AF65-F5344CB8AC3E}">
        <p14:creationId xmlns:p14="http://schemas.microsoft.com/office/powerpoint/2010/main" val="4084408140"/>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4BD9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4BD9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1071</Words>
  <Application>Microsoft Office PowerPoint</Application>
  <PresentationFormat>Widescreen</PresentationFormat>
  <Paragraphs>118</Paragraphs>
  <Slides>11</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Advaith V</cp:lastModifiedBy>
  <cp:revision>20</cp:revision>
  <dcterms:created xsi:type="dcterms:W3CDTF">2020-06-26T06:34:38Z</dcterms:created>
  <dcterms:modified xsi:type="dcterms:W3CDTF">2024-07-01T08:50:08Z</dcterms:modified>
</cp:coreProperties>
</file>