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EFB88A-E739-44BD-86C1-3A9263D1FE44}">
  <a:tblStyle styleId="{A1EFB88A-E739-44BD-86C1-3A9263D1FE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8ebdb33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8ebdb33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8ebdb33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8ebdb33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8ebdb3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8ebdb3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8ebdb33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8ebdb33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8ebdb33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8ebdb33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8ebdb33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8ebdb33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8ebdb3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8ebdb3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56900" y="1073050"/>
            <a:ext cx="4976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TEAM 6</a:t>
            </a:r>
            <a:endParaRPr sz="6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36600" y="2886225"/>
            <a:ext cx="38808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Aishwarya SH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Kajol Preetha Babu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Rachana Pai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Radha Satya Krishna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Saurabh Singh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latin typeface="Proxima Nova"/>
                <a:ea typeface="Proxima Nova"/>
                <a:cs typeface="Proxima Nova"/>
                <a:sym typeface="Proxima Nova"/>
              </a:rPr>
              <a:t>Shruti Pancholi</a:t>
            </a:r>
            <a:endParaRPr sz="8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dk2"/>
                </a:solidFill>
              </a:rPr>
              <a:t>Organization</a:t>
            </a:r>
            <a:endParaRPr b="1" sz="302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2245700"/>
            <a:ext cx="883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Over-the-top (OTT) media service </a:t>
            </a:r>
            <a:endParaRPr sz="2300"/>
          </a:p>
        </p:txBody>
      </p:sp>
      <p:sp>
        <p:nvSpPr>
          <p:cNvPr id="67" name="Google Shape;67;p14"/>
          <p:cNvSpPr txBox="1"/>
          <p:nvPr/>
        </p:nvSpPr>
        <p:spPr>
          <a:xfrm>
            <a:off x="2766850" y="1582063"/>
            <a:ext cx="40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22 Scope</a:t>
            </a:r>
            <a:endParaRPr b="1" sz="32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750" y="2861075"/>
            <a:ext cx="3750500" cy="2100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93925" y="21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chemeClr val="dk2"/>
                </a:solidFill>
              </a:rPr>
              <a:t>Services provided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88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Cloud Broadcasting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Recommendations by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Cloud Storage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708688" y="1985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{A1EFB88A-E739-44BD-86C1-3A9263D1FE44}</a:tableStyleId>
              </a:tblPr>
              <a:tblGrid>
                <a:gridCol w="1100800"/>
                <a:gridCol w="2289800"/>
                <a:gridCol w="1973375"/>
              </a:tblGrid>
              <a:tr h="4547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chemeClr val="dk2"/>
                          </a:solidFill>
                        </a:rPr>
                        <a:t>Service Plans Offered</a:t>
                      </a:r>
                      <a:endParaRPr b="1" sz="15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61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</a:rPr>
                        <a:t>Plan Name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</a:rPr>
                        <a:t>Number of screens/ resolution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50">
                          <a:solidFill>
                            <a:srgbClr val="38761D"/>
                          </a:solidFill>
                        </a:rPr>
                        <a:t>Monthly subscription cost</a:t>
                      </a:r>
                      <a:endParaRPr b="1" sz="16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Basic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1 screen/ SD content</a:t>
                      </a:r>
                      <a:endParaRPr sz="135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Rs 199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4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Standard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2 screens/ FHD content</a:t>
                      </a:r>
                      <a:endParaRPr sz="135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Rs 649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4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Premium</a:t>
                      </a:r>
                      <a:endParaRPr sz="135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4 screens/ UHD content</a:t>
                      </a:r>
                      <a:endParaRPr sz="135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124"/>
                          </a:solidFill>
                        </a:rPr>
                        <a:t>Rs 799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5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chemeClr val="dk2"/>
                </a:solidFill>
              </a:rPr>
              <a:t>The SLA agreed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57850" y="845375"/>
            <a:ext cx="86292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99.9% time availability of the entertainment services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Services shall be excused for the mentioned Excused Downtime at the time of natural disasters.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End users are solely responsible for internet and hardware requirements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Scheduled and emergency maintenances may affect availability of the services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If we do not meet the uptime commitment, you are entitled to request a monetary service credit.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Failure to meet the uptime commitment doesn’t lead to breach in our contract, it rather gives rise to credits.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{A1EFB88A-E739-44BD-86C1-3A9263D1FE44}</a:tableStyleId>
              </a:tblPr>
              <a:tblGrid>
                <a:gridCol w="3696275"/>
                <a:gridCol w="2853100"/>
              </a:tblGrid>
              <a:tr h="22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Availability</a:t>
                      </a:r>
                      <a:endParaRPr b="1">
                        <a:solidFill>
                          <a:srgbClr val="38761D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Credit Percentage</a:t>
                      </a:r>
                      <a:endParaRPr b="1">
                        <a:solidFill>
                          <a:srgbClr val="38761D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 99.90%, but greater than or equal to 99.00%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 of monthly fixed fees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5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Under 99.00%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25% of monthly fixed fees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Monitoring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46450" y="1221575"/>
            <a:ext cx="7743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Active monitoring:</a:t>
            </a:r>
            <a:endParaRPr b="1" sz="17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Real Time monitoring of data quality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So the application can work without any potential bugs.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User Preferences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To constantly improve user experience monitoring of the user preferences is required.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Servers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Monitoring servers to prevent any server failure due to high temperature, load….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Monitoring data load to prevent any data outbreak.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Passive monitoring:</a:t>
            </a:r>
            <a:endParaRPr b="1" sz="17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End user status report.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Active hours of the user.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Thresholds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52500" y="121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{A1EFB88A-E739-44BD-86C1-3A9263D1FE44}</a:tableStyleId>
              </a:tblPr>
              <a:tblGrid>
                <a:gridCol w="1841400"/>
                <a:gridCol w="1841400"/>
                <a:gridCol w="1069875"/>
                <a:gridCol w="2612925"/>
              </a:tblGrid>
              <a:tr h="33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WARNING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EXCEPTION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Server Traffic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(less or equal to 5 mins)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</a:t>
                      </a:r>
                      <a:br>
                        <a:rPr lang="en"/>
                      </a:br>
                      <a:r>
                        <a:rPr lang="en"/>
                        <a:t>(take long time to load)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Database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90% of the database is consumed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(Raise an alert to increase the database capacity)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of the database is consumed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(slows down the application)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</a:rPr>
                        <a:t>Temperature</a:t>
                      </a:r>
                      <a:endParaRPr b="1" sz="15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 degree Fahrenheit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 suggested to cool up to 68 </a:t>
                      </a:r>
                      <a:r>
                        <a:rPr lang="en"/>
                        <a:t>degree Fahrenheit</a:t>
                      </a:r>
                      <a:r>
                        <a:rPr lang="en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 degree </a:t>
                      </a:r>
                      <a:r>
                        <a:rPr lang="en"/>
                        <a:t>Fahrenheit</a:t>
                      </a:r>
                      <a:br>
                        <a:rPr lang="en"/>
                      </a:br>
                      <a:r>
                        <a:rPr lang="en"/>
                        <a:t>(may lead to server crash)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9"/>
          <p:cNvGraphicFramePr/>
          <p:nvPr/>
        </p:nvGraphicFramePr>
        <p:xfrm>
          <a:off x="583800" y="9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{A1EFB88A-E739-44BD-86C1-3A9263D1FE44}</a:tableStyleId>
              </a:tblPr>
              <a:tblGrid>
                <a:gridCol w="3988200"/>
                <a:gridCol w="3988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EVENTS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ACTIONS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Server: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Overexerting server traffic.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Server breakdown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Load Balancing onto different servers.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Activate the secondary backup server.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Create an incident ticket and resolve it.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Database: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Database corruption.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Backup and control the access.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Security: 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Breaching on database.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Cybersecurity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Delayed Access: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Long access time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Escalation to technical team, and also should be proctor passively.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471500" y="235750"/>
            <a:ext cx="5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Type of Event - Corresponding Action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