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5DE715-864F-4933-A8DA-287DDA9F47F3}">
  <a:tblStyle styleId="{685DE715-864F-4933-A8DA-287DDA9F4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8ebdb33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8ebdb33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8ebdb33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8ebdb33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8ebdb33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68ebdb33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8ebdb33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8ebdb33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8ebdb33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8ebdb33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8ebdb33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68ebdb33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8ebdb33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68ebdb33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56900" y="1073050"/>
            <a:ext cx="4976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TEAM 6</a:t>
            </a:r>
            <a:endParaRPr sz="6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536600" y="2886225"/>
            <a:ext cx="3880800" cy="18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Aishwarya SH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Kajol Preetha Babu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Rachana Pai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Radha Satya Krishna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Saurabh Singh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Shruti Pancholi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dk2"/>
                </a:solidFill>
              </a:rPr>
              <a:t>Organization</a:t>
            </a:r>
            <a:endParaRPr b="1" sz="302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478000" y="2819400"/>
            <a:ext cx="635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Over-the-top (OTT) media service </a:t>
            </a:r>
            <a:endParaRPr sz="1800"/>
          </a:p>
        </p:txBody>
      </p:sp>
      <p:sp>
        <p:nvSpPr>
          <p:cNvPr id="67" name="Google Shape;67;p14"/>
          <p:cNvSpPr txBox="1"/>
          <p:nvPr/>
        </p:nvSpPr>
        <p:spPr>
          <a:xfrm>
            <a:off x="2809725" y="1771350"/>
            <a:ext cx="405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22 Scope</a:t>
            </a:r>
            <a:endParaRPr b="1" sz="3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93925" y="21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solidFill>
                  <a:schemeClr val="dk2"/>
                </a:solidFill>
              </a:rPr>
              <a:t>Services provided</a:t>
            </a:r>
            <a:endParaRPr b="1" sz="292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388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Cloud Broadcasting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Easy-Payment gateway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CLoud Storage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708688" y="1956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{685DE715-864F-4933-A8DA-287DDA9F47F3}</a:tableStyleId>
              </a:tblPr>
              <a:tblGrid>
                <a:gridCol w="1145325"/>
                <a:gridCol w="2382425"/>
                <a:gridCol w="2053200"/>
              </a:tblGrid>
              <a:tr h="3921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Service Plans Offered</a:t>
                      </a:r>
                      <a:endParaRPr b="1" sz="15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53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Plan Name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Number of screens/ resolution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Monthly subscription cost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Basic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 screen/ SD content</a:t>
                      </a:r>
                      <a:endParaRPr sz="12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Rs 199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5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Standard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 screens/ FHD content</a:t>
                      </a:r>
                      <a:endParaRPr sz="12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Rs 649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5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Premium</a:t>
                      </a:r>
                      <a:endParaRPr sz="12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 screens/ UHD content</a:t>
                      </a:r>
                      <a:endParaRPr sz="12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Rs 799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dk2"/>
                </a:solidFill>
              </a:rPr>
              <a:t>The SLA agreed</a:t>
            </a:r>
            <a:endParaRPr b="1" sz="302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292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99.9% time availability of the entertainment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Services shall be excused for the mentioned Excused Downtime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End users are solely responsible for internet and hardware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Scheduled and emergency maintenances may affect availability of the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If we do not meet the uptime commitment, you are entitled to request a monetary service credit.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Failure to meet the uptime commitment doesn’t lead to breach in our contract, it rather gives rise to credits.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952500" y="296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{685DE715-864F-4933-A8DA-287DDA9F47F3}</a:tableStyleId>
              </a:tblPr>
              <a:tblGrid>
                <a:gridCol w="3719950"/>
                <a:gridCol w="3719950"/>
              </a:tblGrid>
              <a:tr h="22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Availability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Credit Percentage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Under 99.90%, but greater than or equal to 99.00%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 of monthly fixed fees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5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Under 99.00%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25% of monthly fixed fees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Monitoring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53650" y="1221575"/>
            <a:ext cx="77367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Active monitoring:</a:t>
            </a:r>
            <a:endParaRPr b="1" sz="17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Real Time monitoring of data quality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So the application can work without any potential bugs.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User Preferences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To constantly improve user experience monitoring of the user preferences is required.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Servers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Monitoring servers to prevent any server failure.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Database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Monitoring database to prevent any data outbreak.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Passive monitoring:</a:t>
            </a:r>
            <a:endParaRPr b="1" sz="17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End user status report.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Active hours of the user.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Thresholds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952500" y="121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{685DE715-864F-4933-A8DA-287DDA9F47F3}</a:tableStyleId>
              </a:tblPr>
              <a:tblGrid>
                <a:gridCol w="1841400"/>
                <a:gridCol w="1841400"/>
                <a:gridCol w="1069875"/>
                <a:gridCol w="2612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WARNING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EXCEPTION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Server Traffic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87%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(less or equal to 5 mins)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Database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90% of the database is consumed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(Raise an alert to increase the database capacity)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</a:t>
                      </a:r>
                      <a:r>
                        <a:rPr lang="en"/>
                        <a:t>of the database is consumed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(slows down the application)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9"/>
          <p:cNvGraphicFramePr/>
          <p:nvPr/>
        </p:nvGraphicFramePr>
        <p:xfrm>
          <a:off x="1091800" y="7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{685DE715-864F-4933-A8DA-287DDA9F47F3}</a:tableStyleId>
              </a:tblPr>
              <a:tblGrid>
                <a:gridCol w="3619500"/>
                <a:gridCol w="3619500"/>
              </a:tblGrid>
              <a:tr h="26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EVENTS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ACTIONS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Server: 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Overexerting server traffic.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 Balancing onto different servers.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Database: 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corruption.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Backup and control the access.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Security: 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Breaching on database.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Cybersecurity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Delayed Access: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time is taking more than expected longing for  performing the actions.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Escalation to technical team, and also should be proctor passively.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9"/>
          <p:cNvSpPr txBox="1"/>
          <p:nvPr/>
        </p:nvSpPr>
        <p:spPr>
          <a:xfrm>
            <a:off x="471500" y="235750"/>
            <a:ext cx="561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Type of Event - Corresponding Action</a:t>
            </a:r>
            <a:endParaRPr b="1"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