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15cd01683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415cd01683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15cd01683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415cd01683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15cd01683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415cd01683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3b92e8ff4_0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43b92e8ff4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15cd01683_0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415cd01683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15cd01683_0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415cd01683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15cd01683_0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415cd01683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3b92e8ff4_0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43b92e8ff4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3b92e8ff4_0_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43b92e8ff4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3b92e8ff4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43b92e8ff4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3b92e8ff4_0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43b92e8ff4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3b92e8ff4_0_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43b92e8ff4_0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3b92e8ff4_0_1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43b92e8ff4_0_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3b92e8ff4_0_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43b92e8ff4_0_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3b92e8ff4_0_1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43b92e8ff4_0_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3b92e8ff4_0_1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43b92e8ff4_0_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3b92e8ff4_0_1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43b92e8ff4_0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3b92e8ff4_0_1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43b92e8ff4_0_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15cd01683_0_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415cd01683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3b92e8ff4_0_1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43b92e8ff4_0_1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3b92e8ff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43b92e8ff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5cd01683_0_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415cd01683_0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3b92e8ff4_0_1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43b92e8ff4_0_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3b92e8ff4_0_1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43b92e8ff4_0_1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3b92e8ff4_0_1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43b92e8ff4_0_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3b92e8ff4_0_1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43b92e8ff4_0_1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3b92e8ff4_0_1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43b92e8ff4_0_1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3b92e8ff4_0_1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43b92e8ff4_0_1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0c989edda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40c989edda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3b92e8ff4_0_2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43b92e8ff4_0_2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3b92e8ff4_0_2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43b92e8ff4_0_2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3b92e8ff4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43b92e8ff4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3b92e8ff4_0_2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43b92e8ff4_0_2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0c989edda_1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40c989edda_1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15cd0168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415cd0168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15cd01683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415cd01683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3b92e8ff4_0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43b92e8ff4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5cd01683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415cd01683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3b92e8ff4_0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43b92e8ff4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>
  <p:cSld name="Vertical Title and 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4064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2" type="body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9"/>
          <p:cNvSpPr/>
          <p:nvPr>
            <p:ph idx="2" type="pic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>
  <p:cSld name="Title and Vertical 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3339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4294967295" type="body"/>
          </p:nvPr>
        </p:nvSpPr>
        <p:spPr>
          <a:xfrm>
            <a:off x="596538" y="4023359"/>
            <a:ext cx="7950924" cy="677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11-785 /  Fall 2018 / Recitation </a:t>
            </a:r>
            <a:r>
              <a:rPr lang="en-US"/>
              <a:t>7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/>
              <a:t>Raphaël Olivier</a:t>
            </a:r>
            <a:endParaRPr/>
          </a:p>
        </p:txBody>
      </p:sp>
      <p:sp>
        <p:nvSpPr>
          <p:cNvPr id="54" name="Google Shape;54;p12"/>
          <p:cNvSpPr txBox="1"/>
          <p:nvPr>
            <p:ph idx="4294967295" type="title"/>
          </p:nvPr>
        </p:nvSpPr>
        <p:spPr>
          <a:xfrm>
            <a:off x="685800" y="2061845"/>
            <a:ext cx="7772400" cy="1470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Recurrent Neural Networks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4294967295" type="title"/>
          </p:nvPr>
        </p:nvSpPr>
        <p:spPr>
          <a:xfrm>
            <a:off x="457200" y="-68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</a:pPr>
            <a:r>
              <a:rPr b="1" lang="en-US"/>
              <a:t>Recurrent language models</a:t>
            </a:r>
            <a:endParaRPr/>
          </a:p>
        </p:txBody>
      </p:sp>
      <p:cxnSp>
        <p:nvCxnSpPr>
          <p:cNvPr id="123" name="Google Shape;123;p21"/>
          <p:cNvCxnSpPr/>
          <p:nvPr/>
        </p:nvCxnSpPr>
        <p:spPr>
          <a:xfrm>
            <a:off x="-13208" y="1097090"/>
            <a:ext cx="9170400" cy="0"/>
          </a:xfrm>
          <a:prstGeom prst="straightConnector1">
            <a:avLst/>
          </a:prstGeom>
          <a:noFill/>
          <a:ln cap="flat" cmpd="sng" w="63500">
            <a:solidFill>
              <a:srgbClr val="3333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24" name="Google Shape;124;p21"/>
          <p:cNvSpPr txBox="1"/>
          <p:nvPr/>
        </p:nvSpPr>
        <p:spPr>
          <a:xfrm>
            <a:off x="457200" y="1598924"/>
            <a:ext cx="8229600" cy="42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8" y="1653885"/>
            <a:ext cx="8284276" cy="4018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idx="4294967295" type="title"/>
          </p:nvPr>
        </p:nvSpPr>
        <p:spPr>
          <a:xfrm>
            <a:off x="457200" y="-68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</a:pPr>
            <a:r>
              <a:rPr b="1" lang="en-US"/>
              <a:t>Without infinite memory ?</a:t>
            </a:r>
            <a:endParaRPr/>
          </a:p>
        </p:txBody>
      </p:sp>
      <p:cxnSp>
        <p:nvCxnSpPr>
          <p:cNvPr id="131" name="Google Shape;131;p22"/>
          <p:cNvCxnSpPr/>
          <p:nvPr/>
        </p:nvCxnSpPr>
        <p:spPr>
          <a:xfrm>
            <a:off x="-13208" y="1097090"/>
            <a:ext cx="9170400" cy="0"/>
          </a:xfrm>
          <a:prstGeom prst="straightConnector1">
            <a:avLst/>
          </a:prstGeom>
          <a:noFill/>
          <a:ln cap="flat" cmpd="sng" w="63500">
            <a:solidFill>
              <a:srgbClr val="3333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32" name="Google Shape;132;p22"/>
          <p:cNvSpPr txBox="1"/>
          <p:nvPr/>
        </p:nvSpPr>
        <p:spPr>
          <a:xfrm>
            <a:off x="457200" y="1598924"/>
            <a:ext cx="8229600" cy="3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Non-recurrent architectures make the n-gram assumption to be able to use finite memory 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 n=3 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→ Non-neural count-based models, MLP with finite window, etc.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Recurrent networks have infinite memory so they don’t need that assumption.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525" y="2639825"/>
            <a:ext cx="6571925" cy="4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idx="4294967295" type="title"/>
          </p:nvPr>
        </p:nvSpPr>
        <p:spPr>
          <a:xfrm>
            <a:off x="457200" y="-68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</a:pPr>
            <a:r>
              <a:rPr b="1" lang="en-US"/>
              <a:t>RNN modules in pytorch</a:t>
            </a:r>
            <a:endParaRPr/>
          </a:p>
        </p:txBody>
      </p:sp>
      <p:cxnSp>
        <p:nvCxnSpPr>
          <p:cNvPr id="139" name="Google Shape;139;p23"/>
          <p:cNvCxnSpPr/>
          <p:nvPr/>
        </p:nvCxnSpPr>
        <p:spPr>
          <a:xfrm>
            <a:off x="-13208" y="1097090"/>
            <a:ext cx="9170400" cy="0"/>
          </a:xfrm>
          <a:prstGeom prst="straightConnector1">
            <a:avLst/>
          </a:prstGeom>
          <a:noFill/>
          <a:ln cap="flat" cmpd="sng" w="63500">
            <a:solidFill>
              <a:srgbClr val="3333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40" name="Google Shape;140;p23"/>
          <p:cNvSpPr txBox="1"/>
          <p:nvPr/>
        </p:nvSpPr>
        <p:spPr>
          <a:xfrm>
            <a:off x="457200" y="1598924"/>
            <a:ext cx="82296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num_layers is the number of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stacked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(vertical) layers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dropout is the dropout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between stacked layers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.forward() method takes an input of size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seq_length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 batch_size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input_size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and an optional initial hidden state (defaults to 0) of size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num_layers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 batch_size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hidden_size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. It returns an output of same size and the final hidden state.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250" y="1598913"/>
            <a:ext cx="508635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idx="4294967295" type="title"/>
          </p:nvPr>
        </p:nvSpPr>
        <p:spPr>
          <a:xfrm>
            <a:off x="457200" y="-68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</a:pPr>
            <a:r>
              <a:rPr b="1" lang="en-US"/>
              <a:t>RNN modules in pytorch</a:t>
            </a:r>
            <a:endParaRPr/>
          </a:p>
        </p:txBody>
      </p:sp>
      <p:cxnSp>
        <p:nvCxnSpPr>
          <p:cNvPr id="147" name="Google Shape;147;p24"/>
          <p:cNvCxnSpPr/>
          <p:nvPr/>
        </p:nvCxnSpPr>
        <p:spPr>
          <a:xfrm>
            <a:off x="-13208" y="1097090"/>
            <a:ext cx="9170400" cy="0"/>
          </a:xfrm>
          <a:prstGeom prst="straightConnector1">
            <a:avLst/>
          </a:prstGeom>
          <a:noFill/>
          <a:ln cap="flat" cmpd="sng" w="63500">
            <a:solidFill>
              <a:srgbClr val="3333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48" name="Google Shape;148;p24"/>
          <p:cNvSpPr txBox="1"/>
          <p:nvPr/>
        </p:nvSpPr>
        <p:spPr>
          <a:xfrm>
            <a:off x="457199" y="1598928"/>
            <a:ext cx="8229600" cy="29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Important :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outputs are exactly the hidden states of the final layer. Hence if the model returns y,h 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y[-1] == h[-1]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Similar classes for LSTM and GRU,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but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for LSTM, h is a tuple (hidden_state, memory_cell)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4294967295" type="title"/>
          </p:nvPr>
        </p:nvSpPr>
        <p:spPr>
          <a:xfrm>
            <a:off x="457200" y="-68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</a:pPr>
            <a:r>
              <a:rPr b="1" lang="en-US"/>
              <a:t>RNN modules in pytorch</a:t>
            </a:r>
            <a:endParaRPr/>
          </a:p>
        </p:txBody>
      </p:sp>
      <p:cxnSp>
        <p:nvCxnSpPr>
          <p:cNvPr id="154" name="Google Shape;154;p25"/>
          <p:cNvCxnSpPr/>
          <p:nvPr/>
        </p:nvCxnSpPr>
        <p:spPr>
          <a:xfrm>
            <a:off x="-13208" y="1097090"/>
            <a:ext cx="9170400" cy="0"/>
          </a:xfrm>
          <a:prstGeom prst="straightConnector1">
            <a:avLst/>
          </a:prstGeom>
          <a:noFill/>
          <a:ln cap="flat" cmpd="sng" w="63500">
            <a:solidFill>
              <a:srgbClr val="3333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55" name="Google Shape;155;p25"/>
          <p:cNvSpPr txBox="1"/>
          <p:nvPr/>
        </p:nvSpPr>
        <p:spPr>
          <a:xfrm>
            <a:off x="457199" y="1598928"/>
            <a:ext cx="8229600" cy="29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Sometimes you want to have more control between the stacked layers and the time steps (for example to access the intermediate hidden states).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For that you have the RNNCell module.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It takes an input of size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batch_size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input_size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 hidden state, and returns the next hidden state.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525" y="3651578"/>
            <a:ext cx="550545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idx="4294967295" type="title"/>
          </p:nvPr>
        </p:nvSpPr>
        <p:spPr>
          <a:xfrm>
            <a:off x="457200" y="-68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</a:pPr>
            <a:r>
              <a:rPr b="1" lang="en-US"/>
              <a:t>Other layers in a LM</a:t>
            </a:r>
            <a:endParaRPr/>
          </a:p>
        </p:txBody>
      </p:sp>
      <p:cxnSp>
        <p:nvCxnSpPr>
          <p:cNvPr id="162" name="Google Shape;162;p26"/>
          <p:cNvCxnSpPr/>
          <p:nvPr/>
        </p:nvCxnSpPr>
        <p:spPr>
          <a:xfrm>
            <a:off x="-13208" y="1097090"/>
            <a:ext cx="9170400" cy="0"/>
          </a:xfrm>
          <a:prstGeom prst="straightConnector1">
            <a:avLst/>
          </a:prstGeom>
          <a:noFill/>
          <a:ln cap="flat" cmpd="sng" w="63500">
            <a:solidFill>
              <a:srgbClr val="3333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63" name="Google Shape;163;p26"/>
          <p:cNvSpPr txBox="1"/>
          <p:nvPr/>
        </p:nvSpPr>
        <p:spPr>
          <a:xfrm>
            <a:off x="457200" y="1598925"/>
            <a:ext cx="8229600" cy="3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After the RNN module, you stack a linear layer of size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hidden_size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x </a:t>
            </a: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vocabulary_size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Before it, you need a </a:t>
            </a: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word projection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aka an embedding.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Takes a LongTensor of arbitrary shape.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75" y="3690725"/>
            <a:ext cx="702945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idx="4294967295" type="title"/>
          </p:nvPr>
        </p:nvSpPr>
        <p:spPr>
          <a:xfrm>
            <a:off x="457200" y="-68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</a:pPr>
            <a:r>
              <a:rPr b="1" lang="en-US"/>
              <a:t>Training a LM</a:t>
            </a:r>
            <a:endParaRPr/>
          </a:p>
        </p:txBody>
      </p:sp>
      <p:cxnSp>
        <p:nvCxnSpPr>
          <p:cNvPr id="170" name="Google Shape;170;p27"/>
          <p:cNvCxnSpPr/>
          <p:nvPr/>
        </p:nvCxnSpPr>
        <p:spPr>
          <a:xfrm>
            <a:off x="-13208" y="1097090"/>
            <a:ext cx="9170400" cy="0"/>
          </a:xfrm>
          <a:prstGeom prst="straightConnector1">
            <a:avLst/>
          </a:prstGeom>
          <a:noFill/>
          <a:ln cap="flat" cmpd="sng" w="63500">
            <a:solidFill>
              <a:srgbClr val="3333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71" name="Google Shape;171;p27"/>
          <p:cNvSpPr txBox="1"/>
          <p:nvPr/>
        </p:nvSpPr>
        <p:spPr>
          <a:xfrm>
            <a:off x="457199" y="1598928"/>
            <a:ext cx="8229600" cy="29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Now you need batches to feed your model. Initially, you only have one big text.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simplest way 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Fix a sequence length 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Concatenate all your words into one big (long) tensor of size 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Divide it into N // L tensors of size 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These are your elements.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Even if you train on a fixed size, the network should learn to generate text of arbitrary length.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idx="4294967295" type="title"/>
          </p:nvPr>
        </p:nvSpPr>
        <p:spPr>
          <a:xfrm>
            <a:off x="457200" y="-68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</a:pPr>
            <a:r>
              <a:rPr b="1" lang="en-US"/>
              <a:t>Evaluate your model</a:t>
            </a:r>
            <a:endParaRPr/>
          </a:p>
        </p:txBody>
      </p:sp>
      <p:cxnSp>
        <p:nvCxnSpPr>
          <p:cNvPr id="177" name="Google Shape;177;p28"/>
          <p:cNvCxnSpPr/>
          <p:nvPr/>
        </p:nvCxnSpPr>
        <p:spPr>
          <a:xfrm>
            <a:off x="-13208" y="1097090"/>
            <a:ext cx="9170400" cy="0"/>
          </a:xfrm>
          <a:prstGeom prst="straightConnector1">
            <a:avLst/>
          </a:prstGeom>
          <a:noFill/>
          <a:ln cap="flat" cmpd="sng" w="63500">
            <a:solidFill>
              <a:srgbClr val="3333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78" name="Google Shape;178;p28"/>
          <p:cNvSpPr txBox="1"/>
          <p:nvPr/>
        </p:nvSpPr>
        <p:spPr>
          <a:xfrm>
            <a:off x="457199" y="1598928"/>
            <a:ext cx="8229600" cy="29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To evaluate how good your model is, you usually feed it with actual text from the (validation) set and look at 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loss per word : </a:t>
            </a: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l = loss/n_words</a:t>
            </a:r>
            <a:endParaRPr i="1"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perplexity :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 = exp(l)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It quantifies how well your model predicts that sentence.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Let’s try all that out !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idx="4294967295" type="title"/>
          </p:nvPr>
        </p:nvSpPr>
        <p:spPr>
          <a:xfrm>
            <a:off x="457200" y="-68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</a:pPr>
            <a:r>
              <a:rPr b="1" lang="en-US"/>
              <a:t>Prediction</a:t>
            </a:r>
            <a:endParaRPr/>
          </a:p>
        </p:txBody>
      </p:sp>
      <p:cxnSp>
        <p:nvCxnSpPr>
          <p:cNvPr id="184" name="Google Shape;184;p29"/>
          <p:cNvCxnSpPr/>
          <p:nvPr/>
        </p:nvCxnSpPr>
        <p:spPr>
          <a:xfrm>
            <a:off x="-13208" y="1097090"/>
            <a:ext cx="9170400" cy="0"/>
          </a:xfrm>
          <a:prstGeom prst="straightConnector1">
            <a:avLst/>
          </a:prstGeom>
          <a:noFill/>
          <a:ln cap="flat" cmpd="sng" w="63500">
            <a:solidFill>
              <a:srgbClr val="3333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85" name="Google Shape;185;p29"/>
          <p:cNvSpPr txBox="1"/>
          <p:nvPr/>
        </p:nvSpPr>
        <p:spPr>
          <a:xfrm>
            <a:off x="457199" y="1598928"/>
            <a:ext cx="8229600" cy="29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Language models are usually used in other downstream tasks. But you can use them to generate some text given a beginning.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As in MLPs for classification, you want to predict the most likely element from your output distribution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Generate one word is straightforward : you feed your text, get the last output (probability distribution on the vocabulary) and predict its argmax.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idx="4294967295" type="title"/>
          </p:nvPr>
        </p:nvSpPr>
        <p:spPr>
          <a:xfrm>
            <a:off x="457200" y="-68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</a:pPr>
            <a:r>
              <a:rPr b="1" lang="en-US"/>
              <a:t>Generation</a:t>
            </a:r>
            <a:endParaRPr/>
          </a:p>
        </p:txBody>
      </p:sp>
      <p:cxnSp>
        <p:nvCxnSpPr>
          <p:cNvPr id="191" name="Google Shape;191;p30"/>
          <p:cNvCxnSpPr/>
          <p:nvPr/>
        </p:nvCxnSpPr>
        <p:spPr>
          <a:xfrm>
            <a:off x="-13208" y="1097090"/>
            <a:ext cx="9170400" cy="0"/>
          </a:xfrm>
          <a:prstGeom prst="straightConnector1">
            <a:avLst/>
          </a:prstGeom>
          <a:noFill/>
          <a:ln cap="flat" cmpd="sng" w="63500">
            <a:solidFill>
              <a:srgbClr val="3333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92" name="Google Shape;192;p30"/>
          <p:cNvSpPr txBox="1"/>
          <p:nvPr/>
        </p:nvSpPr>
        <p:spPr>
          <a:xfrm>
            <a:off x="349575" y="1598925"/>
            <a:ext cx="8451600" cy="29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To generate N words, you have N*vocabulary_size possible sequences. Recall that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To know each sentence’s probability you’d need to feed all (N-1)-length beginnings → (N-1) *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vocabulary_size forward passes 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Unfeasible.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Need another way to get the most likely sequence, or at least a very likely one.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313" y="2315038"/>
            <a:ext cx="4217375" cy="15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4294967295" type="title"/>
          </p:nvPr>
        </p:nvSpPr>
        <p:spPr>
          <a:xfrm>
            <a:off x="457200" y="-68262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</a:pPr>
            <a:r>
              <a:rPr b="1" lang="en-US"/>
              <a:t>Recap : RNNs are magic</a:t>
            </a:r>
            <a:endParaRPr/>
          </a:p>
        </p:txBody>
      </p:sp>
      <p:cxnSp>
        <p:nvCxnSpPr>
          <p:cNvPr id="60" name="Google Shape;60;p13"/>
          <p:cNvCxnSpPr/>
          <p:nvPr/>
        </p:nvCxnSpPr>
        <p:spPr>
          <a:xfrm>
            <a:off x="-13208" y="1097090"/>
            <a:ext cx="9170418" cy="2"/>
          </a:xfrm>
          <a:prstGeom prst="straightConnector1">
            <a:avLst/>
          </a:prstGeom>
          <a:noFill/>
          <a:ln cap="flat" cmpd="sng" w="63500">
            <a:solidFill>
              <a:srgbClr val="3333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1" name="Google Shape;61;p13"/>
          <p:cNvSpPr txBox="1"/>
          <p:nvPr/>
        </p:nvSpPr>
        <p:spPr>
          <a:xfrm>
            <a:off x="457200" y="1598924"/>
            <a:ext cx="8229600" cy="3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They have infinite memory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They handle all kinds of series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They’re the basis of recent NLP : Translation, speech recognition, speech synthesis, etc.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Have you noticed how Google Translate suddenly became good in November 2016 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idx="4294967295" type="title"/>
          </p:nvPr>
        </p:nvSpPr>
        <p:spPr>
          <a:xfrm>
            <a:off x="457200" y="-68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</a:pPr>
            <a:r>
              <a:rPr b="1" lang="en-US"/>
              <a:t>Greedy search</a:t>
            </a:r>
            <a:endParaRPr/>
          </a:p>
        </p:txBody>
      </p:sp>
      <p:cxnSp>
        <p:nvCxnSpPr>
          <p:cNvPr id="199" name="Google Shape;199;p31"/>
          <p:cNvCxnSpPr/>
          <p:nvPr/>
        </p:nvCxnSpPr>
        <p:spPr>
          <a:xfrm>
            <a:off x="-13208" y="1097090"/>
            <a:ext cx="9170400" cy="0"/>
          </a:xfrm>
          <a:prstGeom prst="straightConnector1">
            <a:avLst/>
          </a:prstGeom>
          <a:noFill/>
          <a:ln cap="flat" cmpd="sng" w="63500">
            <a:solidFill>
              <a:srgbClr val="3333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00" name="Google Shape;200;p31"/>
          <p:cNvSpPr txBox="1"/>
          <p:nvPr/>
        </p:nvSpPr>
        <p:spPr>
          <a:xfrm>
            <a:off x="349575" y="1598925"/>
            <a:ext cx="8451600" cy="29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 : if at each step you take the most likely word, the overall sentence should be likely too.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called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greedy search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step t, select the most likely word from your distribution over the vocabulary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it as input at step t+1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the most simple inference method (and also not the best).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try it out 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idx="4294967295" type="title"/>
          </p:nvPr>
        </p:nvSpPr>
        <p:spPr>
          <a:xfrm>
            <a:off x="457200" y="-68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</a:pPr>
            <a:r>
              <a:rPr b="1" lang="en-US"/>
              <a:t>Random search</a:t>
            </a:r>
            <a:endParaRPr/>
          </a:p>
        </p:txBody>
      </p:sp>
      <p:cxnSp>
        <p:nvCxnSpPr>
          <p:cNvPr id="206" name="Google Shape;206;p32"/>
          <p:cNvCxnSpPr/>
          <p:nvPr/>
        </p:nvCxnSpPr>
        <p:spPr>
          <a:xfrm>
            <a:off x="-13208" y="1097090"/>
            <a:ext cx="9170400" cy="0"/>
          </a:xfrm>
          <a:prstGeom prst="straightConnector1">
            <a:avLst/>
          </a:prstGeom>
          <a:noFill/>
          <a:ln cap="flat" cmpd="sng" w="63500">
            <a:solidFill>
              <a:srgbClr val="3333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07" name="Google Shape;207;p32"/>
          <p:cNvSpPr txBox="1"/>
          <p:nvPr/>
        </p:nvSpPr>
        <p:spPr>
          <a:xfrm>
            <a:off x="349575" y="1598925"/>
            <a:ext cx="8451600" cy="29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step t, sample a word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your distribution over the vocabulary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it as input at step t+1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obviously better than greedy search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 can apply it several times, get different results, and take the likeliest one.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idx="4294967295" type="title"/>
          </p:nvPr>
        </p:nvSpPr>
        <p:spPr>
          <a:xfrm>
            <a:off x="457200" y="-68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</a:pPr>
            <a:r>
              <a:rPr b="1" lang="en-US"/>
              <a:t>Beam search</a:t>
            </a:r>
            <a:endParaRPr/>
          </a:p>
        </p:txBody>
      </p:sp>
      <p:cxnSp>
        <p:nvCxnSpPr>
          <p:cNvPr id="213" name="Google Shape;213;p33"/>
          <p:cNvCxnSpPr/>
          <p:nvPr/>
        </p:nvCxnSpPr>
        <p:spPr>
          <a:xfrm>
            <a:off x="-13208" y="1097090"/>
            <a:ext cx="9170400" cy="0"/>
          </a:xfrm>
          <a:prstGeom prst="straightConnector1">
            <a:avLst/>
          </a:prstGeom>
          <a:noFill/>
          <a:ln cap="flat" cmpd="sng" w="63500">
            <a:solidFill>
              <a:srgbClr val="3333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14" name="Google Shape;214;p33"/>
          <p:cNvSpPr txBox="1"/>
          <p:nvPr/>
        </p:nvSpPr>
        <p:spPr>
          <a:xfrm>
            <a:off x="349575" y="1598925"/>
            <a:ext cx="8451600" cy="29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as greedy search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 keep the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best words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each step rather than the one best. n is the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beam size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store and update a list of hypothesis.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increasing n, you get rather close from the most likely sentence.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research papers’ favorite, but a bit trickier to implement.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idx="4294967295" type="title"/>
          </p:nvPr>
        </p:nvSpPr>
        <p:spPr>
          <a:xfrm>
            <a:off x="457200" y="-68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</a:pPr>
            <a:r>
              <a:rPr b="1" lang="en-US"/>
              <a:t>And that’s all with RNNs</a:t>
            </a:r>
            <a:endParaRPr/>
          </a:p>
        </p:txBody>
      </p:sp>
      <p:cxnSp>
        <p:nvCxnSpPr>
          <p:cNvPr id="220" name="Google Shape;220;p34"/>
          <p:cNvCxnSpPr/>
          <p:nvPr/>
        </p:nvCxnSpPr>
        <p:spPr>
          <a:xfrm>
            <a:off x="-13208" y="1097090"/>
            <a:ext cx="9170400" cy="0"/>
          </a:xfrm>
          <a:prstGeom prst="straightConnector1">
            <a:avLst/>
          </a:prstGeom>
          <a:noFill/>
          <a:ln cap="flat" cmpd="sng" w="63500">
            <a:solidFill>
              <a:srgbClr val="3333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21" name="Google Shape;221;p34"/>
          <p:cNvSpPr txBox="1"/>
          <p:nvPr/>
        </p:nvSpPr>
        <p:spPr>
          <a:xfrm>
            <a:off x="349575" y="1598925"/>
            <a:ext cx="8451600" cy="29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was easy, no 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idx="4294967295" type="title"/>
          </p:nvPr>
        </p:nvSpPr>
        <p:spPr>
          <a:xfrm>
            <a:off x="457200" y="-68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</a:pPr>
            <a:r>
              <a:rPr b="1" lang="en-US"/>
              <a:t>And that’s all</a:t>
            </a:r>
            <a:r>
              <a:rPr b="1" lang="en-US"/>
              <a:t> with RNNs</a:t>
            </a:r>
            <a:endParaRPr/>
          </a:p>
        </p:txBody>
      </p:sp>
      <p:cxnSp>
        <p:nvCxnSpPr>
          <p:cNvPr id="227" name="Google Shape;227;p35"/>
          <p:cNvCxnSpPr/>
          <p:nvPr/>
        </p:nvCxnSpPr>
        <p:spPr>
          <a:xfrm>
            <a:off x="-13208" y="1097090"/>
            <a:ext cx="9170400" cy="0"/>
          </a:xfrm>
          <a:prstGeom prst="straightConnector1">
            <a:avLst/>
          </a:prstGeom>
          <a:noFill/>
          <a:ln cap="flat" cmpd="sng" w="63500">
            <a:solidFill>
              <a:srgbClr val="3333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28" name="Google Shape;228;p35"/>
          <p:cNvSpPr txBox="1"/>
          <p:nvPr/>
        </p:nvSpPr>
        <p:spPr>
          <a:xfrm>
            <a:off x="349575" y="1598925"/>
            <a:ext cx="8451600" cy="29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was easy, no 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I wish.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idx="4294967295" type="title"/>
          </p:nvPr>
        </p:nvSpPr>
        <p:spPr>
          <a:xfrm>
            <a:off x="457200" y="-68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</a:pPr>
            <a:r>
              <a:rPr b="1" lang="en-US"/>
              <a:t>And that’s all</a:t>
            </a:r>
            <a:r>
              <a:rPr b="1" lang="en-US"/>
              <a:t> with RNNs</a:t>
            </a:r>
            <a:endParaRPr/>
          </a:p>
        </p:txBody>
      </p:sp>
      <p:cxnSp>
        <p:nvCxnSpPr>
          <p:cNvPr id="234" name="Google Shape;234;p36"/>
          <p:cNvCxnSpPr/>
          <p:nvPr/>
        </p:nvCxnSpPr>
        <p:spPr>
          <a:xfrm>
            <a:off x="-13208" y="1097090"/>
            <a:ext cx="9170400" cy="0"/>
          </a:xfrm>
          <a:prstGeom prst="straightConnector1">
            <a:avLst/>
          </a:prstGeom>
          <a:noFill/>
          <a:ln cap="flat" cmpd="sng" w="63500">
            <a:solidFill>
              <a:srgbClr val="3333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35" name="Google Shape;235;p36"/>
          <p:cNvSpPr txBox="1"/>
          <p:nvPr/>
        </p:nvSpPr>
        <p:spPr>
          <a:xfrm>
            <a:off x="349575" y="1598925"/>
            <a:ext cx="8451600" cy="29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was easy, no 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I wish.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go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few slides.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idx="4294967295" type="title"/>
          </p:nvPr>
        </p:nvSpPr>
        <p:spPr>
          <a:xfrm>
            <a:off x="457200" y="-68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</a:pPr>
            <a:r>
              <a:rPr b="1" lang="en-US"/>
              <a:t>Training a LM</a:t>
            </a:r>
            <a:endParaRPr/>
          </a:p>
        </p:txBody>
      </p:sp>
      <p:cxnSp>
        <p:nvCxnSpPr>
          <p:cNvPr id="241" name="Google Shape;241;p37"/>
          <p:cNvCxnSpPr/>
          <p:nvPr/>
        </p:nvCxnSpPr>
        <p:spPr>
          <a:xfrm>
            <a:off x="-13208" y="1097090"/>
            <a:ext cx="9170400" cy="0"/>
          </a:xfrm>
          <a:prstGeom prst="straightConnector1">
            <a:avLst/>
          </a:prstGeom>
          <a:noFill/>
          <a:ln cap="flat" cmpd="sng" w="63500">
            <a:solidFill>
              <a:srgbClr val="3333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42" name="Google Shape;242;p37"/>
          <p:cNvSpPr txBox="1"/>
          <p:nvPr/>
        </p:nvSpPr>
        <p:spPr>
          <a:xfrm>
            <a:off x="457199" y="1598928"/>
            <a:ext cx="8229600" cy="29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Now you need batches to feed your model. Initially, you only have one big text.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simplest way 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Fix a sequence length 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Concatenate all your words into one big (long) tensor of size 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Divide it into N // L tensors of size 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These are your elements.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Even if you train on a fixed size, the network should learn to generate text of arbitrary length.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idx="4294967295" type="title"/>
          </p:nvPr>
        </p:nvSpPr>
        <p:spPr>
          <a:xfrm>
            <a:off x="457200" y="-68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</a:pPr>
            <a:r>
              <a:rPr b="1" lang="en-US"/>
              <a:t>Training a LM</a:t>
            </a:r>
            <a:endParaRPr/>
          </a:p>
        </p:txBody>
      </p:sp>
      <p:cxnSp>
        <p:nvCxnSpPr>
          <p:cNvPr id="248" name="Google Shape;248;p38"/>
          <p:cNvCxnSpPr/>
          <p:nvPr/>
        </p:nvCxnSpPr>
        <p:spPr>
          <a:xfrm>
            <a:off x="-13208" y="1097090"/>
            <a:ext cx="9170400" cy="0"/>
          </a:xfrm>
          <a:prstGeom prst="straightConnector1">
            <a:avLst/>
          </a:prstGeom>
          <a:noFill/>
          <a:ln cap="flat" cmpd="sng" w="63500">
            <a:solidFill>
              <a:srgbClr val="3333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49" name="Google Shape;249;p38"/>
          <p:cNvSpPr txBox="1"/>
          <p:nvPr/>
        </p:nvSpPr>
        <p:spPr>
          <a:xfrm>
            <a:off x="457200" y="1598925"/>
            <a:ext cx="8477700" cy="29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Now you need batches to feed your model. Initially,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you only have one big text.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simplest way 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Fix a sequence length 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Concatenate all your words into one big (long) tensor of size 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Divide it into N // L tensors of size 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These are your elements.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Even if you train on a fixed size, the network should learn to generate text of arbitrary length.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idx="4294967295" type="title"/>
          </p:nvPr>
        </p:nvSpPr>
        <p:spPr>
          <a:xfrm>
            <a:off x="457200" y="-68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</a:pPr>
            <a:r>
              <a:rPr b="1" lang="en-US"/>
              <a:t>Limits of fixed-length inputs</a:t>
            </a:r>
            <a:endParaRPr/>
          </a:p>
        </p:txBody>
      </p:sp>
      <p:cxnSp>
        <p:nvCxnSpPr>
          <p:cNvPr id="255" name="Google Shape;255;p39"/>
          <p:cNvCxnSpPr/>
          <p:nvPr/>
        </p:nvCxnSpPr>
        <p:spPr>
          <a:xfrm>
            <a:off x="-13208" y="1097090"/>
            <a:ext cx="9170400" cy="0"/>
          </a:xfrm>
          <a:prstGeom prst="straightConnector1">
            <a:avLst/>
          </a:prstGeom>
          <a:noFill/>
          <a:ln cap="flat" cmpd="sng" w="63500">
            <a:solidFill>
              <a:srgbClr val="3333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56" name="Google Shape;256;p39"/>
          <p:cNvSpPr txBox="1"/>
          <p:nvPr/>
        </p:nvSpPr>
        <p:spPr>
          <a:xfrm>
            <a:off x="271500" y="1598925"/>
            <a:ext cx="8601000" cy="29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For language models trained on one large set, creating batches is rather easy.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For language models trained on several large texts (ex: WSJ articles), you can get fixed-length sequences from separate texts too.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But for supervised NLP tasks, that’s never how it works.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idx="4294967295" type="title"/>
          </p:nvPr>
        </p:nvSpPr>
        <p:spPr>
          <a:xfrm>
            <a:off x="457200" y="-68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</a:pPr>
            <a:r>
              <a:rPr b="1" lang="en-US"/>
              <a:t>Limits of fixed-length inputs</a:t>
            </a:r>
            <a:endParaRPr/>
          </a:p>
        </p:txBody>
      </p:sp>
      <p:cxnSp>
        <p:nvCxnSpPr>
          <p:cNvPr id="262" name="Google Shape;262;p40"/>
          <p:cNvCxnSpPr/>
          <p:nvPr/>
        </p:nvCxnSpPr>
        <p:spPr>
          <a:xfrm>
            <a:off x="-13208" y="1097090"/>
            <a:ext cx="9170400" cy="0"/>
          </a:xfrm>
          <a:prstGeom prst="straightConnector1">
            <a:avLst/>
          </a:prstGeom>
          <a:noFill/>
          <a:ln cap="flat" cmpd="sng" w="63500">
            <a:solidFill>
              <a:srgbClr val="3333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63" name="Google Shape;263;p40"/>
          <p:cNvSpPr txBox="1"/>
          <p:nvPr/>
        </p:nvSpPr>
        <p:spPr>
          <a:xfrm>
            <a:off x="174800" y="1598925"/>
            <a:ext cx="8811600" cy="29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 Machine Translation, Speech recognition,etc. you have pairs of sequences.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 : I like apples → J’aime les pommes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You need to keep these sequences as is to learn something.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We’re not dealing with any of these specific applications today but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to learn RNNs you need to learn how to deal with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variable length inputs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 this recitation, we’ll stick with language models anyway.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4294967295" type="title"/>
          </p:nvPr>
        </p:nvSpPr>
        <p:spPr>
          <a:xfrm>
            <a:off x="457200" y="-68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</a:pPr>
            <a:r>
              <a:rPr b="1" lang="en-US"/>
              <a:t>Recap : RNNs are hard to train</a:t>
            </a:r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-13208" y="1097090"/>
            <a:ext cx="9170400" cy="0"/>
          </a:xfrm>
          <a:prstGeom prst="straightConnector1">
            <a:avLst/>
          </a:prstGeom>
          <a:noFill/>
          <a:ln cap="flat" cmpd="sng" w="63500">
            <a:solidFill>
              <a:srgbClr val="3333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68" name="Google Shape;68;p14"/>
          <p:cNvSpPr txBox="1"/>
          <p:nvPr/>
        </p:nvSpPr>
        <p:spPr>
          <a:xfrm>
            <a:off x="457200" y="1598924"/>
            <a:ext cx="8229600" cy="3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suffer from 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Saturation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Vanishing/exploding gradients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loss surfaces with tons of bad local minima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don’t like usual dropout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LSTMs/GRUs address some of these issues, but they’re not perfect.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use RNNs, you have to try a lot, and look up for solutions in papers.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idx="4294967295" type="title"/>
          </p:nvPr>
        </p:nvSpPr>
        <p:spPr>
          <a:xfrm>
            <a:off x="457200" y="-68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</a:pPr>
            <a:r>
              <a:rPr b="1" lang="en-US"/>
              <a:t>Variable-length inputs</a:t>
            </a:r>
            <a:endParaRPr/>
          </a:p>
        </p:txBody>
      </p:sp>
      <p:cxnSp>
        <p:nvCxnSpPr>
          <p:cNvPr id="269" name="Google Shape;269;p41"/>
          <p:cNvCxnSpPr/>
          <p:nvPr/>
        </p:nvCxnSpPr>
        <p:spPr>
          <a:xfrm>
            <a:off x="-13208" y="1097090"/>
            <a:ext cx="9170400" cy="0"/>
          </a:xfrm>
          <a:prstGeom prst="straightConnector1">
            <a:avLst/>
          </a:prstGeom>
          <a:noFill/>
          <a:ln cap="flat" cmpd="sng" w="63500">
            <a:solidFill>
              <a:srgbClr val="3333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70" name="Google Shape;270;p41"/>
          <p:cNvSpPr txBox="1"/>
          <p:nvPr/>
        </p:nvSpPr>
        <p:spPr>
          <a:xfrm>
            <a:off x="457199" y="1598928"/>
            <a:ext cx="8229600" cy="29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Your dataset is now a list of N sequences of different lengths.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tensor has fixed dimensions.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How do you feed that in batches to your RNN 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idx="4294967295" type="title"/>
          </p:nvPr>
        </p:nvSpPr>
        <p:spPr>
          <a:xfrm>
            <a:off x="457200" y="-68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</a:pPr>
            <a:r>
              <a:rPr b="1" lang="en-US"/>
              <a:t>Variable-length inputs</a:t>
            </a:r>
            <a:endParaRPr/>
          </a:p>
        </p:txBody>
      </p:sp>
      <p:cxnSp>
        <p:nvCxnSpPr>
          <p:cNvPr id="276" name="Google Shape;276;p42"/>
          <p:cNvCxnSpPr/>
          <p:nvPr/>
        </p:nvCxnSpPr>
        <p:spPr>
          <a:xfrm>
            <a:off x="-13208" y="1097090"/>
            <a:ext cx="9170400" cy="0"/>
          </a:xfrm>
          <a:prstGeom prst="straightConnector1">
            <a:avLst/>
          </a:prstGeom>
          <a:noFill/>
          <a:ln cap="flat" cmpd="sng" w="63500">
            <a:solidFill>
              <a:srgbClr val="3333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77" name="Google Shape;277;p42"/>
          <p:cNvSpPr txBox="1"/>
          <p:nvPr/>
        </p:nvSpPr>
        <p:spPr>
          <a:xfrm>
            <a:off x="457199" y="1598928"/>
            <a:ext cx="8229600" cy="29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Idea #1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Use batches of size 1.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Advantages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: the simplest, and you can still do minibatch optimization by accumulating the gradients over several examples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Problems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: It’s really, </a:t>
            </a: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really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slow.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Conclusion :</a:t>
            </a: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you may start with that for your prototype, but do better when you begin actual training.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idx="4294967295" type="title"/>
          </p:nvPr>
        </p:nvSpPr>
        <p:spPr>
          <a:xfrm>
            <a:off x="457200" y="-68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</a:pPr>
            <a:r>
              <a:rPr b="1" lang="en-US"/>
              <a:t>Variable-length inputs</a:t>
            </a:r>
            <a:endParaRPr/>
          </a:p>
        </p:txBody>
      </p:sp>
      <p:cxnSp>
        <p:nvCxnSpPr>
          <p:cNvPr id="283" name="Google Shape;283;p43"/>
          <p:cNvCxnSpPr/>
          <p:nvPr/>
        </p:nvCxnSpPr>
        <p:spPr>
          <a:xfrm>
            <a:off x="-13208" y="1097090"/>
            <a:ext cx="9170400" cy="0"/>
          </a:xfrm>
          <a:prstGeom prst="straightConnector1">
            <a:avLst/>
          </a:prstGeom>
          <a:noFill/>
          <a:ln cap="flat" cmpd="sng" w="63500">
            <a:solidFill>
              <a:srgbClr val="3333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84" name="Google Shape;284;p43"/>
          <p:cNvSpPr txBox="1"/>
          <p:nvPr/>
        </p:nvSpPr>
        <p:spPr>
          <a:xfrm>
            <a:off x="457199" y="1598928"/>
            <a:ext cx="8229600" cy="29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Idea #2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Look for sequences of same size and do batches with them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Advantages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: Normally fast, not too complex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Problems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: Usually you can’t do it : in many applications pairs of sequences have different lengths, and finding many several pairs with same length elements is unreasonable.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Conclusion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: if you can, consider doing it.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/>
          <p:nvPr>
            <p:ph idx="4294967295" type="title"/>
          </p:nvPr>
        </p:nvSpPr>
        <p:spPr>
          <a:xfrm>
            <a:off x="457200" y="-68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</a:pPr>
            <a:r>
              <a:rPr b="1" lang="en-US"/>
              <a:t>Variable-length inputs</a:t>
            </a:r>
            <a:endParaRPr/>
          </a:p>
        </p:txBody>
      </p:sp>
      <p:cxnSp>
        <p:nvCxnSpPr>
          <p:cNvPr id="290" name="Google Shape;290;p44"/>
          <p:cNvCxnSpPr/>
          <p:nvPr/>
        </p:nvCxnSpPr>
        <p:spPr>
          <a:xfrm>
            <a:off x="-13208" y="1097090"/>
            <a:ext cx="9170400" cy="0"/>
          </a:xfrm>
          <a:prstGeom prst="straightConnector1">
            <a:avLst/>
          </a:prstGeom>
          <a:noFill/>
          <a:ln cap="flat" cmpd="sng" w="63500">
            <a:solidFill>
              <a:srgbClr val="3333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91" name="Google Shape;291;p44"/>
          <p:cNvSpPr txBox="1"/>
          <p:nvPr/>
        </p:nvSpPr>
        <p:spPr>
          <a:xfrm>
            <a:off x="457199" y="1598928"/>
            <a:ext cx="8229600" cy="29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Idea #3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Look for sequences of close sizes and pad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Advantages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: You can find them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Problems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: Usually no “natural” way to pad, so your loss will be noisy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Conclusion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: don’t do it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>
            <p:ph idx="4294967295" type="title"/>
          </p:nvPr>
        </p:nvSpPr>
        <p:spPr>
          <a:xfrm>
            <a:off x="457200" y="-68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</a:pPr>
            <a:r>
              <a:rPr b="1" lang="en-US"/>
              <a:t>Variable-length inputs</a:t>
            </a:r>
            <a:endParaRPr/>
          </a:p>
        </p:txBody>
      </p:sp>
      <p:cxnSp>
        <p:nvCxnSpPr>
          <p:cNvPr id="297" name="Google Shape;297;p45"/>
          <p:cNvCxnSpPr/>
          <p:nvPr/>
        </p:nvCxnSpPr>
        <p:spPr>
          <a:xfrm>
            <a:off x="-13208" y="1097090"/>
            <a:ext cx="9170400" cy="0"/>
          </a:xfrm>
          <a:prstGeom prst="straightConnector1">
            <a:avLst/>
          </a:prstGeom>
          <a:noFill/>
          <a:ln cap="flat" cmpd="sng" w="63500">
            <a:solidFill>
              <a:srgbClr val="3333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98" name="Google Shape;298;p45"/>
          <p:cNvSpPr txBox="1"/>
          <p:nvPr/>
        </p:nvSpPr>
        <p:spPr>
          <a:xfrm>
            <a:off x="457199" y="1598928"/>
            <a:ext cx="8229600" cy="29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Idea #4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Pad and remove noisy elements before computing the loss (ex: with a mask)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Advantages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: Simultaneously quite fast, doable, and Pytorch provides a </a:t>
            </a: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pad_sequence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method to help you.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Problems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: You still lose time applying the RNN on zeros. With just one big sequence you may get an unexpected CUDA error. Implementation prone to bugs, hard to track and debug.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Conclusion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: one of the recommended methods, but be careful.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idx="4294967295" type="title"/>
          </p:nvPr>
        </p:nvSpPr>
        <p:spPr>
          <a:xfrm>
            <a:off x="457200" y="-68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</a:pPr>
            <a:r>
              <a:rPr b="1" lang="en-US"/>
              <a:t>Variable-length inputs</a:t>
            </a:r>
            <a:endParaRPr/>
          </a:p>
        </p:txBody>
      </p:sp>
      <p:cxnSp>
        <p:nvCxnSpPr>
          <p:cNvPr id="304" name="Google Shape;304;p46"/>
          <p:cNvCxnSpPr/>
          <p:nvPr/>
        </p:nvCxnSpPr>
        <p:spPr>
          <a:xfrm>
            <a:off x="-13208" y="1097090"/>
            <a:ext cx="9170400" cy="0"/>
          </a:xfrm>
          <a:prstGeom prst="straightConnector1">
            <a:avLst/>
          </a:prstGeom>
          <a:noFill/>
          <a:ln cap="flat" cmpd="sng" w="63500">
            <a:solidFill>
              <a:srgbClr val="3333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305" name="Google Shape;305;p46"/>
          <p:cNvSpPr txBox="1"/>
          <p:nvPr/>
        </p:nvSpPr>
        <p:spPr>
          <a:xfrm>
            <a:off x="457199" y="1598928"/>
            <a:ext cx="8229600" cy="29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Idea #5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Build something up with several tensors for different time steps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Advantages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: Faster than all of the previous ones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Problems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: If you can implement that without bugs and mistakes, honestly you’re a god.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Conclusion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: don’t. Unless….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idx="4294967295" type="title"/>
          </p:nvPr>
        </p:nvSpPr>
        <p:spPr>
          <a:xfrm>
            <a:off x="457200" y="-68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</a:pPr>
            <a:r>
              <a:rPr b="1" lang="en-US"/>
              <a:t>Variable-length inputs</a:t>
            </a:r>
            <a:endParaRPr/>
          </a:p>
        </p:txBody>
      </p:sp>
      <p:cxnSp>
        <p:nvCxnSpPr>
          <p:cNvPr id="311" name="Google Shape;311;p47"/>
          <p:cNvCxnSpPr/>
          <p:nvPr/>
        </p:nvCxnSpPr>
        <p:spPr>
          <a:xfrm>
            <a:off x="-13208" y="1097090"/>
            <a:ext cx="9170400" cy="0"/>
          </a:xfrm>
          <a:prstGeom prst="straightConnector1">
            <a:avLst/>
          </a:prstGeom>
          <a:noFill/>
          <a:ln cap="flat" cmpd="sng" w="63500">
            <a:solidFill>
              <a:srgbClr val="3333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312" name="Google Shape;312;p47"/>
          <p:cNvSpPr txBox="1"/>
          <p:nvPr/>
        </p:nvSpPr>
        <p:spPr>
          <a:xfrm>
            <a:off x="457199" y="1598928"/>
            <a:ext cx="8229600" cy="29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Idea #5b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packed sequences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(it’s idea #5 but some gods at facebook did most of the godly work for you)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Advantages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: Doable and the fastest. RNN modules are optimized for it. Pytorch provides methods to help you.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Problems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: At some point you pad, so unexpected CUDA errors can still happen.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Harder to implement and debug than #4 because of sorting. Network has to be changed.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Conclusion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: recommended, but be extra careful.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>
            <p:ph idx="4294967295" type="title"/>
          </p:nvPr>
        </p:nvSpPr>
        <p:spPr>
          <a:xfrm>
            <a:off x="457200" y="-68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</a:pPr>
            <a:r>
              <a:rPr b="1" lang="en-US"/>
              <a:t>Pad and pack sequences</a:t>
            </a:r>
            <a:endParaRPr/>
          </a:p>
        </p:txBody>
      </p:sp>
      <p:cxnSp>
        <p:nvCxnSpPr>
          <p:cNvPr id="318" name="Google Shape;318;p48"/>
          <p:cNvCxnSpPr/>
          <p:nvPr/>
        </p:nvCxnSpPr>
        <p:spPr>
          <a:xfrm>
            <a:off x="-13208" y="1097090"/>
            <a:ext cx="9170400" cy="0"/>
          </a:xfrm>
          <a:prstGeom prst="straightConnector1">
            <a:avLst/>
          </a:prstGeom>
          <a:noFill/>
          <a:ln cap="flat" cmpd="sng" w="63500">
            <a:solidFill>
              <a:srgbClr val="3333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319" name="Google Shape;319;p48"/>
          <p:cNvSpPr txBox="1"/>
          <p:nvPr/>
        </p:nvSpPr>
        <p:spPr>
          <a:xfrm>
            <a:off x="457200" y="1156876"/>
            <a:ext cx="82296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050" y="1365975"/>
            <a:ext cx="6787876" cy="523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/>
          <p:nvPr>
            <p:ph idx="4294967295" type="title"/>
          </p:nvPr>
        </p:nvSpPr>
        <p:spPr>
          <a:xfrm>
            <a:off x="457200" y="-68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</a:pPr>
            <a:r>
              <a:rPr b="1" lang="en-US"/>
              <a:t>Pad and pack sequences</a:t>
            </a:r>
            <a:endParaRPr/>
          </a:p>
        </p:txBody>
      </p:sp>
      <p:cxnSp>
        <p:nvCxnSpPr>
          <p:cNvPr id="326" name="Google Shape;326;p49"/>
          <p:cNvCxnSpPr/>
          <p:nvPr/>
        </p:nvCxnSpPr>
        <p:spPr>
          <a:xfrm>
            <a:off x="-13208" y="1097090"/>
            <a:ext cx="9170400" cy="0"/>
          </a:xfrm>
          <a:prstGeom prst="straightConnector1">
            <a:avLst/>
          </a:prstGeom>
          <a:noFill/>
          <a:ln cap="flat" cmpd="sng" w="63500">
            <a:solidFill>
              <a:srgbClr val="3333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327" name="Google Shape;327;p49"/>
          <p:cNvSpPr txBox="1"/>
          <p:nvPr/>
        </p:nvSpPr>
        <p:spPr>
          <a:xfrm>
            <a:off x="457200" y="1156876"/>
            <a:ext cx="82296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425" y="1737975"/>
            <a:ext cx="4978250" cy="151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31276"/>
            <a:ext cx="8839199" cy="35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1425" y="4283500"/>
            <a:ext cx="4978251" cy="1889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/>
          <p:nvPr>
            <p:ph idx="4294967295" type="title"/>
          </p:nvPr>
        </p:nvSpPr>
        <p:spPr>
          <a:xfrm>
            <a:off x="457200" y="-68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</a:pPr>
            <a:r>
              <a:rPr b="1" lang="en-US"/>
              <a:t>Pad and pack sequences</a:t>
            </a:r>
            <a:endParaRPr/>
          </a:p>
        </p:txBody>
      </p:sp>
      <p:cxnSp>
        <p:nvCxnSpPr>
          <p:cNvPr id="336" name="Google Shape;336;p50"/>
          <p:cNvCxnSpPr/>
          <p:nvPr/>
        </p:nvCxnSpPr>
        <p:spPr>
          <a:xfrm>
            <a:off x="-13208" y="1097090"/>
            <a:ext cx="9170400" cy="0"/>
          </a:xfrm>
          <a:prstGeom prst="straightConnector1">
            <a:avLst/>
          </a:prstGeom>
          <a:noFill/>
          <a:ln cap="flat" cmpd="sng" w="63500">
            <a:solidFill>
              <a:srgbClr val="3333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337" name="Google Shape;337;p50"/>
          <p:cNvSpPr txBox="1"/>
          <p:nvPr/>
        </p:nvSpPr>
        <p:spPr>
          <a:xfrm>
            <a:off x="457200" y="1156876"/>
            <a:ext cx="82296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You can go from padded to packed and packed to padded, but need to track the lengths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125" y="2589526"/>
            <a:ext cx="694372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4294967295" type="title"/>
          </p:nvPr>
        </p:nvSpPr>
        <p:spPr>
          <a:xfrm>
            <a:off x="0" y="-6825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</a:pPr>
            <a:r>
              <a:rPr b="1" lang="en-US"/>
              <a:t>News</a:t>
            </a:r>
            <a:r>
              <a:rPr b="1" lang="en-US"/>
              <a:t> : RNNs are hard to implement</a:t>
            </a:r>
            <a:endParaRPr/>
          </a:p>
        </p:txBody>
      </p:sp>
      <p:cxnSp>
        <p:nvCxnSpPr>
          <p:cNvPr id="74" name="Google Shape;74;p15"/>
          <p:cNvCxnSpPr/>
          <p:nvPr/>
        </p:nvCxnSpPr>
        <p:spPr>
          <a:xfrm>
            <a:off x="-13208" y="1097090"/>
            <a:ext cx="9170400" cy="0"/>
          </a:xfrm>
          <a:prstGeom prst="straightConnector1">
            <a:avLst/>
          </a:prstGeom>
          <a:noFill/>
          <a:ln cap="flat" cmpd="sng" w="63500">
            <a:solidFill>
              <a:srgbClr val="3333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75" name="Google Shape;75;p15"/>
          <p:cNvSpPr txBox="1"/>
          <p:nvPr/>
        </p:nvSpPr>
        <p:spPr>
          <a:xfrm>
            <a:off x="457200" y="1598924"/>
            <a:ext cx="8229600" cy="3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Or at least a bit harder than other networks.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That’s what this recitation is for.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 we’ll create a language model, a simple example of task that uses RNNs.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Make sure you have the notebook within reach.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1"/>
          <p:cNvSpPr txBox="1"/>
          <p:nvPr>
            <p:ph idx="4294967295" type="title"/>
          </p:nvPr>
        </p:nvSpPr>
        <p:spPr>
          <a:xfrm>
            <a:off x="457200" y="-68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</a:pPr>
            <a:r>
              <a:rPr b="1" lang="en-US"/>
              <a:t>P</a:t>
            </a:r>
            <a:r>
              <a:rPr b="1" lang="en-US"/>
              <a:t>acked sequences and RNNs</a:t>
            </a:r>
            <a:endParaRPr/>
          </a:p>
        </p:txBody>
      </p:sp>
      <p:cxnSp>
        <p:nvCxnSpPr>
          <p:cNvPr id="344" name="Google Shape;344;p51"/>
          <p:cNvCxnSpPr/>
          <p:nvPr/>
        </p:nvCxnSpPr>
        <p:spPr>
          <a:xfrm>
            <a:off x="-13208" y="1097090"/>
            <a:ext cx="9170400" cy="0"/>
          </a:xfrm>
          <a:prstGeom prst="straightConnector1">
            <a:avLst/>
          </a:prstGeom>
          <a:noFill/>
          <a:ln cap="flat" cmpd="sng" w="63500">
            <a:solidFill>
              <a:srgbClr val="3333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345" name="Google Shape;345;p51"/>
          <p:cNvSpPr txBox="1"/>
          <p:nvPr/>
        </p:nvSpPr>
        <p:spPr>
          <a:xfrm>
            <a:off x="401000" y="1290525"/>
            <a:ext cx="83871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PackedSequence can be fed into RNN modules, but nothing else.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75" y="1808125"/>
            <a:ext cx="8432049" cy="3681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51"/>
          <p:cNvSpPr txBox="1"/>
          <p:nvPr/>
        </p:nvSpPr>
        <p:spPr>
          <a:xfrm>
            <a:off x="457200" y="5489600"/>
            <a:ext cx="85344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Packed sequences are on the same device as the padded sequence.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Let’s try this out in a language model !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2"/>
          <p:cNvSpPr txBox="1"/>
          <p:nvPr>
            <p:ph idx="4294967295" type="title"/>
          </p:nvPr>
        </p:nvSpPr>
        <p:spPr>
          <a:xfrm>
            <a:off x="457200" y="-68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</a:pPr>
            <a:r>
              <a:rPr b="1" lang="en-US"/>
              <a:t>Next</a:t>
            </a:r>
            <a:endParaRPr/>
          </a:p>
        </p:txBody>
      </p:sp>
      <p:cxnSp>
        <p:nvCxnSpPr>
          <p:cNvPr id="353" name="Google Shape;353;p52"/>
          <p:cNvCxnSpPr/>
          <p:nvPr/>
        </p:nvCxnSpPr>
        <p:spPr>
          <a:xfrm>
            <a:off x="-13208" y="1097090"/>
            <a:ext cx="9170400" cy="0"/>
          </a:xfrm>
          <a:prstGeom prst="straightConnector1">
            <a:avLst/>
          </a:prstGeom>
          <a:noFill/>
          <a:ln cap="flat" cmpd="sng" w="63500">
            <a:solidFill>
              <a:srgbClr val="3333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354" name="Google Shape;354;p52"/>
          <p:cNvSpPr txBox="1"/>
          <p:nvPr/>
        </p:nvSpPr>
        <p:spPr>
          <a:xfrm>
            <a:off x="457199" y="1598928"/>
            <a:ext cx="8229600" cy="29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Sequence-to-sequence with RNNs 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CTC (HW3p2) (Rec. 8)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Encoder-decoder and attention (HW4) (Rec. 9)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Questions 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4294967295" type="title"/>
          </p:nvPr>
        </p:nvSpPr>
        <p:spPr>
          <a:xfrm>
            <a:off x="457200" y="-68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</a:pPr>
            <a:r>
              <a:rPr b="1" lang="en-US"/>
              <a:t>Plan for today</a:t>
            </a: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-13208" y="1097090"/>
            <a:ext cx="9170400" cy="0"/>
          </a:xfrm>
          <a:prstGeom prst="straightConnector1">
            <a:avLst/>
          </a:prstGeom>
          <a:noFill/>
          <a:ln cap="flat" cmpd="sng" w="63500">
            <a:solidFill>
              <a:srgbClr val="3333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82" name="Google Shape;82;p16"/>
          <p:cNvSpPr txBox="1"/>
          <p:nvPr/>
        </p:nvSpPr>
        <p:spPr>
          <a:xfrm>
            <a:off x="457199" y="1598928"/>
            <a:ext cx="8229600" cy="29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/>
              <a:t>Language models (HW3p1)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/>
              <a:t>RNNs in Pytorch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/>
              <a:t>Train a RNN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/>
              <a:t>Generation with a RNN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/>
              <a:t>Variable length inputs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4294967295" type="title"/>
          </p:nvPr>
        </p:nvSpPr>
        <p:spPr>
          <a:xfrm>
            <a:off x="457200" y="-68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</a:pPr>
            <a:r>
              <a:rPr b="1" lang="en-US"/>
              <a:t>Sequence-based tasks</a:t>
            </a:r>
            <a:endParaRPr/>
          </a:p>
        </p:txBody>
      </p:sp>
      <p:cxnSp>
        <p:nvCxnSpPr>
          <p:cNvPr id="88" name="Google Shape;88;p17"/>
          <p:cNvCxnSpPr/>
          <p:nvPr/>
        </p:nvCxnSpPr>
        <p:spPr>
          <a:xfrm>
            <a:off x="-13208" y="1097090"/>
            <a:ext cx="9170400" cy="0"/>
          </a:xfrm>
          <a:prstGeom prst="straightConnector1">
            <a:avLst/>
          </a:prstGeom>
          <a:noFill/>
          <a:ln cap="flat" cmpd="sng" w="63500">
            <a:solidFill>
              <a:srgbClr val="3333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89" name="Google Shape;89;p17"/>
          <p:cNvSpPr txBox="1"/>
          <p:nvPr/>
        </p:nvSpPr>
        <p:spPr>
          <a:xfrm>
            <a:off x="457199" y="1598928"/>
            <a:ext cx="8229600" cy="29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Many to one                                                           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to many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 : text classification                                  Ex : sentence generation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4063" y="2162313"/>
            <a:ext cx="2143125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825" y="2219463"/>
            <a:ext cx="203835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4294967295" type="title"/>
          </p:nvPr>
        </p:nvSpPr>
        <p:spPr>
          <a:xfrm>
            <a:off x="457200" y="-68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</a:pPr>
            <a:r>
              <a:rPr b="1" lang="en-US"/>
              <a:t>Sequence-based tasks</a:t>
            </a:r>
            <a:endParaRPr/>
          </a:p>
        </p:txBody>
      </p:sp>
      <p:cxnSp>
        <p:nvCxnSpPr>
          <p:cNvPr id="97" name="Google Shape;97;p18"/>
          <p:cNvCxnSpPr/>
          <p:nvPr/>
        </p:nvCxnSpPr>
        <p:spPr>
          <a:xfrm>
            <a:off x="-13208" y="1097090"/>
            <a:ext cx="9170400" cy="0"/>
          </a:xfrm>
          <a:prstGeom prst="straightConnector1">
            <a:avLst/>
          </a:prstGeom>
          <a:noFill/>
          <a:ln cap="flat" cmpd="sng" w="63500">
            <a:solidFill>
              <a:srgbClr val="3333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98" name="Google Shape;98;p18"/>
          <p:cNvSpPr txBox="1"/>
          <p:nvPr/>
        </p:nvSpPr>
        <p:spPr>
          <a:xfrm>
            <a:off x="457199" y="1598928"/>
            <a:ext cx="8229600" cy="29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Many to many                                                 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many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 : machine translation                                     Ex : POS tagging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25" y="2336998"/>
            <a:ext cx="3137775" cy="33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2388" y="2291325"/>
            <a:ext cx="22002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4294967295" type="title"/>
          </p:nvPr>
        </p:nvSpPr>
        <p:spPr>
          <a:xfrm>
            <a:off x="457200" y="-68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</a:pPr>
            <a:r>
              <a:rPr b="1" lang="en-US"/>
              <a:t>Language models</a:t>
            </a:r>
            <a:endParaRPr/>
          </a:p>
        </p:txBody>
      </p:sp>
      <p:cxnSp>
        <p:nvCxnSpPr>
          <p:cNvPr id="106" name="Google Shape;106;p19"/>
          <p:cNvCxnSpPr/>
          <p:nvPr/>
        </p:nvCxnSpPr>
        <p:spPr>
          <a:xfrm>
            <a:off x="-13208" y="1097090"/>
            <a:ext cx="9170400" cy="0"/>
          </a:xfrm>
          <a:prstGeom prst="straightConnector1">
            <a:avLst/>
          </a:prstGeom>
          <a:noFill/>
          <a:ln cap="flat" cmpd="sng" w="63500">
            <a:solidFill>
              <a:srgbClr val="3333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07" name="Google Shape;107;p19"/>
          <p:cNvSpPr txBox="1"/>
          <p:nvPr/>
        </p:nvSpPr>
        <p:spPr>
          <a:xfrm>
            <a:off x="457199" y="1598928"/>
            <a:ext cx="8229600" cy="29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Goal :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predict the “probability of a sentence” P(E)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i.e. how likely it is to be an actual sentence.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Useful as a sub-task in many contexts. Ex : fluency assessment in machine translation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Building a language model is an unsupervised task…. and also a many-to-many one.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4294967295" type="title"/>
          </p:nvPr>
        </p:nvSpPr>
        <p:spPr>
          <a:xfrm>
            <a:off x="457200" y="-682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3"/>
              </a:buClr>
              <a:buSzPts val="4400"/>
              <a:buFont typeface="Calibri"/>
              <a:buNone/>
            </a:pPr>
            <a:r>
              <a:rPr b="1" lang="en-US"/>
              <a:t>Language models</a:t>
            </a:r>
            <a:endParaRPr/>
          </a:p>
        </p:txBody>
      </p:sp>
      <p:cxnSp>
        <p:nvCxnSpPr>
          <p:cNvPr id="113" name="Google Shape;113;p20"/>
          <p:cNvCxnSpPr/>
          <p:nvPr/>
        </p:nvCxnSpPr>
        <p:spPr>
          <a:xfrm>
            <a:off x="-13208" y="1097090"/>
            <a:ext cx="9170400" cy="0"/>
          </a:xfrm>
          <a:prstGeom prst="straightConnector1">
            <a:avLst/>
          </a:prstGeom>
          <a:noFill/>
          <a:ln cap="flat" cmpd="sng" w="63500">
            <a:solidFill>
              <a:srgbClr val="33339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14" name="Google Shape;114;p20"/>
          <p:cNvSpPr txBox="1"/>
          <p:nvPr/>
        </p:nvSpPr>
        <p:spPr>
          <a:xfrm>
            <a:off x="457199" y="1598928"/>
            <a:ext cx="8229600" cy="29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We now have a sequence to predict :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                                       are the inputs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                                       are the outputs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And we can train with cross-entropy !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900" y="1646601"/>
            <a:ext cx="4217375" cy="151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4146866"/>
            <a:ext cx="27527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7250" y="4841953"/>
            <a:ext cx="2352675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