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4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961938" cy="7200900"/>
  <p:notesSz cx="6858000" cy="9144000"/>
  <p:defaultTextStyle>
    <a:defPPr>
      <a:defRPr lang="en-US"/>
    </a:defPPr>
    <a:lvl1pPr marL="0" algn="l" defTabSz="10603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0185" algn="l" defTabSz="10603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0371" algn="l" defTabSz="10603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90555" algn="l" defTabSz="10603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20740" algn="l" defTabSz="10603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50926" algn="l" defTabSz="10603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81110" algn="l" defTabSz="10603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11296" algn="l" defTabSz="10603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41481" algn="l" defTabSz="10603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7C92C1-4F27-4931-BCEA-E4D80CAEE294}">
          <p14:sldIdLst>
            <p14:sldId id="256"/>
          </p14:sldIdLst>
        </p14:section>
        <p14:section name="overview" id="{3379B6AF-527A-4149-9C00-657FB0BBA31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-720" y="-108"/>
      </p:cViewPr>
      <p:guideLst>
        <p:guide orient="horz" pos="2269"/>
        <p:guide pos="40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C31A0-A127-4DF0-8D9C-53C15C879478}" type="doc">
      <dgm:prSet loTypeId="urn:microsoft.com/office/officeart/2005/8/layout/target3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3043C4-648D-40E6-8F5E-57A49CBCBE18}">
      <dgm:prSet/>
      <dgm:spPr/>
      <dgm:t>
        <a:bodyPr/>
        <a:lstStyle/>
        <a:p>
          <a:pPr rtl="0"/>
          <a:r>
            <a:rPr lang="en-IN" dirty="0" smtClean="0"/>
            <a:t>OVERVIEW</a:t>
          </a:r>
          <a:endParaRPr lang="en-IN" dirty="0"/>
        </a:p>
      </dgm:t>
    </dgm:pt>
    <dgm:pt modelId="{42E9F07A-F412-42F1-A6CA-45E81E8B7587}" type="parTrans" cxnId="{D5A95D87-A0F1-47FD-8F3C-20DC4493C7A3}">
      <dgm:prSet/>
      <dgm:spPr/>
      <dgm:t>
        <a:bodyPr/>
        <a:lstStyle/>
        <a:p>
          <a:endParaRPr lang="en-IN"/>
        </a:p>
      </dgm:t>
    </dgm:pt>
    <dgm:pt modelId="{49400F5D-BFDF-4C03-B93A-C647793E7008}" type="sibTrans" cxnId="{D5A95D87-A0F1-47FD-8F3C-20DC4493C7A3}">
      <dgm:prSet/>
      <dgm:spPr/>
      <dgm:t>
        <a:bodyPr/>
        <a:lstStyle/>
        <a:p>
          <a:endParaRPr lang="en-IN"/>
        </a:p>
      </dgm:t>
    </dgm:pt>
    <dgm:pt modelId="{630F2827-6B0A-418E-AEE8-C087F0E84E00}" type="pres">
      <dgm:prSet presAssocID="{9AEC31A0-A127-4DF0-8D9C-53C15C87947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04E10EB-7947-4C40-BEBC-F9B771B27B8F}" type="pres">
      <dgm:prSet presAssocID="{E63043C4-648D-40E6-8F5E-57A49CBCBE18}" presName="circle1" presStyleLbl="node1" presStyleIdx="0" presStyleCnt="1"/>
      <dgm:spPr/>
      <dgm:t>
        <a:bodyPr/>
        <a:lstStyle/>
        <a:p>
          <a:endParaRPr lang="en-IN"/>
        </a:p>
      </dgm:t>
    </dgm:pt>
    <dgm:pt modelId="{14395C75-C5DF-47C0-B98A-D2B62DB17749}" type="pres">
      <dgm:prSet presAssocID="{E63043C4-648D-40E6-8F5E-57A49CBCBE18}" presName="space" presStyleCnt="0"/>
      <dgm:spPr/>
      <dgm:t>
        <a:bodyPr/>
        <a:lstStyle/>
        <a:p>
          <a:endParaRPr lang="en-IN"/>
        </a:p>
      </dgm:t>
    </dgm:pt>
    <dgm:pt modelId="{797A59A8-C323-41ED-B4F9-5969691CDA7D}" type="pres">
      <dgm:prSet presAssocID="{E63043C4-648D-40E6-8F5E-57A49CBCBE18}" presName="rect1" presStyleLbl="alignAcc1" presStyleIdx="0" presStyleCnt="1" custFlipHor="1" custScaleX="100000"/>
      <dgm:spPr/>
      <dgm:t>
        <a:bodyPr/>
        <a:lstStyle/>
        <a:p>
          <a:endParaRPr lang="en-IN"/>
        </a:p>
      </dgm:t>
    </dgm:pt>
    <dgm:pt modelId="{4D5272B0-7E1C-4F68-BC1C-22BC65D5DA9E}" type="pres">
      <dgm:prSet presAssocID="{E63043C4-648D-40E6-8F5E-57A49CBCBE18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766EB5-1EBC-46B9-A9FD-A979184341A8}" type="presOf" srcId="{E63043C4-648D-40E6-8F5E-57A49CBCBE18}" destId="{797A59A8-C323-41ED-B4F9-5969691CDA7D}" srcOrd="0" destOrd="0" presId="urn:microsoft.com/office/officeart/2005/8/layout/target3"/>
    <dgm:cxn modelId="{27F29865-62BD-4600-A6AC-84B4CFB1C862}" type="presOf" srcId="{9AEC31A0-A127-4DF0-8D9C-53C15C879478}" destId="{630F2827-6B0A-418E-AEE8-C087F0E84E00}" srcOrd="0" destOrd="0" presId="urn:microsoft.com/office/officeart/2005/8/layout/target3"/>
    <dgm:cxn modelId="{D5A95D87-A0F1-47FD-8F3C-20DC4493C7A3}" srcId="{9AEC31A0-A127-4DF0-8D9C-53C15C879478}" destId="{E63043C4-648D-40E6-8F5E-57A49CBCBE18}" srcOrd="0" destOrd="0" parTransId="{42E9F07A-F412-42F1-A6CA-45E81E8B7587}" sibTransId="{49400F5D-BFDF-4C03-B93A-C647793E7008}"/>
    <dgm:cxn modelId="{B9A53D21-6037-4A25-9CAF-CE42E33C9DB9}" type="presOf" srcId="{E63043C4-648D-40E6-8F5E-57A49CBCBE18}" destId="{4D5272B0-7E1C-4F68-BC1C-22BC65D5DA9E}" srcOrd="1" destOrd="0" presId="urn:microsoft.com/office/officeart/2005/8/layout/target3"/>
    <dgm:cxn modelId="{8D2C09C3-6575-43F7-BDBF-1D27D44FD572}" type="presParOf" srcId="{630F2827-6B0A-418E-AEE8-C087F0E84E00}" destId="{104E10EB-7947-4C40-BEBC-F9B771B27B8F}" srcOrd="0" destOrd="0" presId="urn:microsoft.com/office/officeart/2005/8/layout/target3"/>
    <dgm:cxn modelId="{4A3143E5-0654-4DE4-9AFC-24D5D54949C7}" type="presParOf" srcId="{630F2827-6B0A-418E-AEE8-C087F0E84E00}" destId="{14395C75-C5DF-47C0-B98A-D2B62DB17749}" srcOrd="1" destOrd="0" presId="urn:microsoft.com/office/officeart/2005/8/layout/target3"/>
    <dgm:cxn modelId="{050828A3-25C3-4700-8600-7ED8E35E86D0}" type="presParOf" srcId="{630F2827-6B0A-418E-AEE8-C087F0E84E00}" destId="{797A59A8-C323-41ED-B4F9-5969691CDA7D}" srcOrd="2" destOrd="0" presId="urn:microsoft.com/office/officeart/2005/8/layout/target3"/>
    <dgm:cxn modelId="{1CA2C1E9-38B7-4AF0-A822-E4F0D9C460BF}" type="presParOf" srcId="{630F2827-6B0A-418E-AEE8-C087F0E84E00}" destId="{4D5272B0-7E1C-4F68-BC1C-22BC65D5DA9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5EA7D1-FCA7-4FA2-848D-BF3B3070EA5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394E374-166B-47E6-B06A-83AB8033F087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IN" sz="2400" dirty="0" smtClean="0"/>
            <a:t>  </a:t>
          </a:r>
          <a:r>
            <a:rPr lang="en-IN" sz="2800" dirty="0" smtClean="0"/>
            <a:t>DATA PREPROCESSING</a:t>
          </a:r>
          <a:endParaRPr lang="en-IN" sz="2800" dirty="0"/>
        </a:p>
      </dgm:t>
    </dgm:pt>
    <dgm:pt modelId="{ED481E73-4372-4B4C-8F4C-88BCAC508475}" type="parTrans" cxnId="{37E5F9E5-E8E9-4669-8650-8E70A1D44385}">
      <dgm:prSet/>
      <dgm:spPr/>
      <dgm:t>
        <a:bodyPr/>
        <a:lstStyle/>
        <a:p>
          <a:endParaRPr lang="en-IN"/>
        </a:p>
      </dgm:t>
    </dgm:pt>
    <dgm:pt modelId="{F5803616-9C82-4CE4-882D-35020AF5E887}" type="sibTrans" cxnId="{37E5F9E5-E8E9-4669-8650-8E70A1D44385}">
      <dgm:prSet/>
      <dgm:spPr/>
      <dgm:t>
        <a:bodyPr/>
        <a:lstStyle/>
        <a:p>
          <a:endParaRPr lang="en-IN"/>
        </a:p>
      </dgm:t>
    </dgm:pt>
    <dgm:pt modelId="{E3652290-8A4C-4046-8B54-70EA1216F39A}" type="pres">
      <dgm:prSet presAssocID="{C45EA7D1-FCA7-4FA2-848D-BF3B3070EA5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36AC9CA2-35A3-4001-BA11-F2B54FEFB7BE}" type="pres">
      <dgm:prSet presAssocID="{C45EA7D1-FCA7-4FA2-848D-BF3B3070EA50}" presName="Name1" presStyleCnt="0"/>
      <dgm:spPr/>
    </dgm:pt>
    <dgm:pt modelId="{457A962D-9C1E-4610-B880-B8ABFA4FAF7D}" type="pres">
      <dgm:prSet presAssocID="{C45EA7D1-FCA7-4FA2-848D-BF3B3070EA50}" presName="cycle" presStyleCnt="0"/>
      <dgm:spPr/>
    </dgm:pt>
    <dgm:pt modelId="{D15FDEE8-799B-41D3-A1D2-21B19C192B71}" type="pres">
      <dgm:prSet presAssocID="{C45EA7D1-FCA7-4FA2-848D-BF3B3070EA50}" presName="srcNode" presStyleLbl="node1" presStyleIdx="0" presStyleCnt="1"/>
      <dgm:spPr/>
    </dgm:pt>
    <dgm:pt modelId="{51C587F2-4F2A-45CA-945F-CC236521AD90}" type="pres">
      <dgm:prSet presAssocID="{C45EA7D1-FCA7-4FA2-848D-BF3B3070EA50}" presName="conn" presStyleLbl="parChTrans1D2" presStyleIdx="0" presStyleCnt="1"/>
      <dgm:spPr/>
      <dgm:t>
        <a:bodyPr/>
        <a:lstStyle/>
        <a:p>
          <a:endParaRPr lang="en-IN"/>
        </a:p>
      </dgm:t>
    </dgm:pt>
    <dgm:pt modelId="{C5F2966B-DD42-464B-8700-1DE361349037}" type="pres">
      <dgm:prSet presAssocID="{C45EA7D1-FCA7-4FA2-848D-BF3B3070EA50}" presName="extraNode" presStyleLbl="node1" presStyleIdx="0" presStyleCnt="1"/>
      <dgm:spPr/>
    </dgm:pt>
    <dgm:pt modelId="{AAFE0AD9-B8E6-4C3E-A1FA-7F9AF9E26227}" type="pres">
      <dgm:prSet presAssocID="{C45EA7D1-FCA7-4FA2-848D-BF3B3070EA50}" presName="dstNode" presStyleLbl="node1" presStyleIdx="0" presStyleCnt="1"/>
      <dgm:spPr/>
    </dgm:pt>
    <dgm:pt modelId="{9AFEC3B5-D145-4AA8-BA9B-6C3EF7420CCB}" type="pres">
      <dgm:prSet presAssocID="{C394E374-166B-47E6-B06A-83AB8033F087}" presName="text_1" presStyleLbl="node1" presStyleIdx="0" presStyleCnt="1" custScaleY="176882" custLinFactNeighborX="570" custLinFactNeighborY="43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4ABAA7-97CB-473D-A012-E5E94F245D44}" type="pres">
      <dgm:prSet presAssocID="{C394E374-166B-47E6-B06A-83AB8033F087}" presName="accent_1" presStyleCnt="0"/>
      <dgm:spPr/>
    </dgm:pt>
    <dgm:pt modelId="{99203321-6331-4D7A-8291-4DEB7E92A6D7}" type="pres">
      <dgm:prSet presAssocID="{C394E374-166B-47E6-B06A-83AB8033F087}" presName="accentRepeatNode" presStyleLbl="solidFgAcc1" presStyleIdx="0" presStyleCnt="1" custScaleX="138386" custScaleY="162442" custLinFactNeighborX="-16230" custLinFactNeighborY="13598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</dgm:ptLst>
  <dgm:cxnLst>
    <dgm:cxn modelId="{37E5F9E5-E8E9-4669-8650-8E70A1D44385}" srcId="{C45EA7D1-FCA7-4FA2-848D-BF3B3070EA50}" destId="{C394E374-166B-47E6-B06A-83AB8033F087}" srcOrd="0" destOrd="0" parTransId="{ED481E73-4372-4B4C-8F4C-88BCAC508475}" sibTransId="{F5803616-9C82-4CE4-882D-35020AF5E887}"/>
    <dgm:cxn modelId="{5C90652E-F7BC-48BA-B4D0-139AD90AF8EE}" type="presOf" srcId="{C394E374-166B-47E6-B06A-83AB8033F087}" destId="{9AFEC3B5-D145-4AA8-BA9B-6C3EF7420CCB}" srcOrd="0" destOrd="0" presId="urn:microsoft.com/office/officeart/2008/layout/VerticalCurvedList"/>
    <dgm:cxn modelId="{DFB54DB7-5C18-4945-AD5E-39DE70B16D17}" type="presOf" srcId="{C45EA7D1-FCA7-4FA2-848D-BF3B3070EA50}" destId="{E3652290-8A4C-4046-8B54-70EA1216F39A}" srcOrd="0" destOrd="0" presId="urn:microsoft.com/office/officeart/2008/layout/VerticalCurvedList"/>
    <dgm:cxn modelId="{60A8C8B7-339C-4E8F-B18A-3EC63E481C39}" type="presOf" srcId="{F5803616-9C82-4CE4-882D-35020AF5E887}" destId="{51C587F2-4F2A-45CA-945F-CC236521AD90}" srcOrd="0" destOrd="0" presId="urn:microsoft.com/office/officeart/2008/layout/VerticalCurvedList"/>
    <dgm:cxn modelId="{32B85BF1-EE9B-491F-AD37-82A602365C02}" type="presParOf" srcId="{E3652290-8A4C-4046-8B54-70EA1216F39A}" destId="{36AC9CA2-35A3-4001-BA11-F2B54FEFB7BE}" srcOrd="0" destOrd="0" presId="urn:microsoft.com/office/officeart/2008/layout/VerticalCurvedList"/>
    <dgm:cxn modelId="{BD4D70F5-7FC5-4810-B6B7-544AAD2B1002}" type="presParOf" srcId="{36AC9CA2-35A3-4001-BA11-F2B54FEFB7BE}" destId="{457A962D-9C1E-4610-B880-B8ABFA4FAF7D}" srcOrd="0" destOrd="0" presId="urn:microsoft.com/office/officeart/2008/layout/VerticalCurvedList"/>
    <dgm:cxn modelId="{EB20809E-2C62-4AEA-817E-4977DD2D18B5}" type="presParOf" srcId="{457A962D-9C1E-4610-B880-B8ABFA4FAF7D}" destId="{D15FDEE8-799B-41D3-A1D2-21B19C192B71}" srcOrd="0" destOrd="0" presId="urn:microsoft.com/office/officeart/2008/layout/VerticalCurvedList"/>
    <dgm:cxn modelId="{4B6B24E2-749F-43A1-99BD-19F739D21BD4}" type="presParOf" srcId="{457A962D-9C1E-4610-B880-B8ABFA4FAF7D}" destId="{51C587F2-4F2A-45CA-945F-CC236521AD90}" srcOrd="1" destOrd="0" presId="urn:microsoft.com/office/officeart/2008/layout/VerticalCurvedList"/>
    <dgm:cxn modelId="{AD47F1EC-39F3-4F41-94D5-7C6E39E58EA1}" type="presParOf" srcId="{457A962D-9C1E-4610-B880-B8ABFA4FAF7D}" destId="{C5F2966B-DD42-464B-8700-1DE361349037}" srcOrd="2" destOrd="0" presId="urn:microsoft.com/office/officeart/2008/layout/VerticalCurvedList"/>
    <dgm:cxn modelId="{BBE4CE22-3F88-4DE0-A6C8-0FA2D4508D9A}" type="presParOf" srcId="{457A962D-9C1E-4610-B880-B8ABFA4FAF7D}" destId="{AAFE0AD9-B8E6-4C3E-A1FA-7F9AF9E26227}" srcOrd="3" destOrd="0" presId="urn:microsoft.com/office/officeart/2008/layout/VerticalCurvedList"/>
    <dgm:cxn modelId="{951E964E-852E-455E-BD98-64E26D0491A6}" type="presParOf" srcId="{36AC9CA2-35A3-4001-BA11-F2B54FEFB7BE}" destId="{9AFEC3B5-D145-4AA8-BA9B-6C3EF7420CCB}" srcOrd="1" destOrd="0" presId="urn:microsoft.com/office/officeart/2008/layout/VerticalCurvedList"/>
    <dgm:cxn modelId="{CEC25CB0-EB13-4BC9-83FB-F57470BF194C}" type="presParOf" srcId="{36AC9CA2-35A3-4001-BA11-F2B54FEFB7BE}" destId="{754ABAA7-97CB-473D-A012-E5E94F245D44}" srcOrd="2" destOrd="0" presId="urn:microsoft.com/office/officeart/2008/layout/VerticalCurvedList"/>
    <dgm:cxn modelId="{D7BB141F-6F4B-4195-98AA-BFFE5438DA52}" type="presParOf" srcId="{754ABAA7-97CB-473D-A012-E5E94F245D44}" destId="{99203321-6331-4D7A-8291-4DEB7E92A6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544251-1D22-4294-B5DD-0747305776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376744F-5231-4AD1-BD83-64C1315F1028}">
      <dgm:prSet/>
      <dgm:spPr/>
      <dgm:t>
        <a:bodyPr/>
        <a:lstStyle/>
        <a:p>
          <a:pPr rtl="0"/>
          <a:r>
            <a:rPr lang="en-IN" baseline="0" dirty="0" smtClean="0"/>
            <a:t>INSIGHT FROM DATA ANALYSIS</a:t>
          </a:r>
          <a:endParaRPr lang="en-IN" dirty="0"/>
        </a:p>
      </dgm:t>
    </dgm:pt>
    <dgm:pt modelId="{C5B89AA9-F9C4-4866-B802-F71C6BE6B15D}" type="parTrans" cxnId="{8A57DF93-2678-42D0-A15B-24558316F1B5}">
      <dgm:prSet/>
      <dgm:spPr/>
      <dgm:t>
        <a:bodyPr/>
        <a:lstStyle/>
        <a:p>
          <a:endParaRPr lang="en-IN"/>
        </a:p>
      </dgm:t>
    </dgm:pt>
    <dgm:pt modelId="{F6FBBB8F-D6AB-4917-B63B-23C16309251D}" type="sibTrans" cxnId="{8A57DF93-2678-42D0-A15B-24558316F1B5}">
      <dgm:prSet/>
      <dgm:spPr/>
      <dgm:t>
        <a:bodyPr/>
        <a:lstStyle/>
        <a:p>
          <a:endParaRPr lang="en-IN"/>
        </a:p>
      </dgm:t>
    </dgm:pt>
    <dgm:pt modelId="{D8797742-38E7-48F7-8D42-5329F6D41EDB}" type="pres">
      <dgm:prSet presAssocID="{E1544251-1D22-4294-B5DD-0747305776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071E0A4-C1D4-43CC-8E23-A2FCF180972B}" type="pres">
      <dgm:prSet presAssocID="{2376744F-5231-4AD1-BD83-64C1315F1028}" presName="parentText" presStyleLbl="node1" presStyleIdx="0" presStyleCnt="1" custLinFactY="100000" custLinFactNeighborX="3515" custLinFactNeighborY="1171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A57DF93-2678-42D0-A15B-24558316F1B5}" srcId="{E1544251-1D22-4294-B5DD-0747305776AB}" destId="{2376744F-5231-4AD1-BD83-64C1315F1028}" srcOrd="0" destOrd="0" parTransId="{C5B89AA9-F9C4-4866-B802-F71C6BE6B15D}" sibTransId="{F6FBBB8F-D6AB-4917-B63B-23C16309251D}"/>
    <dgm:cxn modelId="{11384915-8FF6-42DE-A068-77C953E11AEC}" type="presOf" srcId="{2376744F-5231-4AD1-BD83-64C1315F1028}" destId="{E071E0A4-C1D4-43CC-8E23-A2FCF180972B}" srcOrd="0" destOrd="0" presId="urn:microsoft.com/office/officeart/2005/8/layout/vList2"/>
    <dgm:cxn modelId="{EC8D8F91-6F6D-41B4-86EB-57618977F3F2}" type="presOf" srcId="{E1544251-1D22-4294-B5DD-0747305776AB}" destId="{D8797742-38E7-48F7-8D42-5329F6D41EDB}" srcOrd="0" destOrd="0" presId="urn:microsoft.com/office/officeart/2005/8/layout/vList2"/>
    <dgm:cxn modelId="{A412C383-A91F-44C0-A383-E478C97CFF10}" type="presParOf" srcId="{D8797742-38E7-48F7-8D42-5329F6D41EDB}" destId="{E071E0A4-C1D4-43CC-8E23-A2FCF18097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E10EB-7947-4C40-BEBC-F9B771B27B8F}">
      <dsp:nvSpPr>
        <dsp:cNvPr id="0" name=""/>
        <dsp:cNvSpPr/>
      </dsp:nvSpPr>
      <dsp:spPr>
        <a:xfrm>
          <a:off x="0" y="0"/>
          <a:ext cx="743280" cy="7432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A59A8-C323-41ED-B4F9-5969691CDA7D}">
      <dsp:nvSpPr>
        <dsp:cNvPr id="0" name=""/>
        <dsp:cNvSpPr/>
      </dsp:nvSpPr>
      <dsp:spPr>
        <a:xfrm flipH="1">
          <a:off x="371640" y="0"/>
          <a:ext cx="4732053" cy="7432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OVERVIEW</a:t>
          </a:r>
          <a:endParaRPr lang="en-IN" sz="3400" kern="1200" dirty="0"/>
        </a:p>
      </dsp:txBody>
      <dsp:txXfrm>
        <a:off x="371640" y="0"/>
        <a:ext cx="4732053" cy="7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587F2-4F2A-45CA-945F-CC236521AD90}">
      <dsp:nvSpPr>
        <dsp:cNvPr id="0" name=""/>
        <dsp:cNvSpPr/>
      </dsp:nvSpPr>
      <dsp:spPr>
        <a:xfrm>
          <a:off x="-855020" y="-155792"/>
          <a:ext cx="1185957" cy="1185957"/>
        </a:xfrm>
        <a:prstGeom prst="blockArc">
          <a:avLst>
            <a:gd name="adj1" fmla="val 18900000"/>
            <a:gd name="adj2" fmla="val 2700000"/>
            <a:gd name="adj3" fmla="val 182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EC3B5-D145-4AA8-BA9B-6C3EF7420CCB}">
      <dsp:nvSpPr>
        <dsp:cNvPr id="0" name=""/>
        <dsp:cNvSpPr/>
      </dsp:nvSpPr>
      <dsp:spPr>
        <a:xfrm>
          <a:off x="321829" y="74111"/>
          <a:ext cx="6094310" cy="76414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7017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  </a:t>
          </a:r>
          <a:r>
            <a:rPr lang="en-IN" sz="2800" kern="1200" dirty="0" smtClean="0"/>
            <a:t>DATA PREPROCESSING</a:t>
          </a:r>
          <a:endParaRPr lang="en-IN" sz="2800" kern="1200" dirty="0"/>
        </a:p>
      </dsp:txBody>
      <dsp:txXfrm>
        <a:off x="321829" y="74111"/>
        <a:ext cx="6094310" cy="764149"/>
      </dsp:txXfrm>
    </dsp:sp>
    <dsp:sp modelId="{99203321-6331-4D7A-8291-4DEB7E92A6D7}">
      <dsp:nvSpPr>
        <dsp:cNvPr id="0" name=""/>
        <dsp:cNvSpPr/>
      </dsp:nvSpPr>
      <dsp:spPr>
        <a:xfrm>
          <a:off x="-51822" y="-1418"/>
          <a:ext cx="747303" cy="877209"/>
        </a:xfrm>
        <a:prstGeom prst="ellipse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E0A4-C1D4-43CC-8E23-A2FCF180972B}">
      <dsp:nvSpPr>
        <dsp:cNvPr id="0" name=""/>
        <dsp:cNvSpPr/>
      </dsp:nvSpPr>
      <dsp:spPr>
        <a:xfrm>
          <a:off x="0" y="16200"/>
          <a:ext cx="928871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baseline="0" dirty="0" smtClean="0"/>
            <a:t>INSIGHT FROM DATA ANALYSIS</a:t>
          </a:r>
          <a:endParaRPr lang="en-IN" sz="3400" kern="1200" dirty="0"/>
        </a:p>
      </dsp:txBody>
      <dsp:txXfrm>
        <a:off x="39809" y="56009"/>
        <a:ext cx="9209101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0A1D5-BD83-4959-B9E3-C2D16F36E94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01C31-DC85-4E7E-A460-D42A25B6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0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0185" algn="l" defTabSz="1060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0371" algn="l" defTabSz="1060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90555" algn="l" defTabSz="1060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20740" algn="l" defTabSz="1060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50926" algn="l" defTabSz="1060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81110" algn="l" defTabSz="1060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11296" algn="l" defTabSz="1060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41481" algn="l" defTabSz="1060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1C31-DC85-4E7E-A460-D42A25B6F8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3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1C31-DC85-4E7E-A460-D42A25B6F8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0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95" y="2642459"/>
            <a:ext cx="10369550" cy="2724776"/>
          </a:xfrm>
        </p:spPr>
        <p:txBody>
          <a:bodyPr>
            <a:normAutofit/>
          </a:bodyPr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95" y="5424858"/>
            <a:ext cx="10369550" cy="1201864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530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0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90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20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50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8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41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7331" y="1918048"/>
            <a:ext cx="2115669" cy="47086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1319" y="1918048"/>
            <a:ext cx="7429974" cy="47086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" y="0"/>
            <a:ext cx="518478" cy="7197179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38810" y="714502"/>
            <a:ext cx="64810" cy="38404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1420" y="714502"/>
            <a:ext cx="38886" cy="38404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4413" y="714502"/>
            <a:ext cx="12962" cy="38404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314364" y="714502"/>
            <a:ext cx="12962" cy="38404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96197" y="4560572"/>
            <a:ext cx="11017647" cy="2073859"/>
          </a:xfrm>
        </p:spPr>
        <p:txBody>
          <a:bodyPr/>
          <a:lstStyle>
            <a:lvl1pPr marR="10603" algn="l">
              <a:defRPr sz="46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6197" y="2976372"/>
            <a:ext cx="11017647" cy="1584199"/>
          </a:xfrm>
        </p:spPr>
        <p:txBody>
          <a:bodyPr lIns="116641" tIns="53019" anchor="b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530185" indent="0" algn="ctr">
              <a:buNone/>
            </a:lvl2pPr>
            <a:lvl3pPr marL="1060371" indent="0" algn="ctr">
              <a:buNone/>
            </a:lvl3pPr>
            <a:lvl4pPr marL="1590555" indent="0" algn="ctr">
              <a:buNone/>
            </a:lvl4pPr>
            <a:lvl5pPr marL="2120740" indent="0" algn="ctr">
              <a:buNone/>
            </a:lvl5pPr>
            <a:lvl6pPr marL="2650926" indent="0" algn="ctr">
              <a:buNone/>
            </a:lvl6pPr>
            <a:lvl7pPr marL="3181110" indent="0" algn="ctr">
              <a:buNone/>
            </a:lvl7pPr>
            <a:lvl8pPr marL="3711296" indent="0" algn="ctr">
              <a:buNone/>
            </a:lvl8pPr>
            <a:lvl9pPr marL="4241481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61884" y="5299765"/>
            <a:ext cx="103696" cy="177622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61884" y="5036660"/>
            <a:ext cx="103696" cy="24003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61884" y="4869571"/>
            <a:ext cx="103696" cy="144018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61884" y="4769687"/>
            <a:ext cx="103696" cy="7681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845207" y="1127583"/>
            <a:ext cx="6126778" cy="60807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0116" y="5"/>
            <a:ext cx="7817047" cy="6946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7081390" y="1339332"/>
            <a:ext cx="4320540" cy="16850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425259" y="1"/>
            <a:ext cx="3888582" cy="4480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8425263" y="4480562"/>
            <a:ext cx="4536679" cy="1200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8425262" y="1"/>
            <a:ext cx="1944291" cy="4480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8432019" y="4458894"/>
            <a:ext cx="2963693" cy="274200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8425263" y="4480561"/>
            <a:ext cx="2268339" cy="27203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425263" y="1440181"/>
            <a:ext cx="4536679" cy="30403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8425263" y="1840231"/>
            <a:ext cx="4536679" cy="264033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404210" y="4480561"/>
            <a:ext cx="7021050" cy="27203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56116" y="4480561"/>
            <a:ext cx="7561131" cy="27203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519989" y="2560319"/>
            <a:ext cx="7993195" cy="192024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19989" y="2240281"/>
            <a:ext cx="7993195" cy="22402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480971" y="4480561"/>
            <a:ext cx="1944291" cy="27203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037" tIns="53019" rIns="106037" bIns="53019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060" y="1419258"/>
            <a:ext cx="8105532" cy="1026360"/>
          </a:xfrm>
        </p:spPr>
        <p:txBody>
          <a:bodyPr lIns="95433" tIns="53019" bIns="0" anchor="t"/>
          <a:lstStyle>
            <a:lvl1pPr marL="6362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14792" y="422381"/>
            <a:ext cx="12054602" cy="930578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056" y="537668"/>
            <a:ext cx="11562049" cy="816102"/>
          </a:xfrm>
        </p:spPr>
        <p:txBody>
          <a:bodyPr tIns="74226"/>
          <a:lstStyle>
            <a:lvl1pPr algn="l">
              <a:buNone/>
              <a:defRPr sz="4400" b="0" cap="none" spc="-174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526670" y="714502"/>
            <a:ext cx="38886" cy="38404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82761" y="714502"/>
            <a:ext cx="38886" cy="38404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635695" y="714502"/>
            <a:ext cx="12962" cy="38404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75744" y="714502"/>
            <a:ext cx="12962" cy="38404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447" y="714502"/>
            <a:ext cx="51848" cy="38404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9" y="537669"/>
            <a:ext cx="11665745" cy="960119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223" y="1859031"/>
            <a:ext cx="5724856" cy="47522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9112" y="1859031"/>
            <a:ext cx="5724856" cy="47522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22382"/>
            <a:ext cx="12569394" cy="930578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10" y="537669"/>
            <a:ext cx="11017647" cy="960119"/>
          </a:xfrm>
        </p:spPr>
        <p:txBody>
          <a:bodyPr anchor="t"/>
          <a:lstStyle>
            <a:lvl1pPr>
              <a:defRPr sz="4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9" y="1900239"/>
            <a:ext cx="5727107" cy="671750"/>
          </a:xfrm>
        </p:spPr>
        <p:txBody>
          <a:bodyPr anchor="ctr"/>
          <a:lstStyle>
            <a:lvl1pPr marL="84830" indent="0" algn="l">
              <a:buNone/>
              <a:defRPr sz="2700" b="1">
                <a:solidFill>
                  <a:schemeClr val="accent2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84489" y="1900239"/>
            <a:ext cx="5729356" cy="671750"/>
          </a:xfrm>
        </p:spPr>
        <p:txBody>
          <a:bodyPr anchor="ctr"/>
          <a:lstStyle>
            <a:lvl1pPr marL="84830" indent="0">
              <a:buNone/>
              <a:defRPr sz="2700" b="1">
                <a:solidFill>
                  <a:schemeClr val="accent2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48099" y="2581991"/>
            <a:ext cx="5727107" cy="415732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4489" y="2581991"/>
            <a:ext cx="5729356" cy="415732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24446" y="714502"/>
            <a:ext cx="64810" cy="38404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7" y="714502"/>
            <a:ext cx="38886" cy="38404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048" y="714502"/>
            <a:ext cx="12962" cy="38404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714502"/>
            <a:ext cx="12962" cy="38404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212306" y="714502"/>
            <a:ext cx="38886" cy="38404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68398" y="714502"/>
            <a:ext cx="38886" cy="38404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21331" y="714502"/>
            <a:ext cx="12962" cy="38404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61379" y="714502"/>
            <a:ext cx="12962" cy="38404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5083" y="714502"/>
            <a:ext cx="51848" cy="38404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97" y="537669"/>
            <a:ext cx="11017647" cy="960119"/>
          </a:xfrm>
        </p:spPr>
        <p:txBody>
          <a:bodyPr/>
          <a:lstStyle>
            <a:lvl1pPr>
              <a:defRPr sz="46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148" y="286705"/>
            <a:ext cx="11665745" cy="1220153"/>
          </a:xfrm>
        </p:spPr>
        <p:txBody>
          <a:bodyPr anchor="ctr"/>
          <a:lstStyle>
            <a:lvl1pPr algn="l">
              <a:buNone/>
              <a:defRPr sz="4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2149" y="1506856"/>
            <a:ext cx="3564533" cy="4800600"/>
          </a:xfrm>
        </p:spPr>
        <p:txBody>
          <a:bodyPr/>
          <a:lstStyle>
            <a:lvl1pPr marL="63622" indent="0">
              <a:buNone/>
              <a:defRPr sz="21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0730" y="1506856"/>
            <a:ext cx="7777163" cy="4800600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1698" y="6"/>
            <a:ext cx="12443460" cy="1971939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14847" y="1979279"/>
            <a:ext cx="1244967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2094120" y="1256557"/>
            <a:ext cx="139401" cy="182107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96193" y="463318"/>
            <a:ext cx="9721454" cy="736836"/>
          </a:xfrm>
        </p:spPr>
        <p:txBody>
          <a:bodyPr anchor="b"/>
          <a:lstStyle>
            <a:lvl1pPr algn="l">
              <a:buNone/>
              <a:defRPr sz="25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1698" y="1988475"/>
            <a:ext cx="12443460" cy="520815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7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96193" y="1207651"/>
            <a:ext cx="9721454" cy="720090"/>
          </a:xfrm>
        </p:spPr>
        <p:txBody>
          <a:bodyPr/>
          <a:lstStyle>
            <a:lvl1pPr marL="31811" indent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2310153" y="1416577"/>
            <a:ext cx="139401" cy="182107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818418" y="1524897"/>
            <a:ext cx="139401" cy="182107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81373" y="58280"/>
            <a:ext cx="3024452" cy="383381"/>
          </a:xfrm>
        </p:spPr>
        <p:txBody>
          <a:bodyPr/>
          <a:lstStyle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6197" y="58280"/>
            <a:ext cx="7885179" cy="383381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205828" y="58280"/>
            <a:ext cx="648097" cy="383381"/>
          </a:xfrm>
        </p:spPr>
        <p:txBody>
          <a:bodyPr/>
          <a:lstStyle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7405" y="288377"/>
            <a:ext cx="2808420" cy="6144101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4132" y="288377"/>
            <a:ext cx="8317243" cy="61441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95" y="5268453"/>
            <a:ext cx="10369550" cy="1358271"/>
          </a:xfrm>
        </p:spPr>
        <p:txBody>
          <a:bodyPr anchor="t"/>
          <a:lstStyle>
            <a:lvl1pPr algn="l">
              <a:defRPr sz="46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195" y="4058356"/>
            <a:ext cx="10369550" cy="115336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301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03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90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207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81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11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41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96195" y="1621955"/>
            <a:ext cx="10369550" cy="121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96194" y="2880360"/>
            <a:ext cx="5055156" cy="3773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36513" y="2880362"/>
            <a:ext cx="5055156" cy="3775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465" y="2880360"/>
            <a:ext cx="4769993" cy="65288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530185" indent="0">
              <a:buNone/>
              <a:defRPr sz="2400" b="1"/>
            </a:lvl2pPr>
            <a:lvl3pPr marL="1060371" indent="0">
              <a:buNone/>
              <a:defRPr sz="2100" b="1"/>
            </a:lvl3pPr>
            <a:lvl4pPr marL="1590555" indent="0">
              <a:buNone/>
              <a:defRPr sz="1800" b="1"/>
            </a:lvl4pPr>
            <a:lvl5pPr marL="2120740" indent="0">
              <a:buNone/>
              <a:defRPr sz="1800" b="1"/>
            </a:lvl5pPr>
            <a:lvl6pPr marL="2650926" indent="0">
              <a:buNone/>
              <a:defRPr sz="1800" b="1"/>
            </a:lvl6pPr>
            <a:lvl7pPr marL="3181110" indent="0">
              <a:buNone/>
              <a:defRPr sz="1800" b="1"/>
            </a:lvl7pPr>
            <a:lvl8pPr marL="3711296" indent="0">
              <a:buNone/>
              <a:defRPr sz="1800" b="1"/>
            </a:lvl8pPr>
            <a:lvl9pPr marL="424148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4869" y="2880360"/>
            <a:ext cx="4765841" cy="65288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530185" indent="0">
              <a:buNone/>
              <a:defRPr sz="2400" b="1"/>
            </a:lvl2pPr>
            <a:lvl3pPr marL="1060371" indent="0">
              <a:buNone/>
              <a:defRPr sz="2100" b="1"/>
            </a:lvl3pPr>
            <a:lvl4pPr marL="1590555" indent="0">
              <a:buNone/>
              <a:defRPr sz="1800" b="1"/>
            </a:lvl4pPr>
            <a:lvl5pPr marL="2120740" indent="0">
              <a:buNone/>
              <a:defRPr sz="1800" b="1"/>
            </a:lvl5pPr>
            <a:lvl6pPr marL="2650926" indent="0">
              <a:buNone/>
              <a:defRPr sz="1800" b="1"/>
            </a:lvl6pPr>
            <a:lvl7pPr marL="3181110" indent="0">
              <a:buNone/>
              <a:defRPr sz="1800" b="1"/>
            </a:lvl7pPr>
            <a:lvl8pPr marL="3711296" indent="0">
              <a:buNone/>
              <a:defRPr sz="1800" b="1"/>
            </a:lvl8pPr>
            <a:lvl9pPr marL="424148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96195" y="1621955"/>
            <a:ext cx="10369550" cy="121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6194" y="3552444"/>
            <a:ext cx="5055156" cy="310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636512" y="3552444"/>
            <a:ext cx="5055156" cy="310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94" y="1916633"/>
            <a:ext cx="4183054" cy="2281666"/>
          </a:xfrm>
        </p:spPr>
        <p:txBody>
          <a:bodyPr anchor="b">
            <a:normAutofit/>
          </a:bodyPr>
          <a:lstStyle>
            <a:lvl1pPr algn="l"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977" y="1918047"/>
            <a:ext cx="5964771" cy="4700445"/>
          </a:xfrm>
        </p:spPr>
        <p:txBody>
          <a:bodyPr anchor="ctr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6194" y="4264153"/>
            <a:ext cx="4183054" cy="2357657"/>
          </a:xfrm>
        </p:spPr>
        <p:txBody>
          <a:bodyPr/>
          <a:lstStyle>
            <a:lvl1pPr marL="0" indent="0">
              <a:buNone/>
              <a:defRPr sz="1600"/>
            </a:lvl1pPr>
            <a:lvl2pPr marL="530185" indent="0">
              <a:buNone/>
              <a:defRPr sz="1400"/>
            </a:lvl2pPr>
            <a:lvl3pPr marL="1060371" indent="0">
              <a:buNone/>
              <a:defRPr sz="1200"/>
            </a:lvl3pPr>
            <a:lvl4pPr marL="1590555" indent="0">
              <a:buNone/>
              <a:defRPr sz="1000"/>
            </a:lvl4pPr>
            <a:lvl5pPr marL="2120740" indent="0">
              <a:buNone/>
              <a:defRPr sz="1000"/>
            </a:lvl5pPr>
            <a:lvl6pPr marL="2650926" indent="0">
              <a:buNone/>
              <a:defRPr sz="1000"/>
            </a:lvl6pPr>
            <a:lvl7pPr marL="3181110" indent="0">
              <a:buNone/>
              <a:defRPr sz="1000"/>
            </a:lvl7pPr>
            <a:lvl8pPr marL="3711296" indent="0">
              <a:buNone/>
              <a:defRPr sz="1000"/>
            </a:lvl8pPr>
            <a:lvl9pPr marL="42414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94" y="1920241"/>
            <a:ext cx="4186706" cy="2285086"/>
          </a:xfrm>
        </p:spPr>
        <p:txBody>
          <a:bodyPr anchor="b">
            <a:normAutofit/>
          </a:bodyPr>
          <a:lstStyle>
            <a:lvl1pPr algn="l"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40888" y="2400300"/>
            <a:ext cx="5724856" cy="352044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700"/>
            </a:lvl1pPr>
            <a:lvl2pPr marL="530185" indent="0">
              <a:buNone/>
              <a:defRPr sz="3300"/>
            </a:lvl2pPr>
            <a:lvl3pPr marL="1060371" indent="0">
              <a:buNone/>
              <a:defRPr sz="2700"/>
            </a:lvl3pPr>
            <a:lvl4pPr marL="1590555" indent="0">
              <a:buNone/>
              <a:defRPr sz="2400"/>
            </a:lvl4pPr>
            <a:lvl5pPr marL="2120740" indent="0">
              <a:buNone/>
              <a:defRPr sz="2400"/>
            </a:lvl5pPr>
            <a:lvl6pPr marL="2650926" indent="0">
              <a:buNone/>
              <a:defRPr sz="2400"/>
            </a:lvl6pPr>
            <a:lvl7pPr marL="3181110" indent="0">
              <a:buNone/>
              <a:defRPr sz="2400"/>
            </a:lvl7pPr>
            <a:lvl8pPr marL="3711296" indent="0">
              <a:buNone/>
              <a:defRPr sz="2400"/>
            </a:lvl8pPr>
            <a:lvl9pPr marL="4241481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6194" y="4262935"/>
            <a:ext cx="4186706" cy="2361895"/>
          </a:xfrm>
        </p:spPr>
        <p:txBody>
          <a:bodyPr/>
          <a:lstStyle>
            <a:lvl1pPr marL="0" indent="0">
              <a:buNone/>
              <a:defRPr sz="1600"/>
            </a:lvl1pPr>
            <a:lvl2pPr marL="530185" indent="0">
              <a:buNone/>
              <a:defRPr sz="1400"/>
            </a:lvl2pPr>
            <a:lvl3pPr marL="1060371" indent="0">
              <a:buNone/>
              <a:defRPr sz="1200"/>
            </a:lvl3pPr>
            <a:lvl4pPr marL="1590555" indent="0">
              <a:buNone/>
              <a:defRPr sz="1000"/>
            </a:lvl4pPr>
            <a:lvl5pPr marL="2120740" indent="0">
              <a:buNone/>
              <a:defRPr sz="1000"/>
            </a:lvl5pPr>
            <a:lvl6pPr marL="2650926" indent="0">
              <a:buNone/>
              <a:defRPr sz="1000"/>
            </a:lvl6pPr>
            <a:lvl7pPr marL="3181110" indent="0">
              <a:buNone/>
              <a:defRPr sz="1000"/>
            </a:lvl7pPr>
            <a:lvl8pPr marL="3711296" indent="0">
              <a:buNone/>
              <a:defRPr sz="1000"/>
            </a:lvl8pPr>
            <a:lvl9pPr marL="42414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957288" y="602499"/>
            <a:ext cx="122242" cy="600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37" tIns="53019" rIns="106037" bIns="5301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47450" y="602499"/>
            <a:ext cx="816602" cy="600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37" tIns="53019" rIns="106037" bIns="53019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6195" y="1621955"/>
            <a:ext cx="10369550" cy="1211802"/>
          </a:xfrm>
          <a:prstGeom prst="rect">
            <a:avLst/>
          </a:prstGeom>
        </p:spPr>
        <p:txBody>
          <a:bodyPr vert="horz" lIns="106037" tIns="53019" rIns="106037" bIns="5301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195" y="2908328"/>
            <a:ext cx="10369550" cy="3716504"/>
          </a:xfrm>
          <a:prstGeom prst="rect">
            <a:avLst/>
          </a:prstGeom>
        </p:spPr>
        <p:txBody>
          <a:bodyPr vert="horz" lIns="106037" tIns="53019" rIns="106037" bIns="530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16111" y="576239"/>
            <a:ext cx="1685636" cy="312814"/>
          </a:xfrm>
          <a:prstGeom prst="rect">
            <a:avLst/>
          </a:prstGeom>
        </p:spPr>
        <p:txBody>
          <a:bodyPr vert="horz" lIns="106037" tIns="53019" rIns="106037" bIns="53019" rtlCol="0" anchor="ctr"/>
          <a:lstStyle>
            <a:lvl1pPr algn="l">
              <a:defRPr sz="14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8442" y="576237"/>
            <a:ext cx="1334188" cy="316840"/>
          </a:xfrm>
          <a:prstGeom prst="rect">
            <a:avLst/>
          </a:prstGeom>
        </p:spPr>
        <p:txBody>
          <a:bodyPr vert="horz" lIns="106037" tIns="53019" rIns="106037" bIns="53019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17528" y="898759"/>
            <a:ext cx="3184476" cy="316288"/>
          </a:xfrm>
          <a:prstGeom prst="rect">
            <a:avLst/>
          </a:prstGeom>
        </p:spPr>
        <p:txBody>
          <a:bodyPr vert="horz" lIns="106037" tIns="0" rIns="106037" bIns="53019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1060371" rtl="0" eaLnBrk="1" latinLnBrk="0" hangingPunct="1">
        <a:spcBef>
          <a:spcPct val="0"/>
        </a:spcBef>
        <a:buNone/>
        <a:defRPr sz="4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5092" indent="-212075" algn="l" defTabSz="106037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3204" indent="-212075" algn="l" defTabSz="106037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795278" indent="-212075" algn="l" defTabSz="106037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60371" indent="-212075" algn="l" defTabSz="106037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463" indent="-212075" algn="l" defTabSz="106037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0555" indent="-212075" algn="l" defTabSz="106037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55647" indent="-212075" algn="l" defTabSz="106037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0740" indent="-212075" algn="l" defTabSz="106037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85833" indent="-212075" algn="l" defTabSz="106037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0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0185" algn="l" defTabSz="1060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0371" algn="l" defTabSz="1060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0555" algn="l" defTabSz="1060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0740" algn="l" defTabSz="1060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0926" algn="l" defTabSz="1060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1110" algn="l" defTabSz="1060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11296" algn="l" defTabSz="1060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81" algn="l" defTabSz="1060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518478" cy="7197179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61884" y="5299765"/>
            <a:ext cx="103696" cy="177622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61884" y="5036660"/>
            <a:ext cx="103696" cy="24003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61884" y="4869571"/>
            <a:ext cx="103696" cy="144018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61884" y="4769687"/>
            <a:ext cx="103696" cy="7681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8810" y="714502"/>
            <a:ext cx="64810" cy="38404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420" y="714502"/>
            <a:ext cx="38886" cy="38404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4413" y="714502"/>
            <a:ext cx="12962" cy="38404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314364" y="714502"/>
            <a:ext cx="12962" cy="38404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6037" tIns="53019" rIns="106037" bIns="5301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96197" y="537669"/>
            <a:ext cx="11017647" cy="960119"/>
          </a:xfrm>
          <a:prstGeom prst="rect">
            <a:avLst/>
          </a:prstGeom>
        </p:spPr>
        <p:txBody>
          <a:bodyPr vert="horz" lIns="106037" tIns="53019" rIns="106037" bIns="53019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96197" y="1872739"/>
            <a:ext cx="11017647" cy="4800600"/>
          </a:xfrm>
          <a:prstGeom prst="rect">
            <a:avLst/>
          </a:prstGeom>
        </p:spPr>
        <p:txBody>
          <a:bodyPr vert="horz" lIns="106037" tIns="53019" rIns="106037" bIns="53019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181373" y="6737515"/>
            <a:ext cx="3024452" cy="383381"/>
          </a:xfrm>
          <a:prstGeom prst="rect">
            <a:avLst/>
          </a:prstGeom>
        </p:spPr>
        <p:txBody>
          <a:bodyPr vert="horz" lIns="106037" tIns="53019" rIns="106037" bIns="53019" anchor="b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  <a:extLst/>
          </a:lstStyle>
          <a:p>
            <a:fld id="{A841B7AC-501A-4EB2-AE60-CA13BAAB4561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6197" y="6737515"/>
            <a:ext cx="7885179" cy="383381"/>
          </a:xfrm>
          <a:prstGeom prst="rect">
            <a:avLst/>
          </a:prstGeom>
        </p:spPr>
        <p:txBody>
          <a:bodyPr vert="horz" lIns="106037" tIns="53019" rIns="106037" bIns="53019" anchor="b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2205828" y="6737515"/>
            <a:ext cx="648097" cy="383381"/>
          </a:xfrm>
          <a:prstGeom prst="rect">
            <a:avLst/>
          </a:prstGeom>
        </p:spPr>
        <p:txBody>
          <a:bodyPr vert="horz" lIns="106037" tIns="53019" rIns="106037" bIns="53019" anchor="b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F5FFB731-63FD-44B7-806D-40E0EE6703B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 spc="-116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77167" indent="-397638" algn="l" rtl="0" eaLnBrk="1" latinLnBrk="0" hangingPunct="1">
        <a:spcBef>
          <a:spcPts val="811"/>
        </a:spcBef>
        <a:buClr>
          <a:schemeClr val="tx2"/>
        </a:buClr>
        <a:buSzPct val="95000"/>
        <a:buFont typeface="Wingdings"/>
        <a:buChar char="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8900" indent="-331365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5804" indent="-265092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311" indent="-265092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7800" indent="-24388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982892" indent="-24388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205570" indent="-21207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428248" indent="-21207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50926" indent="-21207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301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60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905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207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509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81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7112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203" y="2088287"/>
            <a:ext cx="10369550" cy="2724776"/>
          </a:xfrm>
        </p:spPr>
        <p:txBody>
          <a:bodyPr/>
          <a:lstStyle/>
          <a:p>
            <a:r>
              <a:rPr lang="en-IN" dirty="0" smtClean="0"/>
              <a:t>Credit </a:t>
            </a:r>
            <a:r>
              <a:rPr lang="en-IN" dirty="0"/>
              <a:t>card </a:t>
            </a:r>
            <a:r>
              <a:rPr lang="en-IN" dirty="0" smtClean="0"/>
              <a:t>Default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Prediction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351" y="5217384"/>
            <a:ext cx="10369550" cy="1201864"/>
          </a:xfrm>
        </p:spPr>
        <p:txBody>
          <a:bodyPr/>
          <a:lstStyle/>
          <a:p>
            <a:r>
              <a:rPr lang="en-IN" dirty="0" smtClean="0"/>
              <a:t>Machine Learning based project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85306" y="6022054"/>
            <a:ext cx="9288719" cy="430239"/>
          </a:xfrm>
          <a:prstGeom prst="rect">
            <a:avLst/>
          </a:prstGeom>
          <a:noFill/>
        </p:spPr>
        <p:txBody>
          <a:bodyPr wrap="square" lIns="106037" tIns="53019" rIns="106037" bIns="53019" rtlCol="0">
            <a:spAutoFit/>
          </a:bodyPr>
          <a:lstStyle/>
          <a:p>
            <a:r>
              <a:rPr lang="en-IN" dirty="0" smtClean="0"/>
              <a:t>Made by AMRIT PRITAM SANGRAMSINGH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5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193868" y="2239500"/>
            <a:ext cx="10615680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 smtClean="0"/>
              <a:t>Banking/Financial Institutes plays a significant role </a:t>
            </a:r>
          </a:p>
          <a:p>
            <a:r>
              <a:rPr lang="en-US" dirty="0" smtClean="0"/>
              <a:t>     in providing financial service.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887646" y="727334"/>
            <a:ext cx="6480970" cy="430239"/>
          </a:xfrm>
          <a:prstGeom prst="rect">
            <a:avLst/>
          </a:prstGeom>
        </p:spPr>
        <p:txBody>
          <a:bodyPr lIns="106037" tIns="53019" rIns="106037" bIns="53019">
            <a:spAutoFit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076471768"/>
              </p:ext>
            </p:extLst>
          </p:nvPr>
        </p:nvGraphicFramePr>
        <p:xfrm>
          <a:off x="1275205" y="921231"/>
          <a:ext cx="5103693" cy="74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2472610" y="3146801"/>
            <a:ext cx="10309459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 smtClean="0"/>
              <a:t>To maintain the integrity, bank/institute must be </a:t>
            </a:r>
          </a:p>
          <a:p>
            <a:r>
              <a:rPr lang="en-US" dirty="0" smtClean="0"/>
              <a:t>     careful when investing in customers to avoid  financial loss.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712577" y="4054102"/>
            <a:ext cx="10211262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 smtClean="0"/>
              <a:t>Before giving credit to borrowers, the bank must come to about the potential of customers.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447074" y="4922046"/>
            <a:ext cx="10253824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861551" lvl="1" indent="-331365">
              <a:buFont typeface="Arial" pitchFamily="34" charset="0"/>
              <a:buChar char="•"/>
            </a:pPr>
            <a:r>
              <a:rPr lang="en-US" dirty="0" smtClean="0"/>
              <a:t>The term credit scoring, determines the relation between defaulters and loan characteristics.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14384345"/>
              </p:ext>
            </p:extLst>
          </p:nvPr>
        </p:nvGraphicFramePr>
        <p:xfrm>
          <a:off x="662763" y="424898"/>
          <a:ext cx="6364317" cy="87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458617" y="1885462"/>
            <a:ext cx="12350935" cy="45390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6037" tIns="53019" rIns="106037" bIns="53019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• Data set is divided in 80:20 ratio for train and test respectively.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ID column was dropped as its unnecessary for our modeling.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The attribute name ‘PAY_0’was converted to ‘PAY_1’ and '</a:t>
            </a:r>
            <a:r>
              <a:rPr lang="en-US" sz="2400" dirty="0" err="1"/>
              <a:t>default.payment.next.month</a:t>
            </a:r>
            <a:r>
              <a:rPr lang="en-US" sz="2400" dirty="0"/>
              <a:t>’ was coverts to ‘Default’ for naming convenience.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Pay_0:No consumption of credit card=-2,Pay duly(paid on time)=-1,payment   delay for one mouth=1, payment delay for two months=2,payment delay for nine months and above=-9.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No Null values in dataset</a:t>
            </a:r>
          </a:p>
        </p:txBody>
      </p:sp>
    </p:spTree>
    <p:extLst>
      <p:ext uri="{BB962C8B-B14F-4D97-AF65-F5344CB8AC3E}">
        <p14:creationId xmlns:p14="http://schemas.microsoft.com/office/powerpoint/2010/main" val="17405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94663901"/>
              </p:ext>
            </p:extLst>
          </p:nvPr>
        </p:nvGraphicFramePr>
        <p:xfrm>
          <a:off x="1173133" y="424899"/>
          <a:ext cx="9288719" cy="83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377282" y="1407810"/>
            <a:ext cx="11584661" cy="5924051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are more women than men in our </a:t>
            </a:r>
            <a:r>
              <a:rPr lang="en-US" dirty="0" smtClean="0"/>
              <a:t>dataset </a:t>
            </a:r>
            <a:r>
              <a:rPr lang="en-US" dirty="0"/>
              <a:t>and, apparently, men have a slightly </a:t>
            </a:r>
            <a:r>
              <a:rPr lang="en-US" dirty="0" smtClean="0"/>
              <a:t>higher </a:t>
            </a:r>
            <a:r>
              <a:rPr lang="en-US" dirty="0"/>
              <a:t>chance of default.</a:t>
            </a:r>
          </a:p>
          <a:p>
            <a:pPr marL="331365" indent="-331365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probability of default was higher for men.</a:t>
            </a:r>
          </a:p>
          <a:p>
            <a:pPr marL="331365" indent="-331365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Most </a:t>
            </a:r>
            <a:r>
              <a:rPr lang="en-US" dirty="0"/>
              <a:t>people in our dataset have between 25 </a:t>
            </a:r>
            <a:r>
              <a:rPr lang="en-US" dirty="0" smtClean="0"/>
              <a:t>and </a:t>
            </a:r>
            <a:r>
              <a:rPr lang="en-US" dirty="0"/>
              <a:t>40 years old. There is also an impression </a:t>
            </a:r>
            <a:r>
              <a:rPr lang="en-US" dirty="0" smtClean="0"/>
              <a:t>that </a:t>
            </a:r>
            <a:r>
              <a:rPr lang="en-US" dirty="0"/>
              <a:t>around that age the chance of default is </a:t>
            </a:r>
            <a:r>
              <a:rPr lang="en-US" dirty="0" smtClean="0"/>
              <a:t>a </a:t>
            </a:r>
            <a:r>
              <a:rPr lang="en-US" dirty="0"/>
              <a:t>little lower.</a:t>
            </a:r>
          </a:p>
          <a:p>
            <a:pPr marL="331365" indent="-331365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Most </a:t>
            </a:r>
            <a:r>
              <a:rPr lang="en-US" dirty="0"/>
              <a:t>customers have 200k or less of credit </a:t>
            </a:r>
            <a:r>
              <a:rPr lang="en-US" dirty="0" smtClean="0"/>
              <a:t>limit</a:t>
            </a:r>
            <a:r>
              <a:rPr lang="en-US" dirty="0"/>
              <a:t>. And it seems that we will find a higher </a:t>
            </a:r>
            <a:r>
              <a:rPr lang="en-US" dirty="0" smtClean="0"/>
              <a:t>concentration </a:t>
            </a:r>
            <a:r>
              <a:rPr lang="en-US" dirty="0"/>
              <a:t>of customers in default on that </a:t>
            </a:r>
            <a:r>
              <a:rPr lang="en-US" dirty="0" smtClean="0"/>
              <a:t>range.</a:t>
            </a:r>
          </a:p>
          <a:p>
            <a:pPr marL="331365" indent="-331365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Those </a:t>
            </a:r>
            <a:r>
              <a:rPr lang="en-US" dirty="0"/>
              <a:t>who have a negative bill statement have a lower chance of default than the rest. What stands out is that there is a little higher chance of default for those who didn't have a bill in the previous months</a:t>
            </a:r>
            <a:r>
              <a:rPr lang="en-US" dirty="0" smtClean="0"/>
              <a:t>.</a:t>
            </a:r>
          </a:p>
          <a:p>
            <a:pPr marL="331365" indent="-331365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There </a:t>
            </a:r>
            <a:r>
              <a:rPr lang="en-US" dirty="0"/>
              <a:t>is a higher default rate among those who paid nothing in previous months and lower rates among those paid over 25k of NT dollars. </a:t>
            </a:r>
          </a:p>
        </p:txBody>
      </p:sp>
    </p:spTree>
    <p:extLst>
      <p:ext uri="{BB962C8B-B14F-4D97-AF65-F5344CB8AC3E}">
        <p14:creationId xmlns:p14="http://schemas.microsoft.com/office/powerpoint/2010/main" val="2371335049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4469" y="500066"/>
            <a:ext cx="6022357" cy="816769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Model Selection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9351" y="1661460"/>
            <a:ext cx="11126049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 smtClean="0"/>
              <a:t>After comparing with a multiple models we found that ,Random forest gives the better result as comparatively other models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51" y="2457713"/>
            <a:ext cx="10513606" cy="4337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38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>
            <a:off x="560689" y="387313"/>
            <a:ext cx="4695397" cy="1058517"/>
          </a:xfrm>
          <a:prstGeom prst="snip2Diag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06037" tIns="53019" rIns="106037" bIns="53019" spcCol="0" rtlCol="0" anchor="ctr"/>
          <a:lstStyle/>
          <a:p>
            <a:r>
              <a:rPr lang="en-IN" b="1" spc="696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</a:t>
            </a:r>
          </a:p>
          <a:p>
            <a:r>
              <a:rPr lang="en-IN" b="1" spc="696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179" y="2012677"/>
            <a:ext cx="11534344" cy="2046066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The term “Random Forest Classifier” refers to the </a:t>
            </a:r>
            <a:r>
              <a:rPr lang="en-US" dirty="0" smtClean="0"/>
              <a:t>classification </a:t>
            </a:r>
            <a:r>
              <a:rPr lang="en-US" dirty="0"/>
              <a:t>algorithm made up of several </a:t>
            </a:r>
            <a:r>
              <a:rPr lang="en-US" dirty="0" smtClean="0"/>
              <a:t>decision </a:t>
            </a:r>
            <a:r>
              <a:rPr lang="en-US" dirty="0"/>
              <a:t>trees. The algorithm uses randomness to </a:t>
            </a:r>
            <a:r>
              <a:rPr lang="en-US" dirty="0" smtClean="0"/>
              <a:t>build </a:t>
            </a:r>
            <a:r>
              <a:rPr lang="en-US" dirty="0"/>
              <a:t>each individual tree to promote </a:t>
            </a:r>
            <a:r>
              <a:rPr lang="en-US" dirty="0" smtClean="0"/>
              <a:t>uncorrelated </a:t>
            </a:r>
            <a:r>
              <a:rPr lang="en-US" dirty="0"/>
              <a:t>forests, which then uses the forest’s </a:t>
            </a:r>
            <a:r>
              <a:rPr lang="en-US" dirty="0" smtClean="0"/>
              <a:t>predictive </a:t>
            </a:r>
            <a:r>
              <a:rPr lang="en-US" dirty="0"/>
              <a:t>powers to make accurate decisions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0688" y="4054101"/>
            <a:ext cx="11534344" cy="1076570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The random forest algorithm is used in a lot of different fields, like banking, the stock market, medicine and e-commerce.</a:t>
            </a:r>
          </a:p>
        </p:txBody>
      </p:sp>
    </p:spTree>
    <p:extLst>
      <p:ext uri="{BB962C8B-B14F-4D97-AF65-F5344CB8AC3E}">
        <p14:creationId xmlns:p14="http://schemas.microsoft.com/office/powerpoint/2010/main" val="39968703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58" y="279599"/>
            <a:ext cx="4046215" cy="139973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106037" tIns="53019" rIns="106037" bIns="53019" anchor="ctr">
            <a:spAutoFit/>
          </a:bodyPr>
          <a:lstStyle/>
          <a:p>
            <a:r>
              <a:rPr lang="en-IN" spc="696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INCREASING </a:t>
            </a:r>
          </a:p>
          <a:p>
            <a:r>
              <a:rPr lang="en-IN" spc="696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</a:p>
          <a:p>
            <a:r>
              <a:rPr lang="en-IN" spc="696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PREDICTIVE </a:t>
            </a:r>
          </a:p>
          <a:p>
            <a:r>
              <a:rPr lang="en-IN" spc="696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POWER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57" y="2097733"/>
            <a:ext cx="12007972" cy="1399735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There is the </a:t>
            </a:r>
            <a:r>
              <a:rPr lang="en-US" dirty="0" err="1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n_estimators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 hyper parameter,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which is just the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number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trees the algorithm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builds before taking the maximum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voting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or taking the averages of predictions. In general, a higher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number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of trees increases the performance and makes the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predictions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more stable, but it also slows down the computation.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746" y="3751667"/>
            <a:ext cx="11228123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max_features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, which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is the maximum number of features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random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forest considers to split a node. </a:t>
            </a:r>
            <a:r>
              <a:rPr lang="en-US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Sklearn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provides several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options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, all described in the documentation.</a:t>
            </a:r>
            <a:endParaRPr lang="en-IN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746" y="4998294"/>
            <a:ext cx="11228123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The last important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hyper parameter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is </a:t>
            </a:r>
            <a:r>
              <a:rPr lang="en-US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min_sample_leaf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. This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determines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the minimum number of leafs required to split an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internal 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25987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14"/>
          <p:cNvSpPr/>
          <p:nvPr/>
        </p:nvSpPr>
        <p:spPr>
          <a:xfrm>
            <a:off x="426965" y="273683"/>
            <a:ext cx="4082954" cy="1285342"/>
          </a:xfrm>
          <a:prstGeom prst="snip2DiagRect">
            <a:avLst/>
          </a:prstGeom>
          <a:solidFill>
            <a:schemeClr val="tx2">
              <a:lumMod val="1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06037" tIns="53019" rIns="106037" bIns="53019" spcCol="0"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89006" y="273682"/>
            <a:ext cx="4120914" cy="1399735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algn="ctr"/>
            <a:r>
              <a:rPr lang="en-IN" spc="696" dirty="0"/>
              <a:t>INCREASING </a:t>
            </a:r>
          </a:p>
          <a:p>
            <a:pPr algn="ctr"/>
            <a:r>
              <a:rPr lang="en-IN" spc="696" dirty="0"/>
              <a:t>THE </a:t>
            </a:r>
          </a:p>
          <a:p>
            <a:pPr algn="ctr"/>
            <a:r>
              <a:rPr lang="en-IN" spc="696" dirty="0"/>
              <a:t>MODEL’S </a:t>
            </a:r>
          </a:p>
          <a:p>
            <a:pPr algn="ctr"/>
            <a:r>
              <a:rPr lang="en-IN" spc="696" dirty="0"/>
              <a:t>SPEED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0688" y="2208702"/>
            <a:ext cx="11534344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n_jobs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tells the engine how many processors it </a:t>
            </a:r>
            <a:r>
              <a:rPr lang="en-US" dirty="0" smtClean="0"/>
              <a:t>is </a:t>
            </a:r>
            <a:r>
              <a:rPr lang="en-US" dirty="0"/>
              <a:t>allowed to use. If it has a value of one, it can only use one </a:t>
            </a:r>
            <a:r>
              <a:rPr lang="en-US" dirty="0" smtClean="0"/>
              <a:t>processor</a:t>
            </a:r>
            <a:r>
              <a:rPr lang="en-US" dirty="0"/>
              <a:t>. A value of “-1” means that there is no limit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26967" y="3449234"/>
            <a:ext cx="11706026" cy="1076570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random_state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makes the model’s output </a:t>
            </a:r>
            <a:r>
              <a:rPr lang="en-US" dirty="0" smtClean="0"/>
              <a:t>replicable</a:t>
            </a:r>
            <a:r>
              <a:rPr lang="en-US" dirty="0"/>
              <a:t>. The model will always produce the same results when it </a:t>
            </a:r>
            <a:r>
              <a:rPr lang="en-US" dirty="0" smtClean="0"/>
              <a:t>has </a:t>
            </a:r>
            <a:r>
              <a:rPr lang="en-US" dirty="0"/>
              <a:t>a definite value of </a:t>
            </a:r>
            <a:r>
              <a:rPr lang="en-US" dirty="0" err="1"/>
              <a:t>random_state</a:t>
            </a:r>
            <a:r>
              <a:rPr lang="en-US" dirty="0"/>
              <a:t> and if it has been given the </a:t>
            </a:r>
            <a:r>
              <a:rPr lang="en-US" dirty="0" smtClean="0"/>
              <a:t>same </a:t>
            </a:r>
            <a:r>
              <a:rPr lang="en-US" dirty="0" err="1"/>
              <a:t>hyperparameters</a:t>
            </a:r>
            <a:r>
              <a:rPr lang="en-US" dirty="0"/>
              <a:t> and the same training data.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08773" y="5037013"/>
            <a:ext cx="11840566" cy="1399735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/>
              <a:t>here is the </a:t>
            </a:r>
            <a:r>
              <a:rPr lang="en-US" dirty="0" err="1"/>
              <a:t>oob_score</a:t>
            </a:r>
            <a:r>
              <a:rPr lang="en-US" dirty="0"/>
              <a:t> (also called </a:t>
            </a:r>
            <a:r>
              <a:rPr lang="en-US" dirty="0" err="1"/>
              <a:t>oob</a:t>
            </a:r>
            <a:r>
              <a:rPr lang="en-US" dirty="0"/>
              <a:t> sampling), which is a random </a:t>
            </a:r>
            <a:r>
              <a:rPr lang="en-US" dirty="0" smtClean="0"/>
              <a:t>forest </a:t>
            </a:r>
            <a:r>
              <a:rPr lang="en-US" dirty="0"/>
              <a:t>cross-validation method. In this sampling, about one-third of </a:t>
            </a:r>
            <a:r>
              <a:rPr lang="en-US" dirty="0" smtClean="0"/>
              <a:t>the </a:t>
            </a:r>
            <a:r>
              <a:rPr lang="en-US" dirty="0"/>
              <a:t>data is not used to train the model and can be used to evaluate </a:t>
            </a:r>
            <a:r>
              <a:rPr lang="en-US" dirty="0" smtClean="0"/>
              <a:t>its </a:t>
            </a:r>
            <a:r>
              <a:rPr lang="en-US" dirty="0"/>
              <a:t>performance. These samples are called the out-of-bag samples. </a:t>
            </a:r>
            <a:r>
              <a:rPr lang="en-US" dirty="0" smtClean="0"/>
              <a:t>It's </a:t>
            </a:r>
            <a:r>
              <a:rPr lang="en-US" dirty="0"/>
              <a:t>very similar to the leave-one-out-cross-validation method, but </a:t>
            </a:r>
            <a:r>
              <a:rPr lang="en-US" dirty="0" smtClean="0"/>
              <a:t>almost </a:t>
            </a:r>
            <a:r>
              <a:rPr lang="en-US" dirty="0"/>
              <a:t>no additional computational burden goes along with it.</a:t>
            </a:r>
          </a:p>
        </p:txBody>
      </p:sp>
    </p:spTree>
    <p:extLst>
      <p:ext uri="{BB962C8B-B14F-4D97-AF65-F5344CB8AC3E}">
        <p14:creationId xmlns:p14="http://schemas.microsoft.com/office/powerpoint/2010/main" val="247827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56541" y="273685"/>
            <a:ext cx="4593323" cy="1058517"/>
          </a:xfrm>
          <a:prstGeom prst="round2Diag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37" tIns="53019" rIns="106037" bIns="53019" spcCol="0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60690" y="426332"/>
            <a:ext cx="4389175" cy="676460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r>
              <a:rPr lang="en-IN" sz="3700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76363" y="1937067"/>
            <a:ext cx="11636418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investigated the data</a:t>
            </a:r>
            <a:r>
              <a:rPr lang="en-US" dirty="0" smtClean="0"/>
              <a:t>, checking </a:t>
            </a:r>
            <a:r>
              <a:rPr lang="en-US" dirty="0"/>
              <a:t>for data unbalancing</a:t>
            </a:r>
            <a:r>
              <a:rPr lang="en-US" dirty="0" smtClean="0"/>
              <a:t>, visualizing </a:t>
            </a:r>
            <a:r>
              <a:rPr lang="en-US" dirty="0"/>
              <a:t>the features and </a:t>
            </a:r>
            <a:r>
              <a:rPr lang="en-US" dirty="0" smtClean="0"/>
              <a:t>understanding </a:t>
            </a:r>
            <a:r>
              <a:rPr lang="en-US" dirty="0"/>
              <a:t>the relationship between different features.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94069" y="2824853"/>
            <a:ext cx="12453009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/>
              <a:t>We used train-test split to evaluate the model effectiveness to predict the target value </a:t>
            </a:r>
          </a:p>
          <a:p>
            <a:r>
              <a:rPr lang="en-US" dirty="0" smtClean="0"/>
              <a:t>                i.e</a:t>
            </a:r>
            <a:r>
              <a:rPr lang="en-US" dirty="0"/>
              <a:t>. detecting if a credit card will default next month.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0669" y="3910100"/>
            <a:ext cx="12136807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/>
              <a:t>We started with </a:t>
            </a:r>
            <a:r>
              <a:rPr lang="en-US" dirty="0" err="1"/>
              <a:t>adaboost</a:t>
            </a:r>
            <a:r>
              <a:rPr lang="en-US" dirty="0" smtClean="0"/>
              <a:t>, random forest, SVM, KNN </a:t>
            </a:r>
            <a:r>
              <a:rPr lang="en-US" dirty="0"/>
              <a:t>and decision tree the accuracy all </a:t>
            </a:r>
            <a:r>
              <a:rPr lang="en-US" dirty="0" smtClean="0"/>
              <a:t>are </a:t>
            </a:r>
            <a:r>
              <a:rPr lang="en-US" dirty="0"/>
              <a:t>different.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070" y="4885800"/>
            <a:ext cx="11843303" cy="430239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/>
              <a:t>We choose random forest model base on the F1 score which very low the other model.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60693" y="5717488"/>
            <a:ext cx="11652095" cy="753404"/>
          </a:xfrm>
          <a:prstGeom prst="rect">
            <a:avLst/>
          </a:prstGeom>
        </p:spPr>
        <p:txBody>
          <a:bodyPr wrap="square" lIns="106037" tIns="53019" rIns="106037" bIns="53019">
            <a:spAutoFit/>
          </a:bodyPr>
          <a:lstStyle/>
          <a:p>
            <a:pPr marL="331365" indent="-331365">
              <a:buFont typeface="Arial" pitchFamily="34" charset="0"/>
              <a:buChar char="•"/>
            </a:pPr>
            <a:r>
              <a:rPr lang="en-US" dirty="0"/>
              <a:t>This would also inform the issuer’s decisions on who to give a credit card </a:t>
            </a:r>
            <a:r>
              <a:rPr lang="en-US" dirty="0" smtClean="0"/>
              <a:t> </a:t>
            </a:r>
            <a:r>
              <a:rPr lang="en-US" dirty="0"/>
              <a:t>and what </a:t>
            </a:r>
            <a:r>
              <a:rPr lang="en-US" dirty="0" smtClean="0"/>
              <a:t>credit </a:t>
            </a:r>
            <a:r>
              <a:rPr lang="en-US" dirty="0"/>
              <a:t>limit to provide.</a:t>
            </a:r>
          </a:p>
        </p:txBody>
      </p:sp>
    </p:spTree>
    <p:extLst>
      <p:ext uri="{BB962C8B-B14F-4D97-AF65-F5344CB8AC3E}">
        <p14:creationId xmlns:p14="http://schemas.microsoft.com/office/powerpoint/2010/main" val="1399974490"/>
      </p:ext>
    </p:extLst>
  </p:cSld>
  <p:clrMapOvr>
    <a:masterClrMapping/>
  </p:clrMapOvr>
  <p:transition spd="slow" advClick="0" advTm="0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797</Words>
  <Application>Microsoft Office PowerPoint</Application>
  <PresentationFormat>Custom</PresentationFormat>
  <Paragraphs>53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Perspective</vt:lpstr>
      <vt:lpstr>Metro</vt:lpstr>
      <vt:lpstr>Credit card Default Prediction </vt:lpstr>
      <vt:lpstr>PowerPoint Presentation</vt:lpstr>
      <vt:lpstr>PowerPoint Presentation</vt:lpstr>
      <vt:lpstr>PowerPoint Presentation</vt:lpstr>
      <vt:lpstr>Model Selection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Amrit Pritam Sangramsingh</dc:creator>
  <cp:lastModifiedBy>Amrit Pritam Sangramsingh</cp:lastModifiedBy>
  <cp:revision>24</cp:revision>
  <dcterms:created xsi:type="dcterms:W3CDTF">2022-11-01T05:11:38Z</dcterms:created>
  <dcterms:modified xsi:type="dcterms:W3CDTF">2022-11-02T13:45:03Z</dcterms:modified>
</cp:coreProperties>
</file>