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1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A5FCFB-72E5-46C6-917C-8D2F6298433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7F6308-254C-4ABA-A9DF-15164846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099C-818B-44D7-AC0E-1DFB6DBB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374" y="1964267"/>
            <a:ext cx="8880751" cy="2421464"/>
          </a:xfrm>
        </p:spPr>
        <p:txBody>
          <a:bodyPr/>
          <a:lstStyle/>
          <a:p>
            <a:r>
              <a:rPr lang="en-US" dirty="0"/>
              <a:t>Telecom Churn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A0913-455A-4EBC-9795-E463CEBDA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253" y="4764165"/>
            <a:ext cx="9755187" cy="550333"/>
          </a:xfrm>
        </p:spPr>
        <p:txBody>
          <a:bodyPr>
            <a:noAutofit/>
          </a:bodyPr>
          <a:lstStyle/>
          <a:p>
            <a:r>
              <a:rPr lang="en-US" dirty="0"/>
              <a:t>Analysis Approach and Recommendations</a:t>
            </a:r>
          </a:p>
          <a:p>
            <a:r>
              <a:rPr lang="en-US" dirty="0"/>
              <a:t>Amrit Pritam </a:t>
            </a:r>
            <a:r>
              <a:rPr lang="en-US" dirty="0" err="1"/>
              <a:t>Sangramsingh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F3D-6474-4FF1-965C-7AA2C250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DC6D-971B-4DDF-88B1-BA2B641D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telecom industry's annual churn rate (15-25%).</a:t>
            </a:r>
          </a:p>
          <a:p>
            <a:r>
              <a:rPr lang="en-US" dirty="0"/>
              <a:t>Importance of customer retention over acquisition due to higher acquisition costs.</a:t>
            </a:r>
          </a:p>
          <a:p>
            <a:r>
              <a:rPr lang="en-US" dirty="0"/>
              <a:t>Objective: Predict churn using a usage-based approach and provide recommendations for reducing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6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F14E-B996-4D18-98B1-3A2F868A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3B947-6297-467A-BE00-CD606890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461" y="5020055"/>
            <a:ext cx="9932873" cy="1645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 Steps involved in data cleaning and EDA, </a:t>
            </a:r>
            <a:r>
              <a:rPr lang="en-US" dirty="0" err="1"/>
              <a:t>including:Checking</a:t>
            </a:r>
            <a:r>
              <a:rPr lang="en-US" dirty="0"/>
              <a:t> for duplicates, missing values, and data types.</a:t>
            </a:r>
          </a:p>
          <a:p>
            <a:r>
              <a:rPr lang="en-US" dirty="0"/>
              <a:t>* Filtering for high-value customers based on recharge amounts.</a:t>
            </a:r>
          </a:p>
          <a:p>
            <a:r>
              <a:rPr lang="en-US" dirty="0"/>
              <a:t>* Key insights from EDA: Revenue patterns, customer preferences, and behavior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DEBB-E79F-4BDB-86E2-3C41F845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8B98-07EA-46C3-A1AF-29E0A87D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pre-processing steps:</a:t>
            </a:r>
          </a:p>
          <a:p>
            <a:pPr lvl="1"/>
            <a:r>
              <a:rPr lang="en-US" dirty="0"/>
              <a:t>Train-test split, addressing class imbalance using SMOTE.</a:t>
            </a:r>
          </a:p>
          <a:p>
            <a:pPr lvl="1"/>
            <a:r>
              <a:rPr lang="en-US" dirty="0"/>
              <a:t>Standardization of predictor columns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1460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C0CE-0D62-4E19-97F1-7356E47A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6364A-6EF8-4499-A1B9-729300E3F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5" y="4389119"/>
            <a:ext cx="8878957" cy="2091193"/>
          </a:xfrm>
        </p:spPr>
        <p:txBody>
          <a:bodyPr>
            <a:normAutofit/>
          </a:bodyPr>
          <a:lstStyle/>
          <a:p>
            <a:r>
              <a:rPr lang="en-US" dirty="0" err="1"/>
              <a:t>Content:Overview</a:t>
            </a:r>
            <a:r>
              <a:rPr lang="en-US" dirty="0"/>
              <a:t> of models used:</a:t>
            </a:r>
          </a:p>
          <a:p>
            <a:pPr lvl="1"/>
            <a:r>
              <a:rPr lang="en-US" dirty="0"/>
              <a:t>Logistic Regression with RFE, PCA + Logistic Regression, PCA + Random Forest Classifier, and PCA +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dirty="0"/>
              <a:t>Performance metrics (accuracy, sensitivity, specificity, precision, F1-score) for each model on both train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366855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95E4-68AF-410C-AEDD-ECE48B34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Indicators of Churn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C727E-0DCD-49C3-9F19-654CCD622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6" y="2743200"/>
            <a:ext cx="10049257" cy="3291840"/>
          </a:xfrm>
        </p:spPr>
        <p:txBody>
          <a:bodyPr>
            <a:normAutofit/>
          </a:bodyPr>
          <a:lstStyle/>
          <a:p>
            <a:r>
              <a:rPr lang="en-US" dirty="0"/>
              <a:t>Content:</a:t>
            </a:r>
          </a:p>
          <a:p>
            <a:pPr marL="0" indent="0">
              <a:buNone/>
            </a:pPr>
            <a:r>
              <a:rPr lang="en-US" dirty="0"/>
              <a:t>List of strongest indicators of churn identified from analysis:</a:t>
            </a:r>
          </a:p>
          <a:p>
            <a:pPr lvl="1"/>
            <a:r>
              <a:rPr lang="en-US" dirty="0"/>
              <a:t>Lower average monthly local incoming calls from fixed line (-1.27 standard deviations for churners).</a:t>
            </a:r>
          </a:p>
          <a:p>
            <a:pPr lvl="1"/>
            <a:r>
              <a:rPr lang="en-US" dirty="0"/>
              <a:t>Lower number of recharges done in action period (-1.20 standard deviations for churners).</a:t>
            </a:r>
          </a:p>
          <a:p>
            <a:pPr lvl="1"/>
            <a:r>
              <a:rPr lang="en-US" dirty="0"/>
              <a:t>Higher recharge amount compared to non-churn customers (+0.60 standard deviations for churners).</a:t>
            </a:r>
          </a:p>
          <a:p>
            <a:pPr lvl="1"/>
            <a:r>
              <a:rPr lang="en-US" dirty="0"/>
              <a:t>Higher likelihood of using 'monthly 2G/3G package-0' (+0.30 standard deviations for churners).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1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1139-CFC9-4305-8F7E-DBFCE8C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CDDA-9FDE-47CB-91A4-DF19B4DC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  <a:p>
            <a:pPr marL="0" indent="0">
              <a:buNone/>
            </a:pPr>
            <a:r>
              <a:rPr lang="en-US" dirty="0"/>
              <a:t>Specific recommendations based on identified indicators:</a:t>
            </a:r>
          </a:p>
          <a:p>
            <a:pPr lvl="1"/>
            <a:r>
              <a:rPr lang="en-US" dirty="0"/>
              <a:t>Concentrate on users with lower than average incoming calls from fixed line.</a:t>
            </a:r>
          </a:p>
          <a:p>
            <a:pPr lvl="1"/>
            <a:r>
              <a:rPr lang="en-US" dirty="0"/>
              <a:t>Target users with fewer recharges in the 8th month.</a:t>
            </a:r>
          </a:p>
          <a:p>
            <a:pPr lvl="1"/>
            <a:r>
              <a:rPr lang="en-US" dirty="0"/>
              <a:t>Utilize models with high sensitivity, such as PCA +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40695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A750-19EC-482E-BD46-4CE57448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98C0-C54E-4DEE-843F-06D83D2B7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key findings and recommendations.</a:t>
            </a:r>
          </a:p>
          <a:p>
            <a:r>
              <a:rPr lang="en-US" dirty="0"/>
              <a:t>Call to action or next steps for the telecom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72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1350</TotalTime>
  <Words>325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Telecom Churn Case Study</vt:lpstr>
      <vt:lpstr>Introduction</vt:lpstr>
      <vt:lpstr>Data Cleaning and Exploratory Data Analysis (EDA)</vt:lpstr>
      <vt:lpstr>Pre-processing Steps</vt:lpstr>
      <vt:lpstr>Modelling</vt:lpstr>
      <vt:lpstr>Strongest Indicators of Churn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Case Study</dc:title>
  <dc:creator>Amrit Pritam Sangramsingh</dc:creator>
  <cp:lastModifiedBy>Amrit Pritam Sangramsingh</cp:lastModifiedBy>
  <cp:revision>4</cp:revision>
  <dcterms:created xsi:type="dcterms:W3CDTF">2024-04-15T13:42:04Z</dcterms:created>
  <dcterms:modified xsi:type="dcterms:W3CDTF">2024-04-16T12:12:55Z</dcterms:modified>
</cp:coreProperties>
</file>