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Fredoka" charset="1" panose="02000000000000000000"/>
      <p:regular r:id="rId14"/>
    </p:embeddedFont>
    <p:embeddedFont>
      <p:font typeface="Nunito Bold" charset="1" panose="00000800000000000000"/>
      <p:regular r:id="rId15"/>
    </p:embeddedFont>
    <p:embeddedFont>
      <p:font typeface="Nunito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5841" y="8740298"/>
            <a:ext cx="20004189" cy="1104251"/>
            <a:chOff x="0" y="0"/>
            <a:chExt cx="5268593" cy="290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68593" cy="290832"/>
            </a:xfrm>
            <a:custGeom>
              <a:avLst/>
              <a:gdLst/>
              <a:ahLst/>
              <a:cxnLst/>
              <a:rect r="r" b="b" t="t" l="l"/>
              <a:pathLst>
                <a:path h="290832" w="5268593">
                  <a:moveTo>
                    <a:pt x="0" y="0"/>
                  </a:moveTo>
                  <a:lnTo>
                    <a:pt x="5268593" y="0"/>
                  </a:lnTo>
                  <a:lnTo>
                    <a:pt x="5268593" y="290832"/>
                  </a:lnTo>
                  <a:lnTo>
                    <a:pt x="0" y="290832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68593" cy="328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086477" y="5916272"/>
            <a:ext cx="3532892" cy="1625130"/>
          </a:xfrm>
          <a:custGeom>
            <a:avLst/>
            <a:gdLst/>
            <a:ahLst/>
            <a:cxnLst/>
            <a:rect r="r" b="b" t="t" l="l"/>
            <a:pathLst>
              <a:path h="1625130" w="3532892">
                <a:moveTo>
                  <a:pt x="0" y="0"/>
                </a:moveTo>
                <a:lnTo>
                  <a:pt x="3532892" y="0"/>
                </a:lnTo>
                <a:lnTo>
                  <a:pt x="3532892" y="1625131"/>
                </a:lnTo>
                <a:lnTo>
                  <a:pt x="0" y="1625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3436" y="1076344"/>
            <a:ext cx="4017541" cy="4114800"/>
          </a:xfrm>
          <a:custGeom>
            <a:avLst/>
            <a:gdLst/>
            <a:ahLst/>
            <a:cxnLst/>
            <a:rect r="r" b="b" t="t" l="l"/>
            <a:pathLst>
              <a:path h="4114800" w="4017541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95407" y="715288"/>
            <a:ext cx="2963893" cy="361056"/>
          </a:xfrm>
          <a:custGeom>
            <a:avLst/>
            <a:gdLst/>
            <a:ahLst/>
            <a:cxnLst/>
            <a:rect r="r" b="b" t="t" l="l"/>
            <a:pathLst>
              <a:path h="361056" w="2963893">
                <a:moveTo>
                  <a:pt x="0" y="0"/>
                </a:moveTo>
                <a:lnTo>
                  <a:pt x="2963893" y="0"/>
                </a:lnTo>
                <a:lnTo>
                  <a:pt x="2963893" y="361056"/>
                </a:lnTo>
                <a:lnTo>
                  <a:pt x="0" y="3610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68631" y="2924194"/>
            <a:ext cx="14950738" cy="1792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ONEVOTE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51330" y="4640132"/>
            <a:ext cx="10585340" cy="1396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b="true" sz="4002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Presentation by Asif Kamal, Amar Biradar, Gaurav Kumar Singh, Saurabh Kumar Singh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22058" y="9025399"/>
            <a:ext cx="1004388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"OneVote – Voting Reinvented with Trust and Tech."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28700" y="7952847"/>
            <a:ext cx="2963893" cy="361056"/>
          </a:xfrm>
          <a:custGeom>
            <a:avLst/>
            <a:gdLst/>
            <a:ahLst/>
            <a:cxnLst/>
            <a:rect r="r" b="b" t="t" l="l"/>
            <a:pathLst>
              <a:path h="361056" w="2963893">
                <a:moveTo>
                  <a:pt x="0" y="0"/>
                </a:moveTo>
                <a:lnTo>
                  <a:pt x="2963893" y="0"/>
                </a:lnTo>
                <a:lnTo>
                  <a:pt x="2963893" y="361056"/>
                </a:lnTo>
                <a:lnTo>
                  <a:pt x="0" y="3610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19996"/>
            <a:ext cx="16230600" cy="6310756"/>
            <a:chOff x="0" y="0"/>
            <a:chExt cx="4274726" cy="16620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662092"/>
            </a:xfrm>
            <a:custGeom>
              <a:avLst/>
              <a:gdLst/>
              <a:ahLst/>
              <a:cxnLst/>
              <a:rect r="r" b="b" t="t" l="l"/>
              <a:pathLst>
                <a:path h="1662092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37765"/>
                  </a:lnTo>
                  <a:cubicBezTo>
                    <a:pt x="4274726" y="1644217"/>
                    <a:pt x="4272163" y="1650405"/>
                    <a:pt x="4267601" y="1654967"/>
                  </a:cubicBezTo>
                  <a:cubicBezTo>
                    <a:pt x="4263039" y="1659529"/>
                    <a:pt x="4256851" y="1662092"/>
                    <a:pt x="4250399" y="1662092"/>
                  </a:cubicBezTo>
                  <a:lnTo>
                    <a:pt x="24327" y="1662092"/>
                  </a:lnTo>
                  <a:cubicBezTo>
                    <a:pt x="10891" y="1662092"/>
                    <a:pt x="0" y="1651201"/>
                    <a:pt x="0" y="16377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700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55841" y="8740298"/>
            <a:ext cx="20004189" cy="1104251"/>
            <a:chOff x="0" y="0"/>
            <a:chExt cx="5268593" cy="290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8593" cy="290832"/>
            </a:xfrm>
            <a:custGeom>
              <a:avLst/>
              <a:gdLst/>
              <a:ahLst/>
              <a:cxnLst/>
              <a:rect r="r" b="b" t="t" l="l"/>
              <a:pathLst>
                <a:path h="290832" w="5268593">
                  <a:moveTo>
                    <a:pt x="0" y="0"/>
                  </a:moveTo>
                  <a:lnTo>
                    <a:pt x="5268593" y="0"/>
                  </a:lnTo>
                  <a:lnTo>
                    <a:pt x="5268593" y="290832"/>
                  </a:lnTo>
                  <a:lnTo>
                    <a:pt x="0" y="290832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8593" cy="328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70306" y="619030"/>
            <a:ext cx="12347388" cy="1996075"/>
            <a:chOff x="0" y="0"/>
            <a:chExt cx="3251987" cy="525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1987" cy="525715"/>
            </a:xfrm>
            <a:custGeom>
              <a:avLst/>
              <a:gdLst/>
              <a:ahLst/>
              <a:cxnLst/>
              <a:rect r="r" b="b" t="t" l="l"/>
              <a:pathLst>
                <a:path h="525715" w="3251987">
                  <a:moveTo>
                    <a:pt x="31977" y="0"/>
                  </a:moveTo>
                  <a:lnTo>
                    <a:pt x="3220009" y="0"/>
                  </a:lnTo>
                  <a:cubicBezTo>
                    <a:pt x="3228490" y="0"/>
                    <a:pt x="3236624" y="3369"/>
                    <a:pt x="3242621" y="9366"/>
                  </a:cubicBezTo>
                  <a:cubicBezTo>
                    <a:pt x="3248618" y="15363"/>
                    <a:pt x="3251987" y="23496"/>
                    <a:pt x="3251987" y="31977"/>
                  </a:cubicBezTo>
                  <a:lnTo>
                    <a:pt x="3251987" y="493738"/>
                  </a:lnTo>
                  <a:cubicBezTo>
                    <a:pt x="3251987" y="502219"/>
                    <a:pt x="3248618" y="510352"/>
                    <a:pt x="3242621" y="516349"/>
                  </a:cubicBezTo>
                  <a:cubicBezTo>
                    <a:pt x="3236624" y="522346"/>
                    <a:pt x="3228490" y="525715"/>
                    <a:pt x="3220009" y="525715"/>
                  </a:cubicBezTo>
                  <a:lnTo>
                    <a:pt x="31977" y="525715"/>
                  </a:lnTo>
                  <a:cubicBezTo>
                    <a:pt x="23496" y="525715"/>
                    <a:pt x="15363" y="522346"/>
                    <a:pt x="9366" y="516349"/>
                  </a:cubicBezTo>
                  <a:cubicBezTo>
                    <a:pt x="3369" y="510352"/>
                    <a:pt x="0" y="502219"/>
                    <a:pt x="0" y="493738"/>
                  </a:cubicBezTo>
                  <a:lnTo>
                    <a:pt x="0" y="31977"/>
                  </a:lnTo>
                  <a:cubicBezTo>
                    <a:pt x="0" y="23496"/>
                    <a:pt x="3369" y="15363"/>
                    <a:pt x="9366" y="9366"/>
                  </a:cubicBezTo>
                  <a:cubicBezTo>
                    <a:pt x="15363" y="3369"/>
                    <a:pt x="23496" y="0"/>
                    <a:pt x="31977" y="0"/>
                  </a:cubicBez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51987" cy="563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124126" y="2700322"/>
            <a:ext cx="14039749" cy="531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OneVote is a blockchain-based digital voting system designed to ensure transparent, secure, and tamper-proof elections.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 aims to eliminate fraud and double voting through distributed ledger technology and smart contract enforcement.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platform ensures voter anonymity while making every transaction verifiable and auditable.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Smart contracts automate election rules, reducing manual errors and bias.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Aligned with UN SDG 16, OneVote promotes peace, justice, and strong institutions through trustworthy digital governance.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543721" y="904875"/>
            <a:ext cx="9200557" cy="1127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INTRODUCTION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4302480">
            <a:off x="16435990" y="335858"/>
            <a:ext cx="2722598" cy="2788509"/>
          </a:xfrm>
          <a:custGeom>
            <a:avLst/>
            <a:gdLst/>
            <a:ahLst/>
            <a:cxnLst/>
            <a:rect r="r" b="b" t="t" l="l"/>
            <a:pathLst>
              <a:path h="2788509" w="2722598">
                <a:moveTo>
                  <a:pt x="0" y="0"/>
                </a:moveTo>
                <a:lnTo>
                  <a:pt x="2722599" y="0"/>
                </a:lnTo>
                <a:lnTo>
                  <a:pt x="2722599" y="2788508"/>
                </a:lnTo>
                <a:lnTo>
                  <a:pt x="0" y="2788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36780" y="8011632"/>
            <a:ext cx="3266712" cy="397945"/>
          </a:xfrm>
          <a:custGeom>
            <a:avLst/>
            <a:gdLst/>
            <a:ahLst/>
            <a:cxnLst/>
            <a:rect r="r" b="b" t="t" l="l"/>
            <a:pathLst>
              <a:path h="397945" w="3266712">
                <a:moveTo>
                  <a:pt x="0" y="0"/>
                </a:moveTo>
                <a:lnTo>
                  <a:pt x="3266712" y="0"/>
                </a:lnTo>
                <a:lnTo>
                  <a:pt x="3266712" y="397945"/>
                </a:lnTo>
                <a:lnTo>
                  <a:pt x="0" y="3979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122058" y="9025399"/>
            <a:ext cx="1004388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"OneVote – Voting Reinvented with Trust and Tech."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19996"/>
            <a:ext cx="16230600" cy="6310756"/>
            <a:chOff x="0" y="0"/>
            <a:chExt cx="4274726" cy="16620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662092"/>
            </a:xfrm>
            <a:custGeom>
              <a:avLst/>
              <a:gdLst/>
              <a:ahLst/>
              <a:cxnLst/>
              <a:rect r="r" b="b" t="t" l="l"/>
              <a:pathLst>
                <a:path h="1662092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37765"/>
                  </a:lnTo>
                  <a:cubicBezTo>
                    <a:pt x="4274726" y="1644217"/>
                    <a:pt x="4272163" y="1650405"/>
                    <a:pt x="4267601" y="1654967"/>
                  </a:cubicBezTo>
                  <a:cubicBezTo>
                    <a:pt x="4263039" y="1659529"/>
                    <a:pt x="4256851" y="1662092"/>
                    <a:pt x="4250399" y="1662092"/>
                  </a:cubicBezTo>
                  <a:lnTo>
                    <a:pt x="24327" y="1662092"/>
                  </a:lnTo>
                  <a:cubicBezTo>
                    <a:pt x="10891" y="1662092"/>
                    <a:pt x="0" y="1651201"/>
                    <a:pt x="0" y="16377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74726" cy="1709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60029" indent="-280014" lvl="1">
                <a:lnSpc>
                  <a:spcPts val="3631"/>
                </a:lnSpc>
                <a:spcBef>
                  <a:spcPct val="0"/>
                </a:spcBef>
                <a:buFont typeface="Arial"/>
                <a:buChar char="•"/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55841" y="8740298"/>
            <a:ext cx="20004189" cy="1104251"/>
            <a:chOff x="0" y="0"/>
            <a:chExt cx="5268593" cy="290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8593" cy="290832"/>
            </a:xfrm>
            <a:custGeom>
              <a:avLst/>
              <a:gdLst/>
              <a:ahLst/>
              <a:cxnLst/>
              <a:rect r="r" b="b" t="t" l="l"/>
              <a:pathLst>
                <a:path h="290832" w="5268593">
                  <a:moveTo>
                    <a:pt x="0" y="0"/>
                  </a:moveTo>
                  <a:lnTo>
                    <a:pt x="5268593" y="0"/>
                  </a:lnTo>
                  <a:lnTo>
                    <a:pt x="5268593" y="290832"/>
                  </a:lnTo>
                  <a:lnTo>
                    <a:pt x="0" y="290832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8593" cy="328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70306" y="619030"/>
            <a:ext cx="12347388" cy="1996075"/>
            <a:chOff x="0" y="0"/>
            <a:chExt cx="3251987" cy="525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1987" cy="525715"/>
            </a:xfrm>
            <a:custGeom>
              <a:avLst/>
              <a:gdLst/>
              <a:ahLst/>
              <a:cxnLst/>
              <a:rect r="r" b="b" t="t" l="l"/>
              <a:pathLst>
                <a:path h="525715" w="3251987">
                  <a:moveTo>
                    <a:pt x="31977" y="0"/>
                  </a:moveTo>
                  <a:lnTo>
                    <a:pt x="3220009" y="0"/>
                  </a:lnTo>
                  <a:cubicBezTo>
                    <a:pt x="3228490" y="0"/>
                    <a:pt x="3236624" y="3369"/>
                    <a:pt x="3242621" y="9366"/>
                  </a:cubicBezTo>
                  <a:cubicBezTo>
                    <a:pt x="3248618" y="15363"/>
                    <a:pt x="3251987" y="23496"/>
                    <a:pt x="3251987" y="31977"/>
                  </a:cubicBezTo>
                  <a:lnTo>
                    <a:pt x="3251987" y="493738"/>
                  </a:lnTo>
                  <a:cubicBezTo>
                    <a:pt x="3251987" y="502219"/>
                    <a:pt x="3248618" y="510352"/>
                    <a:pt x="3242621" y="516349"/>
                  </a:cubicBezTo>
                  <a:cubicBezTo>
                    <a:pt x="3236624" y="522346"/>
                    <a:pt x="3228490" y="525715"/>
                    <a:pt x="3220009" y="525715"/>
                  </a:cubicBezTo>
                  <a:lnTo>
                    <a:pt x="31977" y="525715"/>
                  </a:lnTo>
                  <a:cubicBezTo>
                    <a:pt x="23496" y="525715"/>
                    <a:pt x="15363" y="522346"/>
                    <a:pt x="9366" y="516349"/>
                  </a:cubicBezTo>
                  <a:cubicBezTo>
                    <a:pt x="3369" y="510352"/>
                    <a:pt x="0" y="502219"/>
                    <a:pt x="0" y="493738"/>
                  </a:cubicBezTo>
                  <a:lnTo>
                    <a:pt x="0" y="31977"/>
                  </a:lnTo>
                  <a:cubicBezTo>
                    <a:pt x="0" y="23496"/>
                    <a:pt x="3369" y="15363"/>
                    <a:pt x="9366" y="9366"/>
                  </a:cubicBezTo>
                  <a:cubicBezTo>
                    <a:pt x="15363" y="3369"/>
                    <a:pt x="23496" y="0"/>
                    <a:pt x="31977" y="0"/>
                  </a:cubicBez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51987" cy="563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421564" y="2813815"/>
            <a:ext cx="7722436" cy="1908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9"/>
              </a:lnSpc>
            </a:pPr>
            <a:r>
              <a:rPr lang="en-US" b="true" sz="2777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Prevents Election Fraud</a:t>
            </a:r>
          </a:p>
          <a:p>
            <a:pPr algn="ctr">
              <a:lnSpc>
                <a:spcPts val="3889"/>
              </a:lnSpc>
            </a:pPr>
            <a:r>
              <a:rPr lang="en-US" sz="2777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Each vote is cryptographically sealed and cannot be changed.</a:t>
            </a:r>
          </a:p>
          <a:p>
            <a:pPr algn="ctr">
              <a:lnSpc>
                <a:spcPts val="3889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4302480">
            <a:off x="16435990" y="335858"/>
            <a:ext cx="2722598" cy="2788509"/>
          </a:xfrm>
          <a:custGeom>
            <a:avLst/>
            <a:gdLst/>
            <a:ahLst/>
            <a:cxnLst/>
            <a:rect r="r" b="b" t="t" l="l"/>
            <a:pathLst>
              <a:path h="2788509" w="2722598">
                <a:moveTo>
                  <a:pt x="0" y="0"/>
                </a:moveTo>
                <a:lnTo>
                  <a:pt x="2722599" y="0"/>
                </a:lnTo>
                <a:lnTo>
                  <a:pt x="2722599" y="2788508"/>
                </a:lnTo>
                <a:lnTo>
                  <a:pt x="0" y="2788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36780" y="8011632"/>
            <a:ext cx="3266712" cy="397945"/>
          </a:xfrm>
          <a:custGeom>
            <a:avLst/>
            <a:gdLst/>
            <a:ahLst/>
            <a:cxnLst/>
            <a:rect r="r" b="b" t="t" l="l"/>
            <a:pathLst>
              <a:path h="397945" w="3266712">
                <a:moveTo>
                  <a:pt x="0" y="0"/>
                </a:moveTo>
                <a:lnTo>
                  <a:pt x="3266712" y="0"/>
                </a:lnTo>
                <a:lnTo>
                  <a:pt x="3266712" y="397945"/>
                </a:lnTo>
                <a:lnTo>
                  <a:pt x="0" y="3979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80560" y="7150217"/>
            <a:ext cx="4341229" cy="2857318"/>
          </a:xfrm>
          <a:custGeom>
            <a:avLst/>
            <a:gdLst/>
            <a:ahLst/>
            <a:cxnLst/>
            <a:rect r="r" b="b" t="t" l="l"/>
            <a:pathLst>
              <a:path h="2857318" w="4341229">
                <a:moveTo>
                  <a:pt x="0" y="0"/>
                </a:moveTo>
                <a:lnTo>
                  <a:pt x="4341228" y="0"/>
                </a:lnTo>
                <a:lnTo>
                  <a:pt x="4341228" y="2857318"/>
                </a:lnTo>
                <a:lnTo>
                  <a:pt x="0" y="28573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122058" y="9025399"/>
            <a:ext cx="1004388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"OneVote – Voting Reinvented with Trust and Tech."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372271" y="1125027"/>
            <a:ext cx="13543458" cy="902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8"/>
              </a:lnSpc>
            </a:pPr>
            <a:r>
              <a:rPr lang="en-US" sz="5234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WHY ONEVOTE?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74634" y="2813815"/>
            <a:ext cx="7884666" cy="1975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b="true" sz="2836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Enables Remote Participation</a:t>
            </a:r>
          </a:p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People can vote from anywhere—home, hospital, abroad.</a:t>
            </a:r>
          </a:p>
          <a:p>
            <a:pPr algn="ctr">
              <a:lnSpc>
                <a:spcPts val="397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489968" y="5095875"/>
            <a:ext cx="7884666" cy="2452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b="true" sz="2836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Real-Time Tracking &amp; Instant Results</a:t>
            </a:r>
          </a:p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 waiting days for manual counts—results are updated instantly.</a:t>
            </a:r>
          </a:p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Increases efficiency and reduces human error.</a:t>
            </a:r>
          </a:p>
          <a:p>
            <a:pPr algn="ctr">
              <a:lnSpc>
                <a:spcPts val="397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9374634" y="5095875"/>
            <a:ext cx="7884666" cy="1956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b="true" sz="2836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Restores Trust in Democracy</a:t>
            </a:r>
          </a:p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Anyone can verify the vote count, increasing public trust.</a:t>
            </a:r>
          </a:p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Citizens regain confidence in the voting process.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19996"/>
            <a:ext cx="16230600" cy="6310756"/>
            <a:chOff x="0" y="0"/>
            <a:chExt cx="4274726" cy="16620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662092"/>
            </a:xfrm>
            <a:custGeom>
              <a:avLst/>
              <a:gdLst/>
              <a:ahLst/>
              <a:cxnLst/>
              <a:rect r="r" b="b" t="t" l="l"/>
              <a:pathLst>
                <a:path h="1662092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37765"/>
                  </a:lnTo>
                  <a:cubicBezTo>
                    <a:pt x="4274726" y="1644217"/>
                    <a:pt x="4272163" y="1650405"/>
                    <a:pt x="4267601" y="1654967"/>
                  </a:cubicBezTo>
                  <a:cubicBezTo>
                    <a:pt x="4263039" y="1659529"/>
                    <a:pt x="4256851" y="1662092"/>
                    <a:pt x="4250399" y="1662092"/>
                  </a:cubicBezTo>
                  <a:lnTo>
                    <a:pt x="24327" y="1662092"/>
                  </a:lnTo>
                  <a:cubicBezTo>
                    <a:pt x="10891" y="1662092"/>
                    <a:pt x="0" y="1651201"/>
                    <a:pt x="0" y="16377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700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55841" y="8740298"/>
            <a:ext cx="20004189" cy="1104251"/>
            <a:chOff x="0" y="0"/>
            <a:chExt cx="5268593" cy="290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8593" cy="290832"/>
            </a:xfrm>
            <a:custGeom>
              <a:avLst/>
              <a:gdLst/>
              <a:ahLst/>
              <a:cxnLst/>
              <a:rect r="r" b="b" t="t" l="l"/>
              <a:pathLst>
                <a:path h="290832" w="5268593">
                  <a:moveTo>
                    <a:pt x="0" y="0"/>
                  </a:moveTo>
                  <a:lnTo>
                    <a:pt x="5268593" y="0"/>
                  </a:lnTo>
                  <a:lnTo>
                    <a:pt x="5268593" y="290832"/>
                  </a:lnTo>
                  <a:lnTo>
                    <a:pt x="0" y="290832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8593" cy="328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70306" y="619030"/>
            <a:ext cx="12347388" cy="1996075"/>
            <a:chOff x="0" y="0"/>
            <a:chExt cx="3251987" cy="525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1987" cy="525715"/>
            </a:xfrm>
            <a:custGeom>
              <a:avLst/>
              <a:gdLst/>
              <a:ahLst/>
              <a:cxnLst/>
              <a:rect r="r" b="b" t="t" l="l"/>
              <a:pathLst>
                <a:path h="525715" w="3251987">
                  <a:moveTo>
                    <a:pt x="31977" y="0"/>
                  </a:moveTo>
                  <a:lnTo>
                    <a:pt x="3220009" y="0"/>
                  </a:lnTo>
                  <a:cubicBezTo>
                    <a:pt x="3228490" y="0"/>
                    <a:pt x="3236624" y="3369"/>
                    <a:pt x="3242621" y="9366"/>
                  </a:cubicBezTo>
                  <a:cubicBezTo>
                    <a:pt x="3248618" y="15363"/>
                    <a:pt x="3251987" y="23496"/>
                    <a:pt x="3251987" y="31977"/>
                  </a:cubicBezTo>
                  <a:lnTo>
                    <a:pt x="3251987" y="493738"/>
                  </a:lnTo>
                  <a:cubicBezTo>
                    <a:pt x="3251987" y="502219"/>
                    <a:pt x="3248618" y="510352"/>
                    <a:pt x="3242621" y="516349"/>
                  </a:cubicBezTo>
                  <a:cubicBezTo>
                    <a:pt x="3236624" y="522346"/>
                    <a:pt x="3228490" y="525715"/>
                    <a:pt x="3220009" y="525715"/>
                  </a:cubicBezTo>
                  <a:lnTo>
                    <a:pt x="31977" y="525715"/>
                  </a:lnTo>
                  <a:cubicBezTo>
                    <a:pt x="23496" y="525715"/>
                    <a:pt x="15363" y="522346"/>
                    <a:pt x="9366" y="516349"/>
                  </a:cubicBezTo>
                  <a:cubicBezTo>
                    <a:pt x="3369" y="510352"/>
                    <a:pt x="0" y="502219"/>
                    <a:pt x="0" y="493738"/>
                  </a:cubicBezTo>
                  <a:lnTo>
                    <a:pt x="0" y="31977"/>
                  </a:lnTo>
                  <a:cubicBezTo>
                    <a:pt x="0" y="23496"/>
                    <a:pt x="3369" y="15363"/>
                    <a:pt x="9366" y="9366"/>
                  </a:cubicBezTo>
                  <a:cubicBezTo>
                    <a:pt x="15363" y="3369"/>
                    <a:pt x="23496" y="0"/>
                    <a:pt x="31977" y="0"/>
                  </a:cubicBez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51987" cy="563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4302480">
            <a:off x="16435990" y="335858"/>
            <a:ext cx="2722598" cy="2788509"/>
          </a:xfrm>
          <a:custGeom>
            <a:avLst/>
            <a:gdLst/>
            <a:ahLst/>
            <a:cxnLst/>
            <a:rect r="r" b="b" t="t" l="l"/>
            <a:pathLst>
              <a:path h="2788509" w="2722598">
                <a:moveTo>
                  <a:pt x="0" y="0"/>
                </a:moveTo>
                <a:lnTo>
                  <a:pt x="2722599" y="0"/>
                </a:lnTo>
                <a:lnTo>
                  <a:pt x="2722599" y="2788508"/>
                </a:lnTo>
                <a:lnTo>
                  <a:pt x="0" y="2788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70191" y="2246744"/>
            <a:ext cx="15010034" cy="5737564"/>
            <a:chOff x="0" y="0"/>
            <a:chExt cx="3953260" cy="151112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953260" cy="1511128"/>
            </a:xfrm>
            <a:custGeom>
              <a:avLst/>
              <a:gdLst/>
              <a:ahLst/>
              <a:cxnLst/>
              <a:rect r="r" b="b" t="t" l="l"/>
              <a:pathLst>
                <a:path h="1511128" w="3953260">
                  <a:moveTo>
                    <a:pt x="26305" y="0"/>
                  </a:moveTo>
                  <a:lnTo>
                    <a:pt x="3926955" y="0"/>
                  </a:lnTo>
                  <a:cubicBezTo>
                    <a:pt x="3933932" y="0"/>
                    <a:pt x="3940622" y="2771"/>
                    <a:pt x="3945555" y="7705"/>
                  </a:cubicBezTo>
                  <a:cubicBezTo>
                    <a:pt x="3950488" y="12638"/>
                    <a:pt x="3953260" y="19328"/>
                    <a:pt x="3953260" y="26305"/>
                  </a:cubicBezTo>
                  <a:lnTo>
                    <a:pt x="3953260" y="1484823"/>
                  </a:lnTo>
                  <a:cubicBezTo>
                    <a:pt x="3953260" y="1491800"/>
                    <a:pt x="3950488" y="1498490"/>
                    <a:pt x="3945555" y="1503424"/>
                  </a:cubicBezTo>
                  <a:cubicBezTo>
                    <a:pt x="3940622" y="1508357"/>
                    <a:pt x="3933932" y="1511128"/>
                    <a:pt x="3926955" y="1511128"/>
                  </a:cubicBezTo>
                  <a:lnTo>
                    <a:pt x="26305" y="1511128"/>
                  </a:lnTo>
                  <a:cubicBezTo>
                    <a:pt x="19328" y="1511128"/>
                    <a:pt x="12638" y="1508357"/>
                    <a:pt x="7705" y="1503424"/>
                  </a:cubicBezTo>
                  <a:cubicBezTo>
                    <a:pt x="2771" y="1498490"/>
                    <a:pt x="0" y="1491800"/>
                    <a:pt x="0" y="1484823"/>
                  </a:cubicBezTo>
                  <a:lnTo>
                    <a:pt x="0" y="26305"/>
                  </a:lnTo>
                  <a:cubicBezTo>
                    <a:pt x="0" y="19328"/>
                    <a:pt x="2771" y="12638"/>
                    <a:pt x="7705" y="7705"/>
                  </a:cubicBezTo>
                  <a:cubicBezTo>
                    <a:pt x="12638" y="2771"/>
                    <a:pt x="19328" y="0"/>
                    <a:pt x="26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953260" cy="1549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331244" y="3024974"/>
            <a:ext cx="13625512" cy="4237053"/>
          </a:xfrm>
          <a:custGeom>
            <a:avLst/>
            <a:gdLst/>
            <a:ahLst/>
            <a:cxnLst/>
            <a:rect r="r" b="b" t="t" l="l"/>
            <a:pathLst>
              <a:path h="4237053" w="13625512">
                <a:moveTo>
                  <a:pt x="0" y="0"/>
                </a:moveTo>
                <a:lnTo>
                  <a:pt x="13625512" y="0"/>
                </a:lnTo>
                <a:lnTo>
                  <a:pt x="13625512" y="4237052"/>
                </a:lnTo>
                <a:lnTo>
                  <a:pt x="0" y="42370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5217" r="0" b="-69035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124419" y="1023027"/>
            <a:ext cx="12039163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122058" y="9025399"/>
            <a:ext cx="1004388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"OneVote – Voting Reinvented with Trust and Tech."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19996"/>
            <a:ext cx="16230600" cy="6310756"/>
            <a:chOff x="0" y="0"/>
            <a:chExt cx="4274726" cy="16620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662092"/>
            </a:xfrm>
            <a:custGeom>
              <a:avLst/>
              <a:gdLst/>
              <a:ahLst/>
              <a:cxnLst/>
              <a:rect r="r" b="b" t="t" l="l"/>
              <a:pathLst>
                <a:path h="1662092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37765"/>
                  </a:lnTo>
                  <a:cubicBezTo>
                    <a:pt x="4274726" y="1644217"/>
                    <a:pt x="4272163" y="1650405"/>
                    <a:pt x="4267601" y="1654967"/>
                  </a:cubicBezTo>
                  <a:cubicBezTo>
                    <a:pt x="4263039" y="1659529"/>
                    <a:pt x="4256851" y="1662092"/>
                    <a:pt x="4250399" y="1662092"/>
                  </a:cubicBezTo>
                  <a:lnTo>
                    <a:pt x="24327" y="1662092"/>
                  </a:lnTo>
                  <a:cubicBezTo>
                    <a:pt x="10891" y="1662092"/>
                    <a:pt x="0" y="1651201"/>
                    <a:pt x="0" y="16377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700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55841" y="8740298"/>
            <a:ext cx="20004189" cy="1104251"/>
            <a:chOff x="0" y="0"/>
            <a:chExt cx="5268593" cy="290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8593" cy="290832"/>
            </a:xfrm>
            <a:custGeom>
              <a:avLst/>
              <a:gdLst/>
              <a:ahLst/>
              <a:cxnLst/>
              <a:rect r="r" b="b" t="t" l="l"/>
              <a:pathLst>
                <a:path h="290832" w="5268593">
                  <a:moveTo>
                    <a:pt x="0" y="0"/>
                  </a:moveTo>
                  <a:lnTo>
                    <a:pt x="5268593" y="0"/>
                  </a:lnTo>
                  <a:lnTo>
                    <a:pt x="5268593" y="290832"/>
                  </a:lnTo>
                  <a:lnTo>
                    <a:pt x="0" y="290832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8593" cy="328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70306" y="429767"/>
            <a:ext cx="12347388" cy="1996075"/>
            <a:chOff x="0" y="0"/>
            <a:chExt cx="3251987" cy="525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1987" cy="525715"/>
            </a:xfrm>
            <a:custGeom>
              <a:avLst/>
              <a:gdLst/>
              <a:ahLst/>
              <a:cxnLst/>
              <a:rect r="r" b="b" t="t" l="l"/>
              <a:pathLst>
                <a:path h="525715" w="3251987">
                  <a:moveTo>
                    <a:pt x="31977" y="0"/>
                  </a:moveTo>
                  <a:lnTo>
                    <a:pt x="3220009" y="0"/>
                  </a:lnTo>
                  <a:cubicBezTo>
                    <a:pt x="3228490" y="0"/>
                    <a:pt x="3236624" y="3369"/>
                    <a:pt x="3242621" y="9366"/>
                  </a:cubicBezTo>
                  <a:cubicBezTo>
                    <a:pt x="3248618" y="15363"/>
                    <a:pt x="3251987" y="23496"/>
                    <a:pt x="3251987" y="31977"/>
                  </a:cubicBezTo>
                  <a:lnTo>
                    <a:pt x="3251987" y="493738"/>
                  </a:lnTo>
                  <a:cubicBezTo>
                    <a:pt x="3251987" y="502219"/>
                    <a:pt x="3248618" y="510352"/>
                    <a:pt x="3242621" y="516349"/>
                  </a:cubicBezTo>
                  <a:cubicBezTo>
                    <a:pt x="3236624" y="522346"/>
                    <a:pt x="3228490" y="525715"/>
                    <a:pt x="3220009" y="525715"/>
                  </a:cubicBezTo>
                  <a:lnTo>
                    <a:pt x="31977" y="525715"/>
                  </a:lnTo>
                  <a:cubicBezTo>
                    <a:pt x="23496" y="525715"/>
                    <a:pt x="15363" y="522346"/>
                    <a:pt x="9366" y="516349"/>
                  </a:cubicBezTo>
                  <a:cubicBezTo>
                    <a:pt x="3369" y="510352"/>
                    <a:pt x="0" y="502219"/>
                    <a:pt x="0" y="493738"/>
                  </a:cubicBezTo>
                  <a:lnTo>
                    <a:pt x="0" y="31977"/>
                  </a:lnTo>
                  <a:cubicBezTo>
                    <a:pt x="0" y="23496"/>
                    <a:pt x="3369" y="15363"/>
                    <a:pt x="9366" y="9366"/>
                  </a:cubicBezTo>
                  <a:cubicBezTo>
                    <a:pt x="15363" y="3369"/>
                    <a:pt x="23496" y="0"/>
                    <a:pt x="31977" y="0"/>
                  </a:cubicBez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51987" cy="563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4302480">
            <a:off x="16435990" y="335858"/>
            <a:ext cx="2722598" cy="2788509"/>
          </a:xfrm>
          <a:custGeom>
            <a:avLst/>
            <a:gdLst/>
            <a:ahLst/>
            <a:cxnLst/>
            <a:rect r="r" b="b" t="t" l="l"/>
            <a:pathLst>
              <a:path h="2788509" w="2722598">
                <a:moveTo>
                  <a:pt x="0" y="0"/>
                </a:moveTo>
                <a:lnTo>
                  <a:pt x="2722599" y="0"/>
                </a:lnTo>
                <a:lnTo>
                  <a:pt x="2722599" y="2788508"/>
                </a:lnTo>
                <a:lnTo>
                  <a:pt x="0" y="2788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372271" y="951004"/>
            <a:ext cx="13543458" cy="1833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8"/>
              </a:lnSpc>
            </a:pPr>
            <a:r>
              <a:rPr lang="en-US" sz="5234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KEY FEATURES OF</a:t>
            </a:r>
            <a:r>
              <a:rPr lang="en-US" sz="5234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OneVote</a:t>
            </a:r>
          </a:p>
          <a:p>
            <a:pPr algn="ctr">
              <a:lnSpc>
                <a:spcPts val="7328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122058" y="9025399"/>
            <a:ext cx="1004388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"OneVote – Voting Reinvented with Trust and Tech."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312913" y="2378217"/>
            <a:ext cx="15702616" cy="5580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3"/>
              </a:lnSpc>
              <a:spcBef>
                <a:spcPct val="0"/>
              </a:spcBef>
            </a:pPr>
            <a:r>
              <a:rPr lang="en-US" b="true" sz="2673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Transparency</a:t>
            </a:r>
          </a:p>
          <a:p>
            <a:pPr algn="just">
              <a:lnSpc>
                <a:spcPts val="3743"/>
              </a:lnSpc>
              <a:spcBef>
                <a:spcPct val="0"/>
              </a:spcBef>
            </a:pPr>
            <a:r>
              <a:rPr lang="en-US" sz="2673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Every vote and transaction is recorded on the blockchain and visible to authorized participants, ensuring full transparency throughout the election process.</a:t>
            </a:r>
          </a:p>
          <a:p>
            <a:pPr algn="just">
              <a:lnSpc>
                <a:spcPts val="3743"/>
              </a:lnSpc>
              <a:spcBef>
                <a:spcPct val="0"/>
              </a:spcBef>
            </a:pPr>
            <a:r>
              <a:rPr lang="en-US" b="true" sz="2673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Distributed Architecture</a:t>
            </a:r>
          </a:p>
          <a:p>
            <a:pPr algn="just">
              <a:lnSpc>
                <a:spcPts val="3743"/>
              </a:lnSpc>
              <a:spcBef>
                <a:spcPct val="0"/>
              </a:spcBef>
            </a:pPr>
            <a:r>
              <a:rPr lang="en-US" sz="2673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The system operates on a decentralized network, reducing the risk of single points of failure and making the voting process more secure and resilient.</a:t>
            </a:r>
          </a:p>
          <a:p>
            <a:pPr algn="just">
              <a:lnSpc>
                <a:spcPts val="3743"/>
              </a:lnSpc>
              <a:spcBef>
                <a:spcPct val="0"/>
              </a:spcBef>
            </a:pPr>
            <a:r>
              <a:rPr lang="en-US" b="true" sz="2673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Auditable Transactions</a:t>
            </a:r>
          </a:p>
          <a:p>
            <a:pPr algn="just">
              <a:lnSpc>
                <a:spcPts val="3743"/>
              </a:lnSpc>
              <a:spcBef>
                <a:spcPct val="0"/>
              </a:spcBef>
            </a:pPr>
            <a:r>
              <a:rPr lang="en-US" sz="2673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All voting transactions are permanently recorded and tamper-proof, allowing for independent audits and verification of results at any time.</a:t>
            </a:r>
          </a:p>
          <a:p>
            <a:pPr algn="just">
              <a:lnSpc>
                <a:spcPts val="3743"/>
              </a:lnSpc>
              <a:spcBef>
                <a:spcPct val="0"/>
              </a:spcBef>
            </a:pPr>
            <a:r>
              <a:rPr lang="en-US" b="true" sz="2673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Smart Contract Execution</a:t>
            </a:r>
          </a:p>
          <a:p>
            <a:pPr algn="just">
              <a:lnSpc>
                <a:spcPts val="3743"/>
              </a:lnSpc>
              <a:spcBef>
                <a:spcPct val="0"/>
              </a:spcBef>
            </a:pPr>
            <a:r>
              <a:rPr lang="en-US" sz="2673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Voting rules and processes are encoded into smart contracts, ensuring automatic, consistent, and fair execution without human intervention or manipulation.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5841" y="8740298"/>
            <a:ext cx="20004189" cy="1104251"/>
            <a:chOff x="0" y="0"/>
            <a:chExt cx="5268593" cy="290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68593" cy="290832"/>
            </a:xfrm>
            <a:custGeom>
              <a:avLst/>
              <a:gdLst/>
              <a:ahLst/>
              <a:cxnLst/>
              <a:rect r="r" b="b" t="t" l="l"/>
              <a:pathLst>
                <a:path h="290832" w="5268593">
                  <a:moveTo>
                    <a:pt x="0" y="0"/>
                  </a:moveTo>
                  <a:lnTo>
                    <a:pt x="5268593" y="0"/>
                  </a:lnTo>
                  <a:lnTo>
                    <a:pt x="5268593" y="290832"/>
                  </a:lnTo>
                  <a:lnTo>
                    <a:pt x="0" y="290832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68593" cy="328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302480">
            <a:off x="16435990" y="335858"/>
            <a:ext cx="2722598" cy="2788509"/>
          </a:xfrm>
          <a:custGeom>
            <a:avLst/>
            <a:gdLst/>
            <a:ahLst/>
            <a:cxnLst/>
            <a:rect r="r" b="b" t="t" l="l"/>
            <a:pathLst>
              <a:path h="2788509" w="2722598">
                <a:moveTo>
                  <a:pt x="0" y="0"/>
                </a:moveTo>
                <a:lnTo>
                  <a:pt x="2722599" y="0"/>
                </a:lnTo>
                <a:lnTo>
                  <a:pt x="2722599" y="2788508"/>
                </a:lnTo>
                <a:lnTo>
                  <a:pt x="0" y="2788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26105" y="3078147"/>
            <a:ext cx="15435790" cy="2065353"/>
            <a:chOff x="0" y="0"/>
            <a:chExt cx="4065393" cy="5439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5393" cy="543961"/>
            </a:xfrm>
            <a:custGeom>
              <a:avLst/>
              <a:gdLst/>
              <a:ahLst/>
              <a:cxnLst/>
              <a:rect r="r" b="b" t="t" l="l"/>
              <a:pathLst>
                <a:path h="543961" w="4065393">
                  <a:moveTo>
                    <a:pt x="25579" y="0"/>
                  </a:moveTo>
                  <a:lnTo>
                    <a:pt x="4039814" y="0"/>
                  </a:lnTo>
                  <a:cubicBezTo>
                    <a:pt x="4053941" y="0"/>
                    <a:pt x="4065393" y="11452"/>
                    <a:pt x="4065393" y="25579"/>
                  </a:cubicBezTo>
                  <a:lnTo>
                    <a:pt x="4065393" y="518382"/>
                  </a:lnTo>
                  <a:cubicBezTo>
                    <a:pt x="4065393" y="532509"/>
                    <a:pt x="4053941" y="543961"/>
                    <a:pt x="4039814" y="543961"/>
                  </a:cubicBezTo>
                  <a:lnTo>
                    <a:pt x="25579" y="543961"/>
                  </a:lnTo>
                  <a:cubicBezTo>
                    <a:pt x="11452" y="543961"/>
                    <a:pt x="0" y="532509"/>
                    <a:pt x="0" y="518382"/>
                  </a:cubicBezTo>
                  <a:lnTo>
                    <a:pt x="0" y="25579"/>
                  </a:lnTo>
                  <a:cubicBezTo>
                    <a:pt x="0" y="11452"/>
                    <a:pt x="11452" y="0"/>
                    <a:pt x="2557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65393" cy="582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26105" y="5610225"/>
            <a:ext cx="15435790" cy="2065353"/>
            <a:chOff x="0" y="0"/>
            <a:chExt cx="4065393" cy="54396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65393" cy="543961"/>
            </a:xfrm>
            <a:custGeom>
              <a:avLst/>
              <a:gdLst/>
              <a:ahLst/>
              <a:cxnLst/>
              <a:rect r="r" b="b" t="t" l="l"/>
              <a:pathLst>
                <a:path h="543961" w="4065393">
                  <a:moveTo>
                    <a:pt x="25579" y="0"/>
                  </a:moveTo>
                  <a:lnTo>
                    <a:pt x="4039814" y="0"/>
                  </a:lnTo>
                  <a:cubicBezTo>
                    <a:pt x="4053941" y="0"/>
                    <a:pt x="4065393" y="11452"/>
                    <a:pt x="4065393" y="25579"/>
                  </a:cubicBezTo>
                  <a:lnTo>
                    <a:pt x="4065393" y="518382"/>
                  </a:lnTo>
                  <a:cubicBezTo>
                    <a:pt x="4065393" y="532509"/>
                    <a:pt x="4053941" y="543961"/>
                    <a:pt x="4039814" y="543961"/>
                  </a:cubicBezTo>
                  <a:lnTo>
                    <a:pt x="25579" y="543961"/>
                  </a:lnTo>
                  <a:cubicBezTo>
                    <a:pt x="11452" y="543961"/>
                    <a:pt x="0" y="532509"/>
                    <a:pt x="0" y="518382"/>
                  </a:cubicBezTo>
                  <a:lnTo>
                    <a:pt x="0" y="25579"/>
                  </a:lnTo>
                  <a:cubicBezTo>
                    <a:pt x="0" y="11452"/>
                    <a:pt x="11452" y="0"/>
                    <a:pt x="2557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065393" cy="582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970306" y="429767"/>
            <a:ext cx="12347388" cy="1996075"/>
            <a:chOff x="0" y="0"/>
            <a:chExt cx="3251987" cy="525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51987" cy="525715"/>
            </a:xfrm>
            <a:custGeom>
              <a:avLst/>
              <a:gdLst/>
              <a:ahLst/>
              <a:cxnLst/>
              <a:rect r="r" b="b" t="t" l="l"/>
              <a:pathLst>
                <a:path h="525715" w="3251987">
                  <a:moveTo>
                    <a:pt x="31977" y="0"/>
                  </a:moveTo>
                  <a:lnTo>
                    <a:pt x="3220009" y="0"/>
                  </a:lnTo>
                  <a:cubicBezTo>
                    <a:pt x="3228490" y="0"/>
                    <a:pt x="3236624" y="3369"/>
                    <a:pt x="3242621" y="9366"/>
                  </a:cubicBezTo>
                  <a:cubicBezTo>
                    <a:pt x="3248618" y="15363"/>
                    <a:pt x="3251987" y="23496"/>
                    <a:pt x="3251987" y="31977"/>
                  </a:cubicBezTo>
                  <a:lnTo>
                    <a:pt x="3251987" y="493738"/>
                  </a:lnTo>
                  <a:cubicBezTo>
                    <a:pt x="3251987" y="502219"/>
                    <a:pt x="3248618" y="510352"/>
                    <a:pt x="3242621" y="516349"/>
                  </a:cubicBezTo>
                  <a:cubicBezTo>
                    <a:pt x="3236624" y="522346"/>
                    <a:pt x="3228490" y="525715"/>
                    <a:pt x="3220009" y="525715"/>
                  </a:cubicBezTo>
                  <a:lnTo>
                    <a:pt x="31977" y="525715"/>
                  </a:lnTo>
                  <a:cubicBezTo>
                    <a:pt x="23496" y="525715"/>
                    <a:pt x="15363" y="522346"/>
                    <a:pt x="9366" y="516349"/>
                  </a:cubicBezTo>
                  <a:cubicBezTo>
                    <a:pt x="3369" y="510352"/>
                    <a:pt x="0" y="502219"/>
                    <a:pt x="0" y="493738"/>
                  </a:cubicBezTo>
                  <a:lnTo>
                    <a:pt x="0" y="31977"/>
                  </a:lnTo>
                  <a:cubicBezTo>
                    <a:pt x="0" y="23496"/>
                    <a:pt x="3369" y="15363"/>
                    <a:pt x="9366" y="9366"/>
                  </a:cubicBezTo>
                  <a:cubicBezTo>
                    <a:pt x="15363" y="3369"/>
                    <a:pt x="23496" y="0"/>
                    <a:pt x="31977" y="0"/>
                  </a:cubicBez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251987" cy="563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4334494" y="2179154"/>
            <a:ext cx="9619012" cy="6561144"/>
          </a:xfrm>
          <a:custGeom>
            <a:avLst/>
            <a:gdLst/>
            <a:ahLst/>
            <a:cxnLst/>
            <a:rect r="r" b="b" t="t" l="l"/>
            <a:pathLst>
              <a:path h="6561144" w="9619012">
                <a:moveTo>
                  <a:pt x="0" y="0"/>
                </a:moveTo>
                <a:lnTo>
                  <a:pt x="9619012" y="0"/>
                </a:lnTo>
                <a:lnTo>
                  <a:pt x="9619012" y="6561144"/>
                </a:lnTo>
                <a:lnTo>
                  <a:pt x="0" y="65611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996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122058" y="9025399"/>
            <a:ext cx="1004388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"OneVote – Voting Reinvented with Trust and Tech."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372271" y="951004"/>
            <a:ext cx="13543458" cy="902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8"/>
              </a:lnSpc>
            </a:pPr>
            <a:r>
              <a:rPr lang="en-US" sz="5234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SMART CONTRACT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19996"/>
            <a:ext cx="16230600" cy="6310756"/>
            <a:chOff x="0" y="0"/>
            <a:chExt cx="4274726" cy="16620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662092"/>
            </a:xfrm>
            <a:custGeom>
              <a:avLst/>
              <a:gdLst/>
              <a:ahLst/>
              <a:cxnLst/>
              <a:rect r="r" b="b" t="t" l="l"/>
              <a:pathLst>
                <a:path h="1662092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37765"/>
                  </a:lnTo>
                  <a:cubicBezTo>
                    <a:pt x="4274726" y="1644217"/>
                    <a:pt x="4272163" y="1650405"/>
                    <a:pt x="4267601" y="1654967"/>
                  </a:cubicBezTo>
                  <a:cubicBezTo>
                    <a:pt x="4263039" y="1659529"/>
                    <a:pt x="4256851" y="1662092"/>
                    <a:pt x="4250399" y="1662092"/>
                  </a:cubicBezTo>
                  <a:lnTo>
                    <a:pt x="24327" y="1662092"/>
                  </a:lnTo>
                  <a:cubicBezTo>
                    <a:pt x="10891" y="1662092"/>
                    <a:pt x="0" y="1651201"/>
                    <a:pt x="0" y="16377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700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55841" y="8740298"/>
            <a:ext cx="20004189" cy="1104251"/>
            <a:chOff x="0" y="0"/>
            <a:chExt cx="5268593" cy="290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8593" cy="290832"/>
            </a:xfrm>
            <a:custGeom>
              <a:avLst/>
              <a:gdLst/>
              <a:ahLst/>
              <a:cxnLst/>
              <a:rect r="r" b="b" t="t" l="l"/>
              <a:pathLst>
                <a:path h="290832" w="5268593">
                  <a:moveTo>
                    <a:pt x="0" y="0"/>
                  </a:moveTo>
                  <a:lnTo>
                    <a:pt x="5268593" y="0"/>
                  </a:lnTo>
                  <a:lnTo>
                    <a:pt x="5268593" y="290832"/>
                  </a:lnTo>
                  <a:lnTo>
                    <a:pt x="0" y="290832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8593" cy="328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70306" y="619030"/>
            <a:ext cx="12347388" cy="1996075"/>
            <a:chOff x="0" y="0"/>
            <a:chExt cx="3251987" cy="525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1987" cy="525715"/>
            </a:xfrm>
            <a:custGeom>
              <a:avLst/>
              <a:gdLst/>
              <a:ahLst/>
              <a:cxnLst/>
              <a:rect r="r" b="b" t="t" l="l"/>
              <a:pathLst>
                <a:path h="525715" w="3251987">
                  <a:moveTo>
                    <a:pt x="31977" y="0"/>
                  </a:moveTo>
                  <a:lnTo>
                    <a:pt x="3220009" y="0"/>
                  </a:lnTo>
                  <a:cubicBezTo>
                    <a:pt x="3228490" y="0"/>
                    <a:pt x="3236624" y="3369"/>
                    <a:pt x="3242621" y="9366"/>
                  </a:cubicBezTo>
                  <a:cubicBezTo>
                    <a:pt x="3248618" y="15363"/>
                    <a:pt x="3251987" y="23496"/>
                    <a:pt x="3251987" y="31977"/>
                  </a:cubicBezTo>
                  <a:lnTo>
                    <a:pt x="3251987" y="493738"/>
                  </a:lnTo>
                  <a:cubicBezTo>
                    <a:pt x="3251987" y="502219"/>
                    <a:pt x="3248618" y="510352"/>
                    <a:pt x="3242621" y="516349"/>
                  </a:cubicBezTo>
                  <a:cubicBezTo>
                    <a:pt x="3236624" y="522346"/>
                    <a:pt x="3228490" y="525715"/>
                    <a:pt x="3220009" y="525715"/>
                  </a:cubicBezTo>
                  <a:lnTo>
                    <a:pt x="31977" y="525715"/>
                  </a:lnTo>
                  <a:cubicBezTo>
                    <a:pt x="23496" y="525715"/>
                    <a:pt x="15363" y="522346"/>
                    <a:pt x="9366" y="516349"/>
                  </a:cubicBezTo>
                  <a:cubicBezTo>
                    <a:pt x="3369" y="510352"/>
                    <a:pt x="0" y="502219"/>
                    <a:pt x="0" y="493738"/>
                  </a:cubicBezTo>
                  <a:lnTo>
                    <a:pt x="0" y="31977"/>
                  </a:lnTo>
                  <a:cubicBezTo>
                    <a:pt x="0" y="23496"/>
                    <a:pt x="3369" y="15363"/>
                    <a:pt x="9366" y="9366"/>
                  </a:cubicBezTo>
                  <a:cubicBezTo>
                    <a:pt x="15363" y="3369"/>
                    <a:pt x="23496" y="0"/>
                    <a:pt x="31977" y="0"/>
                  </a:cubicBez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51987" cy="563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453126" y="2828956"/>
            <a:ext cx="12186257" cy="5580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4"/>
              </a:lnSpc>
            </a:pPr>
            <a:r>
              <a:rPr lang="en-US" sz="314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OneVote ensures that each vote cannot be tampered with, building trust in the voting process.</a:t>
            </a:r>
          </a:p>
          <a:p>
            <a:pPr algn="ctr">
              <a:lnSpc>
                <a:spcPts val="4404"/>
              </a:lnSpc>
            </a:pPr>
            <a:r>
              <a:rPr lang="en-US" sz="314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Whether at home or abroad, anyone can vote securely, empowering more people to participate in elections.</a:t>
            </a:r>
          </a:p>
          <a:p>
            <a:pPr algn="ctr">
              <a:lnSpc>
                <a:spcPts val="4404"/>
              </a:lnSpc>
            </a:pPr>
            <a:r>
              <a:rPr lang="en-US" sz="314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Real-time results and instant verification eliminate delays and mistakes, making elections quicker and more reliable.</a:t>
            </a:r>
          </a:p>
          <a:p>
            <a:pPr algn="ctr">
              <a:lnSpc>
                <a:spcPts val="4404"/>
              </a:lnSpc>
            </a:pPr>
            <a:r>
              <a:rPr lang="en-US" sz="314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By leveraging blockchain and smart contracts, OneVote revolutionizes voting—making it secure, transparent, and accessible for everyone.</a:t>
            </a:r>
          </a:p>
          <a:p>
            <a:pPr algn="ctr">
              <a:lnSpc>
                <a:spcPts val="440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543721" y="904875"/>
            <a:ext cx="9200557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</a:t>
            </a:r>
            <a:r>
              <a:rPr lang="en-US" sz="6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4302480">
            <a:off x="16435990" y="335858"/>
            <a:ext cx="2722598" cy="2788509"/>
          </a:xfrm>
          <a:custGeom>
            <a:avLst/>
            <a:gdLst/>
            <a:ahLst/>
            <a:cxnLst/>
            <a:rect r="r" b="b" t="t" l="l"/>
            <a:pathLst>
              <a:path h="2788509" w="2722598">
                <a:moveTo>
                  <a:pt x="0" y="0"/>
                </a:moveTo>
                <a:lnTo>
                  <a:pt x="2722599" y="0"/>
                </a:lnTo>
                <a:lnTo>
                  <a:pt x="2722599" y="2788508"/>
                </a:lnTo>
                <a:lnTo>
                  <a:pt x="0" y="2788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36780" y="8011632"/>
            <a:ext cx="3266712" cy="397945"/>
          </a:xfrm>
          <a:custGeom>
            <a:avLst/>
            <a:gdLst/>
            <a:ahLst/>
            <a:cxnLst/>
            <a:rect r="r" b="b" t="t" l="l"/>
            <a:pathLst>
              <a:path h="397945" w="3266712">
                <a:moveTo>
                  <a:pt x="0" y="0"/>
                </a:moveTo>
                <a:lnTo>
                  <a:pt x="3266712" y="0"/>
                </a:lnTo>
                <a:lnTo>
                  <a:pt x="3266712" y="397945"/>
                </a:lnTo>
                <a:lnTo>
                  <a:pt x="0" y="3979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122058" y="9025399"/>
            <a:ext cx="1004388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"OneVote – Voting Reinvented with Trust and Tech."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426390" y="715288"/>
            <a:ext cx="4017541" cy="4114800"/>
          </a:xfrm>
          <a:custGeom>
            <a:avLst/>
            <a:gdLst/>
            <a:ahLst/>
            <a:cxnLst/>
            <a:rect r="r" b="b" t="t" l="l"/>
            <a:pathLst>
              <a:path h="4114800" w="4017541">
                <a:moveTo>
                  <a:pt x="4017541" y="0"/>
                </a:moveTo>
                <a:lnTo>
                  <a:pt x="0" y="0"/>
                </a:lnTo>
                <a:lnTo>
                  <a:pt x="0" y="4114800"/>
                </a:lnTo>
                <a:lnTo>
                  <a:pt x="4017541" y="4114800"/>
                </a:lnTo>
                <a:lnTo>
                  <a:pt x="40175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69473" y="2895619"/>
            <a:ext cx="11749054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90453" y="5165873"/>
            <a:ext cx="9907094" cy="2107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b="true" sz="4002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Presentation by Asif Kamal, Amar Biradar, Gaurav Kumar Singh, Saurabh Kumar Singh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455841" y="8740298"/>
            <a:ext cx="20004189" cy="1104251"/>
            <a:chOff x="0" y="0"/>
            <a:chExt cx="5268593" cy="290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8593" cy="290832"/>
            </a:xfrm>
            <a:custGeom>
              <a:avLst/>
              <a:gdLst/>
              <a:ahLst/>
              <a:cxnLst/>
              <a:rect r="r" b="b" t="t" l="l"/>
              <a:pathLst>
                <a:path h="290832" w="5268593">
                  <a:moveTo>
                    <a:pt x="0" y="0"/>
                  </a:moveTo>
                  <a:lnTo>
                    <a:pt x="5268593" y="0"/>
                  </a:lnTo>
                  <a:lnTo>
                    <a:pt x="5268593" y="290832"/>
                  </a:lnTo>
                  <a:lnTo>
                    <a:pt x="0" y="290832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8593" cy="328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2867498" y="2101187"/>
            <a:ext cx="2244689" cy="1032557"/>
          </a:xfrm>
          <a:custGeom>
            <a:avLst/>
            <a:gdLst/>
            <a:ahLst/>
            <a:cxnLst/>
            <a:rect r="r" b="b" t="t" l="l"/>
            <a:pathLst>
              <a:path h="1032557" w="2244689">
                <a:moveTo>
                  <a:pt x="2244689" y="0"/>
                </a:moveTo>
                <a:lnTo>
                  <a:pt x="0" y="0"/>
                </a:lnTo>
                <a:lnTo>
                  <a:pt x="0" y="1032557"/>
                </a:lnTo>
                <a:lnTo>
                  <a:pt x="2244689" y="1032557"/>
                </a:lnTo>
                <a:lnTo>
                  <a:pt x="224468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26560" y="7180347"/>
            <a:ext cx="2963893" cy="361056"/>
          </a:xfrm>
          <a:custGeom>
            <a:avLst/>
            <a:gdLst/>
            <a:ahLst/>
            <a:cxnLst/>
            <a:rect r="r" b="b" t="t" l="l"/>
            <a:pathLst>
              <a:path h="361056" w="2963893">
                <a:moveTo>
                  <a:pt x="0" y="0"/>
                </a:moveTo>
                <a:lnTo>
                  <a:pt x="2963893" y="0"/>
                </a:lnTo>
                <a:lnTo>
                  <a:pt x="2963893" y="361056"/>
                </a:lnTo>
                <a:lnTo>
                  <a:pt x="0" y="3610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041531" y="6335142"/>
            <a:ext cx="1629549" cy="749592"/>
          </a:xfrm>
          <a:custGeom>
            <a:avLst/>
            <a:gdLst/>
            <a:ahLst/>
            <a:cxnLst/>
            <a:rect r="r" b="b" t="t" l="l"/>
            <a:pathLst>
              <a:path h="749592" w="1629549">
                <a:moveTo>
                  <a:pt x="0" y="0"/>
                </a:moveTo>
                <a:lnTo>
                  <a:pt x="1629548" y="0"/>
                </a:lnTo>
                <a:lnTo>
                  <a:pt x="1629548" y="749593"/>
                </a:lnTo>
                <a:lnTo>
                  <a:pt x="0" y="749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122058" y="9025399"/>
            <a:ext cx="1004388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"OneVote – Voting Reinvented with Trust and Tech."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DAGlsWVXWBQ</dc:identifier>
  <dcterms:modified xsi:type="dcterms:W3CDTF">2011-08-01T06:04:30Z</dcterms:modified>
  <cp:revision>1</cp:revision>
  <dc:title>Grey White Simple Modern Thesis Defense Presentation </dc:title>
</cp:coreProperties>
</file>