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4"/>
  </p:sldMasterIdLst>
  <p:notesMasterIdLst>
    <p:notesMasterId r:id="rId33"/>
  </p:notesMasterIdLst>
  <p:sldIdLst>
    <p:sldId id="256" r:id="rId5"/>
    <p:sldId id="259" r:id="rId6"/>
    <p:sldId id="261" r:id="rId7"/>
    <p:sldId id="262" r:id="rId8"/>
    <p:sldId id="263" r:id="rId9"/>
    <p:sldId id="266" r:id="rId10"/>
    <p:sldId id="279" r:id="rId11"/>
    <p:sldId id="278" r:id="rId12"/>
    <p:sldId id="323" r:id="rId13"/>
    <p:sldId id="332" r:id="rId14"/>
    <p:sldId id="345" r:id="rId15"/>
    <p:sldId id="322" r:id="rId16"/>
    <p:sldId id="284" r:id="rId17"/>
    <p:sldId id="324" r:id="rId18"/>
    <p:sldId id="333" r:id="rId19"/>
    <p:sldId id="346" r:id="rId20"/>
    <p:sldId id="351" r:id="rId21"/>
    <p:sldId id="347" r:id="rId22"/>
    <p:sldId id="335" r:id="rId23"/>
    <p:sldId id="327" r:id="rId24"/>
    <p:sldId id="348" r:id="rId25"/>
    <p:sldId id="349" r:id="rId26"/>
    <p:sldId id="341" r:id="rId27"/>
    <p:sldId id="342" r:id="rId28"/>
    <p:sldId id="350" r:id="rId29"/>
    <p:sldId id="343" r:id="rId30"/>
    <p:sldId id="344" r:id="rId31"/>
    <p:sldId id="331" r:id="rId32"/>
  </p:sldIdLst>
  <p:sldSz cx="9144000" cy="5143500" type="screen16x9"/>
  <p:notesSz cx="6858000" cy="9144000"/>
  <p:embeddedFontLst>
    <p:embeddedFont>
      <p:font typeface="Aldrich" panose="020B0604020202020204" charset="0"/>
      <p:regular r:id="rId34"/>
    </p:embeddedFont>
    <p:embeddedFont>
      <p:font typeface="Bai Jamjuree" panose="020B0604020202020204" charset="-34"/>
      <p:regular r:id="rId35"/>
      <p:bold r:id="rId36"/>
      <p:italic r:id="rId37"/>
      <p:boldItalic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Helvetica Neue" panose="020B0604020202020204" charset="0"/>
      <p:regular r:id="rId43"/>
      <p:bold r:id="rId44"/>
      <p:italic r:id="rId45"/>
      <p:boldItalic r:id="rId46"/>
    </p:embeddedFont>
    <p:embeddedFont>
      <p:font typeface="Lexend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9B4B1-6798-4DCD-82CA-6D3504731359}">
  <a:tblStyle styleId="{D0D9B4B1-6798-4DCD-82CA-6D35047313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20:41:17.6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20:41:25.2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93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9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766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367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86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76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38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010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0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89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489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66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569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7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505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11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6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1" name="Google Shape;6721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2" name="Google Shape;6722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g13e9dbcaf0c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6" name="Google Shape;4776;g13e9dbcaf0c_0_1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95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2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2_1"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2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29"/>
          <p:cNvSpPr txBox="1">
            <a:spLocks noGrp="1"/>
          </p:cNvSpPr>
          <p:nvPr>
            <p:ph type="subTitle" idx="1"/>
          </p:nvPr>
        </p:nvSpPr>
        <p:spPr>
          <a:xfrm>
            <a:off x="4836309" y="184478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9"/>
          <p:cNvSpPr txBox="1">
            <a:spLocks noGrp="1"/>
          </p:cNvSpPr>
          <p:nvPr>
            <p:ph type="subTitle" idx="2"/>
          </p:nvPr>
        </p:nvSpPr>
        <p:spPr>
          <a:xfrm>
            <a:off x="4836300" y="219745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9"/>
          <p:cNvSpPr txBox="1">
            <a:spLocks noGrp="1"/>
          </p:cNvSpPr>
          <p:nvPr>
            <p:ph type="subTitle" idx="3"/>
          </p:nvPr>
        </p:nvSpPr>
        <p:spPr>
          <a:xfrm>
            <a:off x="4836305" y="2833230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29"/>
          <p:cNvSpPr txBox="1">
            <a:spLocks noGrp="1"/>
          </p:cNvSpPr>
          <p:nvPr>
            <p:ph type="subTitle" idx="4"/>
          </p:nvPr>
        </p:nvSpPr>
        <p:spPr>
          <a:xfrm>
            <a:off x="4836303" y="3185900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29"/>
          <p:cNvSpPr txBox="1">
            <a:spLocks noGrp="1"/>
          </p:cNvSpPr>
          <p:nvPr>
            <p:ph type="subTitle" idx="5"/>
          </p:nvPr>
        </p:nvSpPr>
        <p:spPr>
          <a:xfrm>
            <a:off x="1167897" y="13505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9"/>
          <p:cNvSpPr txBox="1">
            <a:spLocks noGrp="1"/>
          </p:cNvSpPr>
          <p:nvPr>
            <p:ph type="subTitle" idx="6"/>
          </p:nvPr>
        </p:nvSpPr>
        <p:spPr>
          <a:xfrm>
            <a:off x="1167902" y="17032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29"/>
          <p:cNvSpPr txBox="1">
            <a:spLocks noGrp="1"/>
          </p:cNvSpPr>
          <p:nvPr>
            <p:ph type="subTitle" idx="7"/>
          </p:nvPr>
        </p:nvSpPr>
        <p:spPr>
          <a:xfrm>
            <a:off x="1167909" y="332745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29"/>
          <p:cNvSpPr txBox="1">
            <a:spLocks noGrp="1"/>
          </p:cNvSpPr>
          <p:nvPr>
            <p:ph type="subTitle" idx="8"/>
          </p:nvPr>
        </p:nvSpPr>
        <p:spPr>
          <a:xfrm>
            <a:off x="1167900" y="368012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9"/>
          <p:cNvSpPr txBox="1">
            <a:spLocks noGrp="1"/>
          </p:cNvSpPr>
          <p:nvPr>
            <p:ph type="subTitle" idx="9"/>
          </p:nvPr>
        </p:nvSpPr>
        <p:spPr>
          <a:xfrm>
            <a:off x="1167897" y="2339005"/>
            <a:ext cx="22668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5" name="Google Shape;1255;p29"/>
          <p:cNvSpPr txBox="1">
            <a:spLocks noGrp="1"/>
          </p:cNvSpPr>
          <p:nvPr>
            <p:ph type="subTitle" idx="13"/>
          </p:nvPr>
        </p:nvSpPr>
        <p:spPr>
          <a:xfrm>
            <a:off x="1167902" y="2691675"/>
            <a:ext cx="3480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6" name="Google Shape;1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276" y="39968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7" name="Google Shape;1257;p29"/>
          <p:cNvGrpSpPr/>
          <p:nvPr/>
        </p:nvGrpSpPr>
        <p:grpSpPr>
          <a:xfrm>
            <a:off x="391864" y="3850070"/>
            <a:ext cx="289170" cy="284718"/>
            <a:chOff x="426000" y="3302025"/>
            <a:chExt cx="220875" cy="217475"/>
          </a:xfrm>
        </p:grpSpPr>
        <p:sp>
          <p:nvSpPr>
            <p:cNvPr id="1258" name="Google Shape;1258;p2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357713" y="1058175"/>
            <a:ext cx="357454" cy="956304"/>
            <a:chOff x="357713" y="600975"/>
            <a:chExt cx="357454" cy="956304"/>
          </a:xfrm>
        </p:grpSpPr>
        <p:sp>
          <p:nvSpPr>
            <p:cNvPr id="1261" name="Google Shape;1261;p29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29"/>
          <p:cNvGrpSpPr/>
          <p:nvPr/>
        </p:nvGrpSpPr>
        <p:grpSpPr>
          <a:xfrm>
            <a:off x="8366565" y="3353020"/>
            <a:ext cx="1965289" cy="517060"/>
            <a:chOff x="3539975" y="3523525"/>
            <a:chExt cx="745925" cy="196250"/>
          </a:xfrm>
        </p:grpSpPr>
        <p:sp>
          <p:nvSpPr>
            <p:cNvPr id="1266" name="Google Shape;1266;p2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2" name="Google Shape;1282;p29"/>
          <p:cNvSpPr/>
          <p:nvPr/>
        </p:nvSpPr>
        <p:spPr>
          <a:xfrm>
            <a:off x="258688" y="26388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68" r:id="rId6"/>
    <p:sldLayoutId id="2147483675" r:id="rId7"/>
    <p:sldLayoutId id="2147483683" r:id="rId8"/>
    <p:sldLayoutId id="2147483684" r:id="rId9"/>
    <p:sldLayoutId id="2147483692" r:id="rId10"/>
    <p:sldLayoutId id="2147483696" r:id="rId11"/>
    <p:sldLayoutId id="2147483697" r:id="rId12"/>
    <p:sldLayoutId id="2147483698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customXml" Target="../ink/ink2.xml"/><Relationship Id="rId4" Type="http://schemas.openxmlformats.org/officeDocument/2006/relationships/slide" Target="slide3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Machine learning</a:t>
            </a:r>
            <a:r>
              <a:rPr lang="en" dirty="0"/>
              <a:t> </a:t>
            </a:r>
            <a:r>
              <a:rPr lang="en" sz="5050" dirty="0">
                <a:solidFill>
                  <a:schemeClr val="dk2"/>
                </a:solidFill>
              </a:rPr>
              <a:t>Project Proposal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Arabic digits recognition project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Cleaning Data</a:t>
            </a:r>
            <a:endParaRPr sz="1650" b="1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9B6557-CC3B-FF3D-8FAD-D42890E3FCB8}"/>
              </a:ext>
            </a:extLst>
          </p:cNvPr>
          <p:cNvGrpSpPr/>
          <p:nvPr/>
        </p:nvGrpSpPr>
        <p:grpSpPr>
          <a:xfrm>
            <a:off x="1174889" y="1216767"/>
            <a:ext cx="5897940" cy="3803231"/>
            <a:chOff x="1174889" y="1293886"/>
            <a:chExt cx="5897940" cy="380323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15DC1A-78E4-6C80-9E0A-8AA27FE40710}"/>
                </a:ext>
              </a:extLst>
            </p:cNvPr>
            <p:cNvGrpSpPr/>
            <p:nvPr/>
          </p:nvGrpSpPr>
          <p:grpSpPr>
            <a:xfrm>
              <a:off x="1174890" y="1293886"/>
              <a:ext cx="5897939" cy="1277864"/>
              <a:chOff x="1362177" y="1213955"/>
              <a:chExt cx="5934904" cy="179365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E730839-21B0-6CF4-AFBC-37D743E94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2177" y="1213955"/>
                <a:ext cx="5934903" cy="121937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2066653-03FD-00C8-F30E-AB6201CF9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177" y="2433325"/>
                <a:ext cx="5934903" cy="34294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963BBEA-56C6-E386-4BF2-1EB331625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" r="4871" b="2866"/>
              <a:stretch/>
            </p:blipFill>
            <p:spPr>
              <a:xfrm>
                <a:off x="1370359" y="2776273"/>
                <a:ext cx="5926722" cy="231332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E39D52F-E082-AA0B-0C77-AFB06951C233}"/>
                      </a:ext>
                    </a:extLst>
                  </p14:cNvPr>
                  <p14:cNvContentPartPr/>
                  <p14:nvPr/>
                </p14:nvContentPartPr>
                <p14:xfrm>
                  <a:off x="5056330" y="2687751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E39D52F-E082-AA0B-0C77-AFB06951C23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93330" y="262511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E0AAD260-C345-C23F-0EE0-18D961BD96DA}"/>
                      </a:ext>
                    </a:extLst>
                  </p14:cNvPr>
                  <p14:cNvContentPartPr/>
                  <p14:nvPr/>
                </p14:nvContentPartPr>
                <p14:xfrm>
                  <a:off x="4902250" y="2302191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E0AAD260-C345-C23F-0EE0-18D961BD9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839250" y="2239551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A3E209-A8C5-814F-08D7-793CBDB4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4889" y="2560342"/>
              <a:ext cx="5897938" cy="2536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61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Cleaning Data</a:t>
            </a:r>
            <a:endParaRPr sz="1650" b="1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7E0A8-B230-0C68-B42D-41C732884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678" y="1299614"/>
            <a:ext cx="539190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r>
              <a:rPr lang="en-US" dirty="0"/>
              <a:t>2) </a:t>
            </a:r>
            <a:r>
              <a:rPr lang="en-US" b="1" dirty="0"/>
              <a:t>Preparing data for our model</a:t>
            </a:r>
            <a:br>
              <a:rPr lang="en-US" b="1" dirty="0"/>
            </a:br>
            <a:endParaRPr sz="1650" b="1" dirty="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28DF5-2B20-98A4-C562-01A634A84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12" y="1503824"/>
            <a:ext cx="7064212" cy="219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082976" y="1425659"/>
            <a:ext cx="7194269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5400" dirty="0">
                <a:solidFill>
                  <a:schemeClr val="bg2"/>
                </a:solidFill>
              </a:rPr>
              <a:t>Artificial</a:t>
            </a:r>
            <a:r>
              <a:rPr lang="en-US" sz="5400" dirty="0"/>
              <a:t> Neural Network   </a:t>
            </a:r>
            <a:endParaRPr sz="5400" dirty="0">
              <a:solidFill>
                <a:schemeClr val="bg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335093" y="2409051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78;p110">
            <a:extLst>
              <a:ext uri="{FF2B5EF4-FFF2-40B4-BE49-F238E27FC236}">
                <a16:creationId xmlns:a16="http://schemas.microsoft.com/office/drawing/2014/main" id="{A4D30AA8-2A25-FE09-53EB-3B74AC47D3BE}"/>
              </a:ext>
            </a:extLst>
          </p:cNvPr>
          <p:cNvSpPr txBox="1">
            <a:spLocks/>
          </p:cNvSpPr>
          <p:nvPr/>
        </p:nvSpPr>
        <p:spPr>
          <a:xfrm>
            <a:off x="-7844627" y="31470"/>
            <a:ext cx="7713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6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2400"/>
              <a:t>1) CLASSIFICATION </a:t>
            </a:r>
            <a:r>
              <a:rPr lang="en-US" sz="2400">
                <a:solidFill>
                  <a:schemeClr val="bg2"/>
                </a:solidFill>
              </a:rPr>
              <a:t>ALGORITHM</a:t>
            </a:r>
            <a:endParaRPr lang="en-US" sz="600" b="1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97;p80">
            <a:extLst>
              <a:ext uri="{FF2B5EF4-FFF2-40B4-BE49-F238E27FC236}">
                <a16:creationId xmlns:a16="http://schemas.microsoft.com/office/drawing/2014/main" id="{11F04736-057B-7A18-83B4-33B40EF8A7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8796" y="1444158"/>
            <a:ext cx="4923298" cy="277530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Char char="●"/>
            </a:pPr>
            <a:r>
              <a:rPr lang="en-US" sz="1400" dirty="0"/>
              <a:t>Define the architecture of the ANN</a:t>
            </a:r>
          </a:p>
          <a:p>
            <a:pPr lvl="0">
              <a:spcBef>
                <a:spcPts val="3200"/>
              </a:spcBef>
              <a:buClr>
                <a:schemeClr val="dk2"/>
              </a:buClr>
              <a:buChar char="●"/>
            </a:pPr>
            <a:r>
              <a:rPr lang="en-US" sz="1400" dirty="0"/>
              <a:t>Compile the model </a:t>
            </a: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en-US" sz="1400" dirty="0"/>
              <a:t>Train the model on the Arabic </a:t>
            </a:r>
            <a:r>
              <a:rPr lang="en-US" sz="1400" dirty="0" err="1"/>
              <a:t>mnist</a:t>
            </a:r>
            <a:r>
              <a:rPr lang="en-US" sz="1400" dirty="0"/>
              <a:t> dataset</a:t>
            </a: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400" dirty="0"/>
              <a:t>Calculate the accuracy</a:t>
            </a:r>
            <a:endParaRPr sz="1400" dirty="0"/>
          </a:p>
        </p:txBody>
      </p:sp>
      <p:pic>
        <p:nvPicPr>
          <p:cNvPr id="5" name="Google Shape;4779;p110">
            <a:extLst>
              <a:ext uri="{FF2B5EF4-FFF2-40B4-BE49-F238E27FC236}">
                <a16:creationId xmlns:a16="http://schemas.microsoft.com/office/drawing/2014/main" id="{B4342628-562B-BF7D-0608-DDDA17DB4E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739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78;p110">
            <a:extLst>
              <a:ext uri="{FF2B5EF4-FFF2-40B4-BE49-F238E27FC236}">
                <a16:creationId xmlns:a16="http://schemas.microsoft.com/office/drawing/2014/main" id="{848DFD98-4B72-4125-E253-06E7451F4C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 </a:t>
            </a:r>
            <a:r>
              <a:rPr lang="en-US" dirty="0"/>
              <a:t>ANN </a:t>
            </a:r>
            <a:r>
              <a:rPr lang="en-US" dirty="0">
                <a:solidFill>
                  <a:schemeClr val="bg2"/>
                </a:solidFill>
              </a:rPr>
              <a:t>ALGORITHM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73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4779;p110">
            <a:extLst>
              <a:ext uri="{FF2B5EF4-FFF2-40B4-BE49-F238E27FC236}">
                <a16:creationId xmlns:a16="http://schemas.microsoft.com/office/drawing/2014/main" id="{1AB3FE21-ABCF-7E8E-6944-22128847AA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062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778;p110">
            <a:extLst>
              <a:ext uri="{FF2B5EF4-FFF2-40B4-BE49-F238E27FC236}">
                <a16:creationId xmlns:a16="http://schemas.microsoft.com/office/drawing/2014/main" id="{821ED896-C88A-A486-2A4E-6A90E5DCD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 </a:t>
            </a:r>
            <a:r>
              <a:rPr lang="en-US" dirty="0"/>
              <a:t>Artificial Neural Network </a:t>
            </a:r>
            <a:r>
              <a:rPr lang="en-US" dirty="0">
                <a:solidFill>
                  <a:schemeClr val="bg2"/>
                </a:solidFill>
              </a:rPr>
              <a:t>(ANN)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23192-44A9-4A18-E235-73A398A4B1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837"/>
          <a:stretch/>
        </p:blipFill>
        <p:spPr>
          <a:xfrm>
            <a:off x="883430" y="1444157"/>
            <a:ext cx="7472162" cy="211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4779;p110">
            <a:extLst>
              <a:ext uri="{FF2B5EF4-FFF2-40B4-BE49-F238E27FC236}">
                <a16:creationId xmlns:a16="http://schemas.microsoft.com/office/drawing/2014/main" id="{1AB3FE21-ABCF-7E8E-6944-22128847AA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062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778;p110">
            <a:extLst>
              <a:ext uri="{FF2B5EF4-FFF2-40B4-BE49-F238E27FC236}">
                <a16:creationId xmlns:a16="http://schemas.microsoft.com/office/drawing/2014/main" id="{821ED896-C88A-A486-2A4E-6A90E5DCD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 </a:t>
            </a:r>
            <a:r>
              <a:rPr lang="en-US" dirty="0"/>
              <a:t>Artificial Neural Network </a:t>
            </a:r>
            <a:r>
              <a:rPr lang="en-US" dirty="0">
                <a:solidFill>
                  <a:schemeClr val="bg2"/>
                </a:solidFill>
              </a:rPr>
              <a:t>(ANN)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2A68-2B7C-4897-43D2-8C0844D33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08" y="1444157"/>
            <a:ext cx="7613915" cy="23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30CBA-C2E5-106E-3DDE-A2CB1ABC0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868" y="2326740"/>
            <a:ext cx="3690806" cy="2591276"/>
          </a:xfrm>
          <a:prstGeom prst="rect">
            <a:avLst/>
          </a:prstGeom>
        </p:spPr>
      </p:pic>
      <p:sp>
        <p:nvSpPr>
          <p:cNvPr id="7" name="Google Shape;3297;p80">
            <a:extLst>
              <a:ext uri="{FF2B5EF4-FFF2-40B4-BE49-F238E27FC236}">
                <a16:creationId xmlns:a16="http://schemas.microsoft.com/office/drawing/2014/main" id="{594EEFE8-71F4-C651-1BD8-80BD5057CC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1740" y="958851"/>
            <a:ext cx="5367221" cy="15199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>
              <a:spcBef>
                <a:spcPts val="3200"/>
              </a:spcBef>
              <a:buClr>
                <a:schemeClr val="dk2"/>
              </a:buClr>
              <a:buChar char="●"/>
            </a:pPr>
            <a:r>
              <a:rPr lang="en-US" sz="1600"/>
              <a:t>we visualized the performance of the neural network during training to identify potential issues such as overfitting or underfitting. </a:t>
            </a:r>
          </a:p>
        </p:txBody>
      </p:sp>
      <p:pic>
        <p:nvPicPr>
          <p:cNvPr id="11" name="Google Shape;4779;p110">
            <a:extLst>
              <a:ext uri="{FF2B5EF4-FFF2-40B4-BE49-F238E27FC236}">
                <a16:creationId xmlns:a16="http://schemas.microsoft.com/office/drawing/2014/main" id="{1AB3FE21-ABCF-7E8E-6944-22128847AAA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739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778;p110">
            <a:extLst>
              <a:ext uri="{FF2B5EF4-FFF2-40B4-BE49-F238E27FC236}">
                <a16:creationId xmlns:a16="http://schemas.microsoft.com/office/drawing/2014/main" id="{821ED896-C88A-A486-2A4E-6A90E5DCD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 </a:t>
            </a:r>
            <a:r>
              <a:rPr lang="en-US" dirty="0"/>
              <a:t>ANN </a:t>
            </a:r>
            <a:r>
              <a:rPr lang="en-US" dirty="0">
                <a:solidFill>
                  <a:schemeClr val="bg2"/>
                </a:solidFill>
              </a:rPr>
              <a:t>ALGORITHM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72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4779;p110">
            <a:extLst>
              <a:ext uri="{FF2B5EF4-FFF2-40B4-BE49-F238E27FC236}">
                <a16:creationId xmlns:a16="http://schemas.microsoft.com/office/drawing/2014/main" id="{1AB3FE21-ABCF-7E8E-6944-22128847AA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5062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778;p110">
            <a:extLst>
              <a:ext uri="{FF2B5EF4-FFF2-40B4-BE49-F238E27FC236}">
                <a16:creationId xmlns:a16="http://schemas.microsoft.com/office/drawing/2014/main" id="{821ED896-C88A-A486-2A4E-6A90E5DCD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 </a:t>
            </a:r>
            <a:r>
              <a:rPr lang="en-US" dirty="0"/>
              <a:t>Artificial Neural Network </a:t>
            </a:r>
            <a:r>
              <a:rPr lang="en-US" dirty="0">
                <a:solidFill>
                  <a:schemeClr val="bg2"/>
                </a:solidFill>
              </a:rPr>
              <a:t>(ANN)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D3C4CE-4E76-F105-122A-8CB44FFF72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944" b="11384"/>
          <a:stretch/>
        </p:blipFill>
        <p:spPr>
          <a:xfrm>
            <a:off x="1060428" y="1094047"/>
            <a:ext cx="3315163" cy="3280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6F9E87-4D4D-FFFD-9C6E-18DE9FD360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74"/>
          <a:stretch/>
        </p:blipFill>
        <p:spPr>
          <a:xfrm>
            <a:off x="5734737" y="2224039"/>
            <a:ext cx="3024270" cy="695422"/>
          </a:xfrm>
          <a:prstGeom prst="rect">
            <a:avLst/>
          </a:prstGeom>
        </p:spPr>
      </p:pic>
      <p:grpSp>
        <p:nvGrpSpPr>
          <p:cNvPr id="4" name="Google Shape;2960;p68">
            <a:extLst>
              <a:ext uri="{FF2B5EF4-FFF2-40B4-BE49-F238E27FC236}">
                <a16:creationId xmlns:a16="http://schemas.microsoft.com/office/drawing/2014/main" id="{B2A30D05-73F8-2C59-84AF-7488A50CE580}"/>
              </a:ext>
            </a:extLst>
          </p:cNvPr>
          <p:cNvGrpSpPr/>
          <p:nvPr/>
        </p:nvGrpSpPr>
        <p:grpSpPr>
          <a:xfrm flipH="1">
            <a:off x="4594034" y="2478580"/>
            <a:ext cx="937100" cy="186340"/>
            <a:chOff x="2685575" y="2835950"/>
            <a:chExt cx="433000" cy="99825"/>
          </a:xfrm>
        </p:grpSpPr>
        <p:sp>
          <p:nvSpPr>
            <p:cNvPr id="5" name="Google Shape;2961;p68">
              <a:extLst>
                <a:ext uri="{FF2B5EF4-FFF2-40B4-BE49-F238E27FC236}">
                  <a16:creationId xmlns:a16="http://schemas.microsoft.com/office/drawing/2014/main" id="{2CFD086E-04C0-015A-711F-1810421F7DD9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62;p68">
              <a:extLst>
                <a:ext uri="{FF2B5EF4-FFF2-40B4-BE49-F238E27FC236}">
                  <a16:creationId xmlns:a16="http://schemas.microsoft.com/office/drawing/2014/main" id="{0C141E53-0D7C-EE7A-5EE4-E413C6575E43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63;p68">
              <a:extLst>
                <a:ext uri="{FF2B5EF4-FFF2-40B4-BE49-F238E27FC236}">
                  <a16:creationId xmlns:a16="http://schemas.microsoft.com/office/drawing/2014/main" id="{48AB3281-1642-E928-1C96-86644CACDF23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64;p68">
              <a:extLst>
                <a:ext uri="{FF2B5EF4-FFF2-40B4-BE49-F238E27FC236}">
                  <a16:creationId xmlns:a16="http://schemas.microsoft.com/office/drawing/2014/main" id="{AC64F49F-293C-98A6-1839-CEA43E0AAEB3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94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082976" y="1425659"/>
            <a:ext cx="7194269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5400" b="1" dirty="0">
                <a:solidFill>
                  <a:schemeClr val="bg2"/>
                </a:solidFill>
              </a:rPr>
              <a:t>Convolutional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sz="5400" dirty="0"/>
              <a:t> Neural Network </a:t>
            </a:r>
            <a:endParaRPr sz="5400"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335093" y="2409051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2300273" y="30628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2300273" y="21680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1"/>
          <p:cNvSpPr/>
          <p:nvPr/>
        </p:nvSpPr>
        <p:spPr>
          <a:xfrm>
            <a:off x="2300273" y="395764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2300273" y="127320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Major requirements</a:t>
            </a:r>
            <a:endParaRPr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ANN and CNN  </a:t>
            </a:r>
            <a:endParaRPr dirty="0"/>
          </a:p>
        </p:txBody>
      </p:sp>
      <p:sp>
        <p:nvSpPr>
          <p:cNvPr id="2665" name="Google Shape;2665;p61"/>
          <p:cNvSpPr txBox="1">
            <a:spLocks noGrp="1"/>
          </p:cNvSpPr>
          <p:nvPr>
            <p:ph type="title" idx="9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6" name="Google Shape;2666;p61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Compairing between results</a:t>
            </a:r>
            <a:endParaRPr dirty="0"/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7619147" y="19184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187375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CNN</a:t>
            </a:r>
            <a:r>
              <a:rPr lang="en-US" sz="3000" b="1" dirty="0"/>
              <a:t> </a:t>
            </a:r>
            <a:r>
              <a:rPr lang="en-US" sz="3000" dirty="0"/>
              <a:t>Algorithm</a:t>
            </a:r>
            <a:endParaRPr sz="300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335" y="-1215059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297;p80">
            <a:extLst>
              <a:ext uri="{FF2B5EF4-FFF2-40B4-BE49-F238E27FC236}">
                <a16:creationId xmlns:a16="http://schemas.microsoft.com/office/drawing/2014/main" id="{2E5A4F2A-6C71-2431-DF85-0343DE60BB11}"/>
              </a:ext>
            </a:extLst>
          </p:cNvPr>
          <p:cNvSpPr txBox="1">
            <a:spLocks/>
          </p:cNvSpPr>
          <p:nvPr/>
        </p:nvSpPr>
        <p:spPr>
          <a:xfrm>
            <a:off x="1403206" y="1184099"/>
            <a:ext cx="4923298" cy="277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>
              <a:spcBef>
                <a:spcPts val="3200"/>
              </a:spcBef>
              <a:buClr>
                <a:schemeClr val="dk2"/>
              </a:buClr>
              <a:buFont typeface="Bai Jamjuree"/>
              <a:buChar char="●"/>
            </a:pPr>
            <a:r>
              <a:rPr lang="en-US" sz="1400" dirty="0"/>
              <a:t>Define the architecture of the CNN</a:t>
            </a:r>
          </a:p>
          <a:p>
            <a:pPr>
              <a:spcBef>
                <a:spcPts val="3200"/>
              </a:spcBef>
              <a:buClr>
                <a:schemeClr val="dk2"/>
              </a:buClr>
              <a:buFont typeface="Bai Jamjuree"/>
              <a:buChar char="●"/>
            </a:pPr>
            <a:r>
              <a:rPr lang="en-US" sz="1400" dirty="0"/>
              <a:t>Compile the model </a:t>
            </a:r>
            <a:endParaRPr lang="en-US"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>
              <a:buClr>
                <a:schemeClr val="dk2"/>
              </a:buClr>
              <a:buSzPts val="1500"/>
              <a:buFont typeface="Georgia"/>
              <a:buChar char="●"/>
            </a:pPr>
            <a:r>
              <a:rPr lang="en-US" sz="1400" dirty="0"/>
              <a:t>Train the model on the Arabic </a:t>
            </a:r>
            <a:r>
              <a:rPr lang="en-US" sz="1400" dirty="0" err="1"/>
              <a:t>mnist</a:t>
            </a:r>
            <a:r>
              <a:rPr lang="en-US" sz="1400" dirty="0"/>
              <a:t> dataset</a:t>
            </a:r>
          </a:p>
          <a:p>
            <a:pPr marL="133350" indent="0">
              <a:buClr>
                <a:schemeClr val="dk2"/>
              </a:buClr>
              <a:buSzPts val="1500"/>
            </a:pPr>
            <a:endParaRPr lang="en-US"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>
              <a:spcBef>
                <a:spcPts val="1000"/>
              </a:spcBef>
              <a:buClr>
                <a:schemeClr val="dk2"/>
              </a:buClr>
              <a:buSzPts val="1300"/>
              <a:buFont typeface="Bai Jamjuree"/>
              <a:buChar char="●"/>
            </a:pPr>
            <a:r>
              <a:rPr lang="en-US" sz="1400" dirty="0"/>
              <a:t>Calculate the accuracy</a:t>
            </a:r>
          </a:p>
        </p:txBody>
      </p:sp>
    </p:spTree>
    <p:extLst>
      <p:ext uri="{BB962C8B-B14F-4D97-AF65-F5344CB8AC3E}">
        <p14:creationId xmlns:p14="http://schemas.microsoft.com/office/powerpoint/2010/main" val="26972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Convolutional</a:t>
            </a:r>
            <a:r>
              <a:rPr lang="en-US" sz="3000" b="1" dirty="0"/>
              <a:t> </a:t>
            </a:r>
            <a:r>
              <a:rPr lang="en-US" sz="3000" dirty="0"/>
              <a:t>Neural Network </a:t>
            </a:r>
            <a:endParaRPr sz="300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972" y="-1215059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C90FC-9020-36BA-01F1-F76A34892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91" y="1506122"/>
            <a:ext cx="7654071" cy="23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</a:t>
            </a:r>
            <a:r>
              <a:rPr lang="en-US" sz="3000" b="1" dirty="0">
                <a:solidFill>
                  <a:schemeClr val="bg2"/>
                </a:solidFill>
              </a:rPr>
              <a:t>Convolutional</a:t>
            </a:r>
            <a:r>
              <a:rPr lang="en-US" sz="3000" b="1" dirty="0"/>
              <a:t> </a:t>
            </a:r>
            <a:r>
              <a:rPr lang="en-US" sz="3000" dirty="0"/>
              <a:t>Neural Network </a:t>
            </a:r>
            <a:endParaRPr sz="300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972" y="-1215059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3AC1B-AB4B-E4A4-C030-C8CD0B8E2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76" y="1126456"/>
            <a:ext cx="3271039" cy="3569083"/>
          </a:xfrm>
          <a:prstGeom prst="rect">
            <a:avLst/>
          </a:prstGeom>
        </p:spPr>
      </p:pic>
      <p:grpSp>
        <p:nvGrpSpPr>
          <p:cNvPr id="5" name="Google Shape;2960;p68">
            <a:extLst>
              <a:ext uri="{FF2B5EF4-FFF2-40B4-BE49-F238E27FC236}">
                <a16:creationId xmlns:a16="http://schemas.microsoft.com/office/drawing/2014/main" id="{B1BF9747-6F06-55AF-ED74-C50C208DE663}"/>
              </a:ext>
            </a:extLst>
          </p:cNvPr>
          <p:cNvGrpSpPr/>
          <p:nvPr/>
        </p:nvGrpSpPr>
        <p:grpSpPr>
          <a:xfrm flipH="1">
            <a:off x="4594034" y="2478580"/>
            <a:ext cx="937100" cy="186340"/>
            <a:chOff x="2685575" y="2835950"/>
            <a:chExt cx="433000" cy="99825"/>
          </a:xfrm>
        </p:grpSpPr>
        <p:sp>
          <p:nvSpPr>
            <p:cNvPr id="6" name="Google Shape;2961;p68">
              <a:extLst>
                <a:ext uri="{FF2B5EF4-FFF2-40B4-BE49-F238E27FC236}">
                  <a16:creationId xmlns:a16="http://schemas.microsoft.com/office/drawing/2014/main" id="{EA7B97D3-F7E0-5528-9A55-43DA6EAC0478}"/>
                </a:ext>
              </a:extLst>
            </p:cNvPr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62;p68">
              <a:extLst>
                <a:ext uri="{FF2B5EF4-FFF2-40B4-BE49-F238E27FC236}">
                  <a16:creationId xmlns:a16="http://schemas.microsoft.com/office/drawing/2014/main" id="{3F4A7118-B5FE-694A-C08B-83B50DF8C022}"/>
                </a:ext>
              </a:extLst>
            </p:cNvPr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63;p68">
              <a:extLst>
                <a:ext uri="{FF2B5EF4-FFF2-40B4-BE49-F238E27FC236}">
                  <a16:creationId xmlns:a16="http://schemas.microsoft.com/office/drawing/2014/main" id="{C318D518-86D5-A697-2AAA-E9BF0ECD2C36}"/>
                </a:ext>
              </a:extLst>
            </p:cNvPr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64;p68">
              <a:extLst>
                <a:ext uri="{FF2B5EF4-FFF2-40B4-BE49-F238E27FC236}">
                  <a16:creationId xmlns:a16="http://schemas.microsoft.com/office/drawing/2014/main" id="{4CFB1AD2-857F-5142-88AE-43A245F5B7ED}"/>
                </a:ext>
              </a:extLst>
            </p:cNvPr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08E0B31-55C2-DC80-B16E-E42C1DDB8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905" y="2252618"/>
            <a:ext cx="223868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1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082976" y="1425659"/>
            <a:ext cx="7194269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5400" dirty="0"/>
              <a:t>Evaluation </a:t>
            </a:r>
            <a:r>
              <a:rPr lang="en-US" sz="5400" dirty="0">
                <a:solidFill>
                  <a:schemeClr val="bg2"/>
                </a:solidFill>
              </a:rPr>
              <a:t>Metric</a:t>
            </a:r>
            <a:endParaRPr sz="5400" dirty="0">
              <a:solidFill>
                <a:schemeClr val="bg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335093" y="2409051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ANN </a:t>
            </a:r>
            <a:r>
              <a:rPr lang="en-US" dirty="0">
                <a:solidFill>
                  <a:schemeClr val="bg2"/>
                </a:solidFill>
              </a:rPr>
              <a:t>OR</a:t>
            </a:r>
            <a:r>
              <a:rPr lang="en-US" dirty="0"/>
              <a:t> CNN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2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DB906-375D-7BDA-7046-1F378059A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93" y="1157999"/>
            <a:ext cx="5946194" cy="35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ANN </a:t>
            </a:r>
            <a:r>
              <a:rPr lang="en-US" dirty="0">
                <a:solidFill>
                  <a:schemeClr val="bg2"/>
                </a:solidFill>
              </a:rPr>
              <a:t>OR</a:t>
            </a:r>
            <a:r>
              <a:rPr lang="en-US" dirty="0"/>
              <a:t> CNN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2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66B82-3391-8C13-4EAF-52F649FB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42" y="986360"/>
            <a:ext cx="5979246" cy="38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4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082976" y="1425659"/>
            <a:ext cx="7194269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-US" sz="5400" dirty="0"/>
              <a:t>Which one is the </a:t>
            </a:r>
            <a:r>
              <a:rPr lang="en-US" sz="5400" dirty="0">
                <a:solidFill>
                  <a:schemeClr val="bg2"/>
                </a:solidFill>
              </a:rPr>
              <a:t>Best</a:t>
            </a:r>
            <a:r>
              <a:rPr lang="en-US" sz="5400" dirty="0"/>
              <a:t>? </a:t>
            </a:r>
            <a:endParaRPr sz="5400"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7335093" y="2409051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|</a:t>
            </a:r>
            <a:r>
              <a:rPr lang="en-US" dirty="0"/>
              <a:t> ANN </a:t>
            </a:r>
            <a:r>
              <a:rPr lang="en-US" dirty="0">
                <a:solidFill>
                  <a:schemeClr val="bg2"/>
                </a:solidFill>
              </a:rPr>
              <a:t>OR</a:t>
            </a:r>
            <a:r>
              <a:rPr lang="en-US" dirty="0"/>
              <a:t> CNN</a:t>
            </a:r>
            <a:endParaRPr sz="1650" b="1" dirty="0">
              <a:solidFill>
                <a:schemeClr val="bg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5D832A-38AE-CF2A-77D3-A6C47A1F7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678" y="1164701"/>
            <a:ext cx="5292761" cy="36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1DAD2B-05C7-04FE-5707-DA3C92AF9751}"/>
              </a:ext>
            </a:extLst>
          </p:cNvPr>
          <p:cNvSpPr/>
          <p:nvPr/>
        </p:nvSpPr>
        <p:spPr>
          <a:xfrm>
            <a:off x="866150" y="3680178"/>
            <a:ext cx="3232671" cy="76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5" name="Google Shape;6725;p117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/>
              <a:t> Have any questions?</a:t>
            </a:r>
            <a:endParaRPr lang="en-US"/>
          </a:p>
        </p:txBody>
      </p:sp>
      <p:sp>
        <p:nvSpPr>
          <p:cNvPr id="6726" name="Google Shape;6726;p117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728" name="Google Shape;6728;p117"/>
          <p:cNvSpPr/>
          <p:nvPr/>
        </p:nvSpPr>
        <p:spPr>
          <a:xfrm>
            <a:off x="1009320" y="377788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9" name="Google Shape;6729;p117"/>
          <p:cNvSpPr/>
          <p:nvPr/>
        </p:nvSpPr>
        <p:spPr>
          <a:xfrm>
            <a:off x="2214514" y="377790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0" name="Google Shape;6730;p117"/>
          <p:cNvSpPr/>
          <p:nvPr/>
        </p:nvSpPr>
        <p:spPr>
          <a:xfrm>
            <a:off x="3306822" y="377788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1" name="Google Shape;6731;p117"/>
          <p:cNvSpPr/>
          <p:nvPr/>
        </p:nvSpPr>
        <p:spPr>
          <a:xfrm>
            <a:off x="1106642" y="3875747"/>
            <a:ext cx="360875" cy="36087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2" name="Google Shape;6732;p117"/>
          <p:cNvGrpSpPr/>
          <p:nvPr/>
        </p:nvGrpSpPr>
        <p:grpSpPr>
          <a:xfrm>
            <a:off x="2305209" y="3875738"/>
            <a:ext cx="360929" cy="360893"/>
            <a:chOff x="812101" y="2571761"/>
            <a:chExt cx="417066" cy="417024"/>
          </a:xfrm>
        </p:grpSpPr>
        <p:sp>
          <p:nvSpPr>
            <p:cNvPr id="6733" name="Google Shape;6733;p11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1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1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1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7" name="Google Shape;6737;p117"/>
          <p:cNvGrpSpPr/>
          <p:nvPr/>
        </p:nvGrpSpPr>
        <p:grpSpPr>
          <a:xfrm>
            <a:off x="3412848" y="3875738"/>
            <a:ext cx="360893" cy="360893"/>
            <a:chOff x="1323129" y="2571761"/>
            <a:chExt cx="417024" cy="417024"/>
          </a:xfrm>
        </p:grpSpPr>
        <p:sp>
          <p:nvSpPr>
            <p:cNvPr id="6738" name="Google Shape;6738;p11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1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1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1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2" name="Google Shape;6742;p117"/>
          <p:cNvGrpSpPr/>
          <p:nvPr/>
        </p:nvGrpSpPr>
        <p:grpSpPr>
          <a:xfrm rot="-5400000">
            <a:off x="7023635" y="1736515"/>
            <a:ext cx="282109" cy="284718"/>
            <a:chOff x="431393" y="3302025"/>
            <a:chExt cx="215482" cy="217475"/>
          </a:xfrm>
        </p:grpSpPr>
        <p:sp>
          <p:nvSpPr>
            <p:cNvPr id="6743" name="Google Shape;6743;p117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0" name="Google Shape;6750;p11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1" name="Google Shape;6751;p1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8" name="Google Shape;6768;p117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69" name="Google Shape;676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0" name="Google Shape;6770;p117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1" name="Google Shape;6771;p11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11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3" name="Google Shape;6773;p11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705853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In this project, we discuss the use of machine learning algorithms using CNN and ANN models and use the evaluation metric for each model to find the best one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About the project</a:t>
            </a:r>
            <a:r>
              <a:rPr lang="en" sz="6000"/>
              <a:t> </a:t>
            </a:r>
            <a:endParaRPr sz="600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Handwritten project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WORKING ON</a:t>
            </a:r>
            <a:endParaRPr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3562086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Arabic MNIST DataSet</a:t>
            </a:r>
            <a:endParaRPr dirty="0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256855" y="1785025"/>
            <a:ext cx="3884591" cy="77252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</a:t>
            </a:r>
            <a:r>
              <a:rPr lang="en" dirty="0"/>
              <a:t>e upload the data from Kaggle, It’s about the arabic digits images.</a:t>
            </a:r>
            <a:endParaRPr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3562238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Packages and Resources </a:t>
            </a:r>
            <a:endParaRPr dirty="0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256855" y="2900426"/>
            <a:ext cx="3952129" cy="77252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, Matplotlib,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,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Kaggle notebooks..</a:t>
            </a:r>
          </a:p>
        </p:txBody>
      </p:sp>
      <p:sp>
        <p:nvSpPr>
          <p:cNvPr id="2789" name="Google Shape;2789;p65"/>
          <p:cNvSpPr txBox="1">
            <a:spLocks noGrp="1"/>
          </p:cNvSpPr>
          <p:nvPr>
            <p:ph type="subTitle" idx="5"/>
          </p:nvPr>
        </p:nvSpPr>
        <p:spPr>
          <a:xfrm>
            <a:off x="3256860" y="3551375"/>
            <a:ext cx="2884295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Building the model</a:t>
            </a:r>
            <a:endParaRPr dirty="0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3256854" y="4015826"/>
            <a:ext cx="4196835" cy="86308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We splited the data</a:t>
            </a:r>
            <a:r>
              <a:rPr lang="ar-EG" dirty="0"/>
              <a:t> </a:t>
            </a:r>
            <a:r>
              <a:rPr lang="en-US" dirty="0"/>
              <a:t>for train and test.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Build ANN and CNN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dirty="0"/>
              <a:t>Find which algorithm is better for training the model and make prediction.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309020205020404" pitchFamily="49" charset="0"/>
              <a:buChar char="o"/>
            </a:pPr>
            <a:endParaRPr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584452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26760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5373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2610052" y="381467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276928" y="3057309"/>
            <a:ext cx="4044375" cy="3175882"/>
            <a:chOff x="5207925" y="-1994879"/>
            <a:chExt cx="4044375" cy="3175882"/>
          </a:xfrm>
        </p:grpSpPr>
        <p:sp>
          <p:nvSpPr>
            <p:cNvPr id="2850" name="Google Shape;2850;p65"/>
            <p:cNvSpPr/>
            <p:nvPr/>
          </p:nvSpPr>
          <p:spPr>
            <a:xfrm>
              <a:off x="5300171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652139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2802781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2745607" y="3939942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8F35833-5D00-A0A3-E3F4-264FD5B7A7E0}"/>
              </a:ext>
            </a:extLst>
          </p:cNvPr>
          <p:cNvSpPr/>
          <p:nvPr/>
        </p:nvSpPr>
        <p:spPr>
          <a:xfrm>
            <a:off x="3348239" y="2993004"/>
            <a:ext cx="87904" cy="8833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297FB8F-A0EF-F73A-0B22-369993570C40}"/>
              </a:ext>
            </a:extLst>
          </p:cNvPr>
          <p:cNvSpPr/>
          <p:nvPr/>
        </p:nvSpPr>
        <p:spPr>
          <a:xfrm>
            <a:off x="3348239" y="3181734"/>
            <a:ext cx="87904" cy="8833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A7324D-98FE-28DB-BD19-AE3616A3B734}"/>
              </a:ext>
            </a:extLst>
          </p:cNvPr>
          <p:cNvSpPr/>
          <p:nvPr/>
        </p:nvSpPr>
        <p:spPr>
          <a:xfrm>
            <a:off x="3348239" y="4098822"/>
            <a:ext cx="87904" cy="8833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D97159E-7E44-535F-3291-835E511AB31C}"/>
              </a:ext>
            </a:extLst>
          </p:cNvPr>
          <p:cNvSpPr/>
          <p:nvPr/>
        </p:nvSpPr>
        <p:spPr>
          <a:xfrm>
            <a:off x="3348239" y="4318185"/>
            <a:ext cx="87904" cy="8833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7B66E1E-E46B-3902-70C7-9A5F89EC7F48}"/>
              </a:ext>
            </a:extLst>
          </p:cNvPr>
          <p:cNvSpPr/>
          <p:nvPr/>
        </p:nvSpPr>
        <p:spPr>
          <a:xfrm>
            <a:off x="3348239" y="4531784"/>
            <a:ext cx="87904" cy="88333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PROJECT ARCHITECTURE</a:t>
            </a:r>
            <a:endParaRPr/>
          </a:p>
        </p:txBody>
      </p:sp>
      <p:grpSp>
        <p:nvGrpSpPr>
          <p:cNvPr id="2945" name="Google Shape;2945;p68"/>
          <p:cNvGrpSpPr/>
          <p:nvPr/>
        </p:nvGrpSpPr>
        <p:grpSpPr>
          <a:xfrm>
            <a:off x="982950" y="1504725"/>
            <a:ext cx="7178094" cy="2492778"/>
            <a:chOff x="982950" y="1504725"/>
            <a:chExt cx="7178094" cy="2492778"/>
          </a:xfrm>
        </p:grpSpPr>
        <p:sp>
          <p:nvSpPr>
            <p:cNvPr id="2946" name="Google Shape;2946;p68"/>
            <p:cNvSpPr/>
            <p:nvPr/>
          </p:nvSpPr>
          <p:spPr>
            <a:xfrm>
              <a:off x="982950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Arabic MNIST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991344" y="3424803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Modeling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3427538" y="3424803"/>
              <a:ext cx="22911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Accuracy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5862604" y="3424803"/>
              <a:ext cx="22902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Compare 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3426960" y="2466381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Algorithms</a:t>
              </a:r>
              <a:endParaRPr sz="21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3425847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Clean 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5868744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chemeClr val="lt1"/>
                  </a:solidFill>
                  <a:latin typeface="Aldrich"/>
                  <a:ea typeface="Lexend"/>
                  <a:cs typeface="Lexend"/>
                  <a:sym typeface="Aldrich"/>
                </a:rPr>
                <a:t>Normalizing 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953" name="Google Shape;2953;p68"/>
            <p:cNvCxnSpPr/>
            <p:nvPr/>
          </p:nvCxnSpPr>
          <p:spPr>
            <a:xfrm rot="10800000" flipH="1">
              <a:off x="5719268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4" name="Google Shape;2954;p68"/>
            <p:cNvCxnSpPr>
              <a:stCxn id="2952" idx="3"/>
              <a:endCxn id="2950" idx="0"/>
            </p:cNvCxnSpPr>
            <p:nvPr/>
          </p:nvCxnSpPr>
          <p:spPr>
            <a:xfrm flipH="1">
              <a:off x="4573044" y="1791075"/>
              <a:ext cx="3588000" cy="675300"/>
            </a:xfrm>
            <a:prstGeom prst="bentConnector4">
              <a:avLst>
                <a:gd name="adj1" fmla="val -6637"/>
                <a:gd name="adj2" fmla="val 711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5" name="Google Shape;2955;p68"/>
            <p:cNvCxnSpPr>
              <a:stCxn id="2950" idx="2"/>
              <a:endCxn id="2947" idx="1"/>
            </p:cNvCxnSpPr>
            <p:nvPr/>
          </p:nvCxnSpPr>
          <p:spPr>
            <a:xfrm rot="5400000">
              <a:off x="2446260" y="1584231"/>
              <a:ext cx="672000" cy="3581700"/>
            </a:xfrm>
            <a:prstGeom prst="bentConnector4">
              <a:avLst>
                <a:gd name="adj1" fmla="val 28700"/>
                <a:gd name="adj2" fmla="val 10665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6" name="Google Shape;2956;p68"/>
            <p:cNvCxnSpPr/>
            <p:nvPr/>
          </p:nvCxnSpPr>
          <p:spPr>
            <a:xfrm rot="10800000" flipH="1">
              <a:off x="3279972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7" name="Google Shape;2957;p68"/>
            <p:cNvCxnSpPr/>
            <p:nvPr/>
          </p:nvCxnSpPr>
          <p:spPr>
            <a:xfrm rot="10800000" flipH="1">
              <a:off x="3275247" y="3709866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8" name="Google Shape;2958;p68"/>
            <p:cNvCxnSpPr/>
            <p:nvPr/>
          </p:nvCxnSpPr>
          <p:spPr>
            <a:xfrm rot="10800000" flipH="1">
              <a:off x="5711993" y="3713133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0" name="Google Shape;2960;p68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961" name="Google Shape;2961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5" name="Google Shape;2965;p68"/>
          <p:cNvSpPr/>
          <p:nvPr/>
        </p:nvSpPr>
        <p:spPr>
          <a:xfrm flipH="1">
            <a:off x="6813911" y="2473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 </a:t>
            </a:r>
            <a:endParaRPr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5" name="Google Shape;3315;p81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The packages and requirement </a:t>
            </a:r>
            <a:endParaRPr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4121550" y="1172103"/>
            <a:ext cx="4155404" cy="27992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Used NumPy, Matplotlib and </a:t>
            </a:r>
            <a:r>
              <a:rPr lang="en-US" dirty="0" err="1"/>
              <a:t>Keras</a:t>
            </a:r>
            <a:r>
              <a:rPr lang="en-US" dirty="0"/>
              <a:t> TensorFlow package to start our project</a:t>
            </a:r>
            <a:endParaRPr dirty="0"/>
          </a:p>
          <a:p>
            <a:pPr marL="457200" lvl="0" indent="-317500" algn="l" rtl="0">
              <a:lnSpc>
                <a:spcPct val="19090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dirty="0"/>
              <a:t>Apply ANN and CNN models </a:t>
            </a:r>
            <a:endParaRPr sz="15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en-US" dirty="0"/>
              <a:t>Build the model and our evaluation metric</a:t>
            </a: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sz="15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dirty="0"/>
              <a:t>Plot some visuals for our work </a:t>
            </a:r>
            <a:endParaRPr dirty="0"/>
          </a:p>
        </p:txBody>
      </p:sp>
      <p:sp>
        <p:nvSpPr>
          <p:cNvPr id="3298" name="Google Shape;3298;p80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our plan is organized: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</a:t>
            </a:r>
            <a:r>
              <a:rPr lang="en-US"/>
              <a:t>STEPS</a:t>
            </a:r>
            <a:endParaRPr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2547077" y="1461432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8" name="Google Shape;4778;p11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155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1) Cleaning Data</a:t>
            </a:r>
            <a:endParaRPr sz="1650" b="1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79" name="Google Shape;477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61" y="-1237093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5" name="Google Shape;4795;p11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11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11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11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9" name="Google Shape;4799;p11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97;p80">
            <a:extLst>
              <a:ext uri="{FF2B5EF4-FFF2-40B4-BE49-F238E27FC236}">
                <a16:creationId xmlns:a16="http://schemas.microsoft.com/office/drawing/2014/main" id="{C9C9C4EC-ABC1-70B6-63FF-7732B4B0AC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8796" y="1444158"/>
            <a:ext cx="4923298" cy="226658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/>
              <a:t>First: Check for Null values and duplicates </a:t>
            </a:r>
            <a:endParaRPr sz="1400" dirty="0"/>
          </a:p>
          <a:p>
            <a:pPr marL="457200" lvl="0" indent="-317500" algn="l" rtl="0">
              <a:lnSpc>
                <a:spcPct val="19090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400" dirty="0"/>
              <a:t>Make all picture at the same size </a:t>
            </a: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en-US" sz="1400" dirty="0"/>
              <a:t>Normalizing picture </a:t>
            </a:r>
          </a:p>
          <a:p>
            <a:pPr marL="13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 sz="14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400" dirty="0"/>
              <a:t>Plot some visuals for our work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980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3EE30EBE8544B8D87EEE10D72558D" ma:contentTypeVersion="14" ma:contentTypeDescription="Create a new document." ma:contentTypeScope="" ma:versionID="d29a99408c44c1c4bc8721a69fb35720">
  <xsd:schema xmlns:xsd="http://www.w3.org/2001/XMLSchema" xmlns:xs="http://www.w3.org/2001/XMLSchema" xmlns:p="http://schemas.microsoft.com/office/2006/metadata/properties" xmlns:ns3="0448acfc-ccd1-43b0-8348-05c34e1d408c" xmlns:ns4="3985ac11-21db-4bdf-b2d2-3cd23bcd89b9" targetNamespace="http://schemas.microsoft.com/office/2006/metadata/properties" ma:root="true" ma:fieldsID="4769caf6bc5af58a5a092d904b526627" ns3:_="" ns4:_="">
    <xsd:import namespace="0448acfc-ccd1-43b0-8348-05c34e1d408c"/>
    <xsd:import namespace="3985ac11-21db-4bdf-b2d2-3cd23bcd8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8acfc-ccd1-43b0-8348-05c34e1d4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5ac11-21db-4bdf-b2d2-3cd23bcd8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448acfc-ccd1-43b0-8348-05c34e1d408c" xsi:nil="true"/>
  </documentManagement>
</p:properties>
</file>

<file path=customXml/itemProps1.xml><?xml version="1.0" encoding="utf-8"?>
<ds:datastoreItem xmlns:ds="http://schemas.openxmlformats.org/officeDocument/2006/customXml" ds:itemID="{1CC1803B-9707-45AC-B3E6-A03E6FCFC9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ED9217-D887-4B4C-919A-DA920DE2C010}">
  <ds:schemaRefs>
    <ds:schemaRef ds:uri="0448acfc-ccd1-43b0-8348-05c34e1d408c"/>
    <ds:schemaRef ds:uri="3985ac11-21db-4bdf-b2d2-3cd23bcd89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E24AC1-A015-4B40-9B03-598FEED368F7}">
  <ds:schemaRefs>
    <ds:schemaRef ds:uri="http://purl.org/dc/elements/1.1/"/>
    <ds:schemaRef ds:uri="http://schemas.microsoft.com/office/2006/metadata/properties"/>
    <ds:schemaRef ds:uri="0448acfc-ccd1-43b0-8348-05c34e1d408c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3985ac11-21db-4bdf-b2d2-3cd23bcd89b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367</Words>
  <Application>Microsoft Office PowerPoint</Application>
  <PresentationFormat>On-screen Show (16:9)</PresentationFormat>
  <Paragraphs>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Courier New</vt:lpstr>
      <vt:lpstr>Aldrich</vt:lpstr>
      <vt:lpstr>Georgia</vt:lpstr>
      <vt:lpstr>Bai Jamjuree</vt:lpstr>
      <vt:lpstr>Lexend</vt:lpstr>
      <vt:lpstr>Helvetica Neue</vt:lpstr>
      <vt:lpstr>Arial</vt:lpstr>
      <vt:lpstr>Data Science Project Proposal XL by Slidesgo</vt:lpstr>
      <vt:lpstr>Machine learning Project Proposal</vt:lpstr>
      <vt:lpstr>TABLE OF CONTENTS</vt:lpstr>
      <vt:lpstr>INTRODUCTION</vt:lpstr>
      <vt:lpstr>About the project </vt:lpstr>
      <vt:lpstr>WHAT WE ARE WORKING ON</vt:lpstr>
      <vt:lpstr>DATA PROJECT ARCHITECTURE</vt:lpstr>
      <vt:lpstr>Major requirements </vt:lpstr>
      <vt:lpstr>THE PROJECT STEPS</vt:lpstr>
      <vt:lpstr>1) Cleaning Data</vt:lpstr>
      <vt:lpstr>1) Cleaning Data</vt:lpstr>
      <vt:lpstr>1) Cleaning Data</vt:lpstr>
      <vt:lpstr>2) Preparing data for our model </vt:lpstr>
      <vt:lpstr>Artificial Neural Network   </vt:lpstr>
      <vt:lpstr>| ANN ALGORITHM</vt:lpstr>
      <vt:lpstr>| Artificial Neural Network (ANN)</vt:lpstr>
      <vt:lpstr>| Artificial Neural Network (ANN)</vt:lpstr>
      <vt:lpstr>| ANN ALGORITHM</vt:lpstr>
      <vt:lpstr>| Artificial Neural Network (ANN)</vt:lpstr>
      <vt:lpstr>Convolutional   Neural Network </vt:lpstr>
      <vt:lpstr>| CNN Algorithm</vt:lpstr>
      <vt:lpstr>| Convolutional Neural Network </vt:lpstr>
      <vt:lpstr>| Convolutional Neural Network </vt:lpstr>
      <vt:lpstr>Evaluation Metric</vt:lpstr>
      <vt:lpstr>| ANN OR CNN</vt:lpstr>
      <vt:lpstr>| ANN OR CNN</vt:lpstr>
      <vt:lpstr>Which one is the Best? </vt:lpstr>
      <vt:lpstr>| ANN OR CNN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 Proposal</dc:title>
  <dc:creator>Aya Nabil</dc:creator>
  <cp:lastModifiedBy>ايةالله نبيل السيد سيداحمد البنهاوى</cp:lastModifiedBy>
  <cp:revision>5</cp:revision>
  <dcterms:modified xsi:type="dcterms:W3CDTF">2023-07-02T14:51:26Z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0x010100FC53EE30EBE8544B8D87EEE10D72558D</vt:lpwstr>
  </property>
</Properties>
</file>