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77" r:id="rId8"/>
    <p:sldId id="262" r:id="rId9"/>
    <p:sldId id="283" r:id="rId10"/>
    <p:sldId id="284" r:id="rId11"/>
    <p:sldId id="285" r:id="rId12"/>
    <p:sldId id="269" r:id="rId13"/>
    <p:sldId id="286" r:id="rId14"/>
    <p:sldId id="263" r:id="rId15"/>
    <p:sldId id="264" r:id="rId16"/>
    <p:sldId id="265"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71" autoAdjust="0"/>
  </p:normalViewPr>
  <p:slideViewPr>
    <p:cSldViewPr>
      <p:cViewPr varScale="1">
        <p:scale>
          <a:sx n="71" d="100"/>
          <a:sy n="71" d="100"/>
        </p:scale>
        <p:origin x="1061"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rundha\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20</c:v>
                </c:pt>
                <c:pt idx="1">
                  <c:v>14</c:v>
                </c:pt>
                <c:pt idx="2">
                  <c:v>18</c:v>
                </c:pt>
                <c:pt idx="3">
                  <c:v>13</c:v>
                </c:pt>
                <c:pt idx="4">
                  <c:v>10</c:v>
                </c:pt>
                <c:pt idx="5">
                  <c:v>15</c:v>
                </c:pt>
                <c:pt idx="6">
                  <c:v>14</c:v>
                </c:pt>
                <c:pt idx="7">
                  <c:v>12</c:v>
                </c:pt>
                <c:pt idx="8">
                  <c:v>17</c:v>
                </c:pt>
                <c:pt idx="9">
                  <c:v>17</c:v>
                </c:pt>
              </c:numCache>
            </c:numRef>
          </c:val>
          <c:extLst>
            <c:ext xmlns:c16="http://schemas.microsoft.com/office/drawing/2014/chart" uri="{C3380CC4-5D6E-409C-BE32-E72D297353CC}">
              <c16:uniqueId val="{00000000-AB9F-43D5-9546-2363494203B2}"/>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27</c:v>
                </c:pt>
                <c:pt idx="1">
                  <c:v>36</c:v>
                </c:pt>
                <c:pt idx="2">
                  <c:v>23</c:v>
                </c:pt>
                <c:pt idx="3">
                  <c:v>25</c:v>
                </c:pt>
                <c:pt idx="4">
                  <c:v>24</c:v>
                </c:pt>
                <c:pt idx="5">
                  <c:v>30</c:v>
                </c:pt>
                <c:pt idx="6">
                  <c:v>28</c:v>
                </c:pt>
                <c:pt idx="7">
                  <c:v>33</c:v>
                </c:pt>
                <c:pt idx="8">
                  <c:v>21</c:v>
                </c:pt>
                <c:pt idx="9">
                  <c:v>22</c:v>
                </c:pt>
              </c:numCache>
            </c:numRef>
          </c:val>
          <c:extLst>
            <c:ext xmlns:c16="http://schemas.microsoft.com/office/drawing/2014/chart" uri="{C3380CC4-5D6E-409C-BE32-E72D297353CC}">
              <c16:uniqueId val="{00000001-AB9F-43D5-9546-2363494203B2}"/>
            </c:ext>
          </c:extLst>
        </c:ser>
        <c:ser>
          <c:idx val="2"/>
          <c:order val="2"/>
          <c:tx>
            <c:strRef>
              <c:f>Sheet1!$D$3:$D$4</c:f>
              <c:strCache>
                <c:ptCount val="1"/>
                <c:pt idx="0">
                  <c:v>MID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51</c:v>
                </c:pt>
                <c:pt idx="1">
                  <c:v>57</c:v>
                </c:pt>
                <c:pt idx="2">
                  <c:v>50</c:v>
                </c:pt>
                <c:pt idx="3">
                  <c:v>60</c:v>
                </c:pt>
                <c:pt idx="4">
                  <c:v>57</c:v>
                </c:pt>
                <c:pt idx="5">
                  <c:v>54</c:v>
                </c:pt>
                <c:pt idx="6">
                  <c:v>56</c:v>
                </c:pt>
                <c:pt idx="7">
                  <c:v>40</c:v>
                </c:pt>
                <c:pt idx="8">
                  <c:v>50</c:v>
                </c:pt>
                <c:pt idx="9">
                  <c:v>51</c:v>
                </c:pt>
              </c:numCache>
            </c:numRef>
          </c:val>
          <c:extLst>
            <c:ext xmlns:c16="http://schemas.microsoft.com/office/drawing/2014/chart" uri="{C3380CC4-5D6E-409C-BE32-E72D297353CC}">
              <c16:uniqueId val="{00000003-AB9F-43D5-9546-2363494203B2}"/>
            </c:ext>
          </c:extLst>
        </c:ser>
        <c:ser>
          <c:idx val="3"/>
          <c:order val="3"/>
          <c:tx>
            <c:strRef>
              <c:f>Sheet1!$E$3:$E$4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c:v>
                </c:pt>
                <c:pt idx="1">
                  <c:v>9</c:v>
                </c:pt>
                <c:pt idx="2">
                  <c:v>8</c:v>
                </c:pt>
                <c:pt idx="3">
                  <c:v>8</c:v>
                </c:pt>
                <c:pt idx="4">
                  <c:v>9</c:v>
                </c:pt>
                <c:pt idx="5">
                  <c:v>6</c:v>
                </c:pt>
                <c:pt idx="6">
                  <c:v>10</c:v>
                </c:pt>
                <c:pt idx="7">
                  <c:v>11</c:v>
                </c:pt>
                <c:pt idx="8">
                  <c:v>11</c:v>
                </c:pt>
                <c:pt idx="9">
                  <c:v>11</c:v>
                </c:pt>
              </c:numCache>
            </c:numRef>
          </c:val>
          <c:extLst>
            <c:ext xmlns:c16="http://schemas.microsoft.com/office/drawing/2014/chart" uri="{C3380CC4-5D6E-409C-BE32-E72D297353CC}">
              <c16:uniqueId val="{00000005-AB9F-43D5-9546-2363494203B2}"/>
            </c:ext>
          </c:extLst>
        </c:ser>
        <c:dLbls>
          <c:showLegendKey val="0"/>
          <c:showVal val="0"/>
          <c:showCatName val="0"/>
          <c:showSerName val="0"/>
          <c:showPercent val="0"/>
          <c:showBubbleSize val="0"/>
        </c:dLbls>
        <c:gapWidth val="219"/>
        <c:overlap val="-27"/>
        <c:axId val="1529177984"/>
        <c:axId val="1529191264"/>
      </c:barChart>
      <c:catAx>
        <c:axId val="1529177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191264"/>
        <c:crosses val="autoZero"/>
        <c:auto val="1"/>
        <c:lblAlgn val="ctr"/>
        <c:lblOffset val="100"/>
        <c:noMultiLvlLbl val="0"/>
      </c:catAx>
      <c:valAx>
        <c:axId val="1529191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177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guides.net/2018/08/collections-framework-in-java.html" TargetMode="External"/><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hyperlink" Target="https://www.javatpoint.com/collections-in-java" TargetMode="External"/><Relationship Id="rId5" Type="http://schemas.openxmlformats.org/officeDocument/2006/relationships/hyperlink" Target="https://www.anoopcnair.com/microsoft-edge-collections-feature-overview/" TargetMode="External"/><Relationship Id="rId4" Type="http://schemas.openxmlformats.org/officeDocument/2006/relationships/hyperlink" Target="https://www.digitalocean.com/community/tutorials/collections-in-java-tutorial" TargetMode="Externa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  L.K.P. Bala Adithya</a:t>
            </a:r>
          </a:p>
          <a:p>
            <a:r>
              <a:rPr lang="en-US" sz="2400" dirty="0"/>
              <a:t>REGISTER NO : User name-autunm110312201426</a:t>
            </a:r>
          </a:p>
          <a:p>
            <a:r>
              <a:rPr lang="en-US" sz="2400" dirty="0"/>
              <a:t>                           (5A6FE511A318606877A4AABD9D6117A6)</a:t>
            </a:r>
          </a:p>
          <a:p>
            <a:r>
              <a:rPr lang="en-US" sz="2400" dirty="0"/>
              <a:t>DEPARTMENT: B.com (General) ‘C’</a:t>
            </a:r>
          </a:p>
          <a:p>
            <a:r>
              <a:rPr lang="en-US" sz="2400" dirty="0"/>
              <a:t>COLLEGE : DRBCCC Hindu College</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1C5A2-6650-E508-2A8B-B5A3DDB022A9}"/>
              </a:ext>
            </a:extLst>
          </p:cNvPr>
          <p:cNvSpPr>
            <a:spLocks noGrp="1"/>
          </p:cNvSpPr>
          <p:nvPr>
            <p:ph type="title"/>
          </p:nvPr>
        </p:nvSpPr>
        <p:spPr>
          <a:xfrm>
            <a:off x="457200" y="243512"/>
            <a:ext cx="10681335" cy="6370975"/>
          </a:xfrm>
        </p:spPr>
        <p:txBody>
          <a:bodyPr/>
          <a:lstStyle/>
          <a:p>
            <a:r>
              <a:rPr lang="en-IN" sz="1800" dirty="0">
                <a:latin typeface="+mn-lt"/>
              </a:rPr>
              <a:t>2) Filter – Remove</a:t>
            </a:r>
            <a:br>
              <a:rPr lang="en-IN" sz="1800" dirty="0">
                <a:latin typeface="+mn-lt"/>
              </a:rPr>
            </a:br>
            <a:br>
              <a:rPr lang="en-IN" sz="1800" dirty="0">
                <a:latin typeface="+mn-lt"/>
              </a:rPr>
            </a:br>
            <a:r>
              <a:rPr lang="en-IN" sz="1800" dirty="0">
                <a:latin typeface="+mn-lt"/>
              </a:rPr>
              <a:t>     Clear Filter: Go to the filter options and select “Clear” to remove filters.</a:t>
            </a:r>
            <a:br>
              <a:rPr lang="en-IN" sz="1800" dirty="0">
                <a:latin typeface="+mn-lt"/>
              </a:rPr>
            </a:br>
            <a:br>
              <a:rPr lang="en-IN" sz="1800" dirty="0">
                <a:latin typeface="+mn-lt"/>
              </a:rPr>
            </a:br>
            <a:r>
              <a:rPr lang="en-IN" sz="1800" dirty="0">
                <a:latin typeface="+mn-lt"/>
              </a:rPr>
              <a:t>     Remove Filter: Disable or delete filter settings from the data range</a:t>
            </a:r>
            <a:br>
              <a:rPr lang="en-IN" sz="1800" dirty="0">
                <a:latin typeface="+mn-lt"/>
              </a:rPr>
            </a:br>
            <a:br>
              <a:rPr lang="en-IN" sz="1800" dirty="0">
                <a:latin typeface="+mn-lt"/>
              </a:rPr>
            </a:br>
            <a:r>
              <a:rPr lang="en-IN" sz="1800" dirty="0">
                <a:latin typeface="+mn-lt"/>
              </a:rPr>
              <a:t>     Rest View: Ensure the view returns to unfiltered data.</a:t>
            </a:r>
            <a:br>
              <a:rPr lang="en-IN" sz="1800" dirty="0">
                <a:latin typeface="+mn-lt"/>
              </a:rPr>
            </a:br>
            <a:br>
              <a:rPr lang="en-IN" sz="1800" dirty="0">
                <a:latin typeface="+mn-lt"/>
              </a:rPr>
            </a:br>
            <a:r>
              <a:rPr lang="en-IN" sz="1800" dirty="0">
                <a:latin typeface="+mn-lt"/>
              </a:rPr>
              <a:t>     Check Settings: Verify that no filters are applied inadvertently.</a:t>
            </a:r>
            <a:br>
              <a:rPr lang="en-IN" sz="1800" dirty="0">
                <a:latin typeface="+mn-lt"/>
              </a:rPr>
            </a:br>
            <a:br>
              <a:rPr lang="en-IN" sz="1800" dirty="0">
                <a:latin typeface="+mn-lt"/>
              </a:rPr>
            </a:br>
            <a:r>
              <a:rPr lang="en-IN" sz="1800" dirty="0">
                <a:latin typeface="+mn-lt"/>
              </a:rPr>
              <a:t>3) Formula – Performance</a:t>
            </a:r>
            <a:br>
              <a:rPr lang="en-IN" sz="1800" dirty="0">
                <a:latin typeface="+mn-lt"/>
              </a:rPr>
            </a:br>
            <a:br>
              <a:rPr lang="en-IN" sz="1800" dirty="0">
                <a:latin typeface="+mn-lt"/>
              </a:rPr>
            </a:br>
            <a:r>
              <a:rPr lang="en-IN" sz="1800" dirty="0">
                <a:latin typeface="+mn-lt"/>
              </a:rPr>
              <a:t>     =If S (Z8&gt;=5,’’VERY HIGH”, Z8&gt;= 4,”HIGH”, Z8&gt;=3,”MID”,TRUE,”LOW”)</a:t>
            </a:r>
            <a:br>
              <a:rPr lang="en-IN" sz="1800" dirty="0">
                <a:latin typeface="+mn-lt"/>
              </a:rPr>
            </a:br>
            <a:r>
              <a:rPr lang="en-IN" sz="1800" dirty="0">
                <a:latin typeface="+mn-lt"/>
              </a:rPr>
              <a:t>   </a:t>
            </a:r>
            <a:br>
              <a:rPr lang="en-IN" sz="1800" dirty="0">
                <a:latin typeface="+mn-lt"/>
              </a:rPr>
            </a:br>
            <a:r>
              <a:rPr lang="en-IN" sz="1800" dirty="0">
                <a:latin typeface="+mn-lt"/>
              </a:rPr>
              <a:t>     Accuracy: Ensure formulas produce correct result.</a:t>
            </a:r>
            <a:br>
              <a:rPr lang="en-IN" sz="1800" dirty="0">
                <a:latin typeface="+mn-lt"/>
              </a:rPr>
            </a:br>
            <a:br>
              <a:rPr lang="en-IN" sz="1800" dirty="0">
                <a:latin typeface="+mn-lt"/>
              </a:rPr>
            </a:br>
            <a:r>
              <a:rPr lang="en-IN" sz="1800" dirty="0">
                <a:latin typeface="+mn-lt"/>
              </a:rPr>
              <a:t>     Efficiency: Optimize formulas for faster calculation, especially with large datasets.</a:t>
            </a:r>
            <a:br>
              <a:rPr lang="en-IN" sz="1800" dirty="0">
                <a:latin typeface="+mn-lt"/>
              </a:rPr>
            </a:br>
            <a:br>
              <a:rPr lang="en-IN" sz="1800" dirty="0">
                <a:latin typeface="+mn-lt"/>
              </a:rPr>
            </a:br>
            <a:r>
              <a:rPr lang="en-IN" sz="1800" dirty="0">
                <a:latin typeface="+mn-lt"/>
              </a:rPr>
              <a:t>     Consistency: Use standard formulas across similar tasks for uniformity.</a:t>
            </a:r>
            <a:br>
              <a:rPr lang="en-IN" sz="1800" dirty="0">
                <a:latin typeface="+mn-lt"/>
              </a:rPr>
            </a:br>
            <a:br>
              <a:rPr lang="en-IN" sz="1800" dirty="0">
                <a:latin typeface="+mn-lt"/>
              </a:rPr>
            </a:br>
            <a:r>
              <a:rPr lang="en-IN" sz="1800" dirty="0">
                <a:latin typeface="+mn-lt"/>
              </a:rPr>
              <a:t>     Complexity: Avoid overly complex formulas that can be difficult to maintain or debug</a:t>
            </a:r>
            <a:br>
              <a:rPr lang="en-IN" sz="1800" dirty="0">
                <a:latin typeface="+mn-lt"/>
              </a:rPr>
            </a:br>
            <a:br>
              <a:rPr lang="en-IN" sz="1800" dirty="0">
                <a:latin typeface="+mn-lt"/>
              </a:rPr>
            </a:br>
            <a:r>
              <a:rPr lang="en-IN" sz="1800" dirty="0">
                <a:latin typeface="+mn-lt"/>
              </a:rPr>
              <a:t>     Error Handling: Implement error-checking to manage and troubleshoot formula issues.</a:t>
            </a:r>
          </a:p>
        </p:txBody>
      </p:sp>
    </p:spTree>
    <p:extLst>
      <p:ext uri="{BB962C8B-B14F-4D97-AF65-F5344CB8AC3E}">
        <p14:creationId xmlns:p14="http://schemas.microsoft.com/office/powerpoint/2010/main" val="1387536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6950-9D79-37CD-C8CD-AAFE29CBE648}"/>
              </a:ext>
            </a:extLst>
          </p:cNvPr>
          <p:cNvSpPr>
            <a:spLocks noGrp="1"/>
          </p:cNvSpPr>
          <p:nvPr>
            <p:ph type="title"/>
          </p:nvPr>
        </p:nvSpPr>
        <p:spPr>
          <a:xfrm>
            <a:off x="304800" y="243512"/>
            <a:ext cx="10681335" cy="6370975"/>
          </a:xfrm>
        </p:spPr>
        <p:txBody>
          <a:bodyPr/>
          <a:lstStyle/>
          <a:p>
            <a:r>
              <a:rPr lang="en-IN" sz="1800" dirty="0">
                <a:latin typeface="+mn-lt"/>
              </a:rPr>
              <a:t>4) Pivot Chart</a:t>
            </a:r>
            <a:br>
              <a:rPr lang="en-IN" sz="1800" dirty="0">
                <a:latin typeface="+mn-lt"/>
              </a:rPr>
            </a:br>
            <a:br>
              <a:rPr lang="en-IN" sz="1800" dirty="0">
                <a:latin typeface="+mn-lt"/>
              </a:rPr>
            </a:br>
            <a:r>
              <a:rPr lang="en-IN" sz="1800" dirty="0">
                <a:latin typeface="+mn-lt"/>
              </a:rPr>
              <a:t>     Dynamic Visualization: Graphically represents data from a data from a pivot table,</a:t>
            </a:r>
            <a:br>
              <a:rPr lang="en-IN" sz="1800" dirty="0">
                <a:latin typeface="+mn-lt"/>
              </a:rPr>
            </a:br>
            <a:r>
              <a:rPr lang="en-IN" sz="1800" dirty="0">
                <a:latin typeface="+mn-lt"/>
              </a:rPr>
              <a:t>allowing interactive exploration.</a:t>
            </a:r>
            <a:br>
              <a:rPr lang="en-IN" sz="1800" dirty="0">
                <a:latin typeface="+mn-lt"/>
              </a:rPr>
            </a:br>
            <a:br>
              <a:rPr lang="en-IN" sz="1800" dirty="0">
                <a:latin typeface="+mn-lt"/>
              </a:rPr>
            </a:br>
            <a:r>
              <a:rPr lang="en-IN" sz="1800" dirty="0">
                <a:latin typeface="+mn-lt"/>
              </a:rPr>
              <a:t>     Customization: Easily adjust chart types, data series and filters.</a:t>
            </a:r>
            <a:br>
              <a:rPr lang="en-IN" sz="1800" dirty="0">
                <a:latin typeface="+mn-lt"/>
              </a:rPr>
            </a:br>
            <a:br>
              <a:rPr lang="en-IN" sz="1800" dirty="0">
                <a:latin typeface="+mn-lt"/>
              </a:rPr>
            </a:br>
            <a:r>
              <a:rPr lang="en-IN" sz="1800" dirty="0">
                <a:latin typeface="+mn-lt"/>
              </a:rPr>
              <a:t>     Aggregation: Summarizes and visualizes aggregated data, such as sums, averages or counts.</a:t>
            </a:r>
            <a:br>
              <a:rPr lang="en-IN" sz="1800" dirty="0">
                <a:latin typeface="+mn-lt"/>
              </a:rPr>
            </a:br>
            <a:br>
              <a:rPr lang="en-IN" sz="1800" dirty="0">
                <a:latin typeface="+mn-lt"/>
              </a:rPr>
            </a:br>
            <a:r>
              <a:rPr lang="en-IN" sz="1800" dirty="0">
                <a:latin typeface="+mn-lt"/>
              </a:rPr>
              <a:t>     Update: Automatically reflects changes in the underlying pivot table data.</a:t>
            </a:r>
            <a:br>
              <a:rPr lang="en-IN" sz="1800" dirty="0">
                <a:latin typeface="+mn-lt"/>
              </a:rPr>
            </a:br>
            <a:br>
              <a:rPr lang="en-IN" sz="1800" dirty="0">
                <a:latin typeface="+mn-lt"/>
              </a:rPr>
            </a:br>
            <a:r>
              <a:rPr lang="en-IN" sz="1800" dirty="0">
                <a:latin typeface="+mn-lt"/>
              </a:rPr>
              <a:t>     Filtering: Use slicers and filters to focus on specific data subsets.</a:t>
            </a:r>
            <a:br>
              <a:rPr lang="en-IN" sz="1800" dirty="0">
                <a:latin typeface="+mn-lt"/>
              </a:rPr>
            </a:br>
            <a:br>
              <a:rPr lang="en-IN" sz="1800" dirty="0">
                <a:latin typeface="+mn-lt"/>
              </a:rPr>
            </a:br>
            <a:r>
              <a:rPr lang="en-IN" sz="1800" dirty="0">
                <a:latin typeface="+mn-lt"/>
              </a:rPr>
              <a:t>5) Graph-Visualization</a:t>
            </a:r>
            <a:br>
              <a:rPr lang="en-IN" sz="1800" dirty="0">
                <a:latin typeface="+mn-lt"/>
              </a:rPr>
            </a:br>
            <a:br>
              <a:rPr lang="en-IN" sz="1800" dirty="0">
                <a:latin typeface="+mn-lt"/>
              </a:rPr>
            </a:br>
            <a:r>
              <a:rPr lang="en-IN" sz="1800" dirty="0">
                <a:latin typeface="+mn-lt"/>
              </a:rPr>
              <a:t>     Data Representation: Illustrates data relationships and trends through various chart types</a:t>
            </a:r>
            <a:br>
              <a:rPr lang="en-IN" sz="1800" dirty="0">
                <a:latin typeface="+mn-lt"/>
              </a:rPr>
            </a:br>
            <a:r>
              <a:rPr lang="en-IN" sz="1800" dirty="0">
                <a:latin typeface="+mn-lt"/>
              </a:rPr>
              <a:t>(e.g., bar, line, pie).</a:t>
            </a:r>
            <a:br>
              <a:rPr lang="en-IN" sz="1800" dirty="0">
                <a:latin typeface="+mn-lt"/>
              </a:rPr>
            </a:br>
            <a:br>
              <a:rPr lang="en-IN" sz="1800" dirty="0">
                <a:latin typeface="+mn-lt"/>
              </a:rPr>
            </a:br>
            <a:r>
              <a:rPr lang="en-IN" sz="1800" dirty="0">
                <a:latin typeface="+mn-lt"/>
              </a:rPr>
              <a:t>     Clarity-Enhances understanding of data patterns and insights.</a:t>
            </a:r>
            <a:br>
              <a:rPr lang="en-IN" sz="1800" dirty="0">
                <a:latin typeface="+mn-lt"/>
              </a:rPr>
            </a:br>
            <a:br>
              <a:rPr lang="en-IN" sz="1800" dirty="0">
                <a:latin typeface="+mn-lt"/>
              </a:rPr>
            </a:br>
            <a:r>
              <a:rPr lang="en-IN" sz="1800" dirty="0">
                <a:latin typeface="+mn-lt"/>
              </a:rPr>
              <a:t>     Interactive Elements: Includes features like tooltips and drill-downs for detailed exploration</a:t>
            </a:r>
            <a:br>
              <a:rPr lang="en-IN" sz="1800" dirty="0">
                <a:latin typeface="+mn-lt"/>
              </a:rPr>
            </a:br>
            <a:br>
              <a:rPr lang="en-IN" sz="1800" dirty="0">
                <a:latin typeface="+mn-lt"/>
              </a:rPr>
            </a:br>
            <a:r>
              <a:rPr lang="en-IN" sz="1800" dirty="0">
                <a:latin typeface="+mn-lt"/>
              </a:rPr>
              <a:t>     Comparison: Facilitates comparison between data sets or over time.</a:t>
            </a:r>
          </a:p>
        </p:txBody>
      </p:sp>
    </p:spTree>
    <p:extLst>
      <p:ext uri="{BB962C8B-B14F-4D97-AF65-F5344CB8AC3E}">
        <p14:creationId xmlns:p14="http://schemas.microsoft.com/office/powerpoint/2010/main" val="2399713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C3A91B3E-4447-ACED-FBAF-DE93D72FEEEA}"/>
              </a:ext>
            </a:extLst>
          </p:cNvPr>
          <p:cNvSpPr txBox="1"/>
          <p:nvPr/>
        </p:nvSpPr>
        <p:spPr>
          <a:xfrm>
            <a:off x="838200" y="1295400"/>
            <a:ext cx="8839200" cy="369332"/>
          </a:xfrm>
          <a:prstGeom prst="rect">
            <a:avLst/>
          </a:prstGeom>
          <a:noFill/>
        </p:spPr>
        <p:txBody>
          <a:bodyPr wrap="square" rtlCol="0">
            <a:spAutoFit/>
          </a:bodyPr>
          <a:lstStyle/>
          <a:p>
            <a:r>
              <a:rPr lang="en-IN" dirty="0"/>
              <a:t> </a:t>
            </a:r>
          </a:p>
        </p:txBody>
      </p:sp>
      <p:sp>
        <p:nvSpPr>
          <p:cNvPr id="3" name="TextBox 2">
            <a:extLst>
              <a:ext uri="{FF2B5EF4-FFF2-40B4-BE49-F238E27FC236}">
                <a16:creationId xmlns:a16="http://schemas.microsoft.com/office/drawing/2014/main" id="{40C3C16D-BD17-2DDD-396B-DC484A03D6CB}"/>
              </a:ext>
            </a:extLst>
          </p:cNvPr>
          <p:cNvSpPr txBox="1"/>
          <p:nvPr/>
        </p:nvSpPr>
        <p:spPr>
          <a:xfrm>
            <a:off x="838200" y="1295400"/>
            <a:ext cx="9560951" cy="4247317"/>
          </a:xfrm>
          <a:prstGeom prst="rect">
            <a:avLst/>
          </a:prstGeom>
          <a:noFill/>
        </p:spPr>
        <p:txBody>
          <a:bodyPr wrap="none" rtlCol="0">
            <a:spAutoFit/>
          </a:bodyPr>
          <a:lstStyle/>
          <a:p>
            <a:r>
              <a:rPr lang="en-IN" dirty="0"/>
              <a:t>     A database description is a detailed document that outlines the structure, organization, and </a:t>
            </a:r>
          </a:p>
          <a:p>
            <a:r>
              <a:rPr lang="en-IN" dirty="0"/>
              <a:t>content of a database.  It provides a comprehensive overview of the database’s design, architecture,</a:t>
            </a:r>
          </a:p>
          <a:p>
            <a:r>
              <a:rPr lang="en-IN" dirty="0"/>
              <a:t>and components, including:</a:t>
            </a:r>
          </a:p>
          <a:p>
            <a:r>
              <a:rPr lang="en-IN" dirty="0"/>
              <a:t>1)Database purpose and scope</a:t>
            </a:r>
          </a:p>
          <a:p>
            <a:r>
              <a:rPr lang="en-IN" dirty="0"/>
              <a:t>2)Entity-relationship diagrams (ERDs) or data models</a:t>
            </a:r>
          </a:p>
          <a:p>
            <a:r>
              <a:rPr lang="en-IN" dirty="0"/>
              <a:t>3)Table or file descriptions, including: </a:t>
            </a:r>
          </a:p>
          <a:p>
            <a:r>
              <a:rPr lang="en-IN" dirty="0"/>
              <a:t>    a)Field or column names and data types </a:t>
            </a:r>
          </a:p>
          <a:p>
            <a:r>
              <a:rPr lang="en-IN" dirty="0"/>
              <a:t>    b)Primary and foreign keys</a:t>
            </a:r>
          </a:p>
          <a:p>
            <a:r>
              <a:rPr lang="en-IN" dirty="0"/>
              <a:t>    c) Indexes and constraints</a:t>
            </a:r>
          </a:p>
          <a:p>
            <a:r>
              <a:rPr lang="en-IN" dirty="0"/>
              <a:t>4)Data relationships and dependencies</a:t>
            </a:r>
          </a:p>
          <a:p>
            <a:r>
              <a:rPr lang="en-IN" dirty="0"/>
              <a:t>5)Data formats and storage requirements</a:t>
            </a:r>
          </a:p>
          <a:p>
            <a:r>
              <a:rPr lang="en-IN" dirty="0"/>
              <a:t>6)Security and access control measures</a:t>
            </a:r>
          </a:p>
          <a:p>
            <a:r>
              <a:rPr lang="en-IN" dirty="0"/>
              <a:t>7)Backup and recovery procedures</a:t>
            </a:r>
          </a:p>
          <a:p>
            <a:r>
              <a:rPr lang="en-IN" dirty="0"/>
              <a:t>8)Data maintenance and update procedures</a:t>
            </a:r>
          </a:p>
          <a:p>
            <a:r>
              <a:rPr lang="en-IN" dirty="0"/>
              <a:t>     </a:t>
            </a:r>
          </a:p>
        </p:txBody>
      </p:sp>
    </p:spTree>
    <p:extLst>
      <p:ext uri="{BB962C8B-B14F-4D97-AF65-F5344CB8AC3E}">
        <p14:creationId xmlns:p14="http://schemas.microsoft.com/office/powerpoint/2010/main" val="272066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E2D9-B4F9-6C51-843B-DECA6D29517A}"/>
              </a:ext>
            </a:extLst>
          </p:cNvPr>
          <p:cNvSpPr>
            <a:spLocks noGrp="1"/>
          </p:cNvSpPr>
          <p:nvPr>
            <p:ph type="title"/>
          </p:nvPr>
        </p:nvSpPr>
        <p:spPr>
          <a:xfrm>
            <a:off x="755332" y="385444"/>
            <a:ext cx="10681335" cy="4370427"/>
          </a:xfrm>
        </p:spPr>
        <p:txBody>
          <a:bodyPr/>
          <a:lstStyle/>
          <a:p>
            <a:r>
              <a:rPr lang="en-IN" sz="1800" b="0" dirty="0">
                <a:latin typeface="+mj-lt"/>
              </a:rPr>
              <a:t>The database description serves as a reference guide for:</a:t>
            </a:r>
            <a:br>
              <a:rPr lang="en-IN" sz="1800" b="0" dirty="0">
                <a:latin typeface="+mj-lt"/>
              </a:rPr>
            </a:br>
            <a:r>
              <a:rPr lang="en-IN" sz="1800" b="0" dirty="0">
                <a:latin typeface="+mj-lt"/>
              </a:rPr>
              <a:t>     *)Database administrators and developers </a:t>
            </a:r>
            <a:br>
              <a:rPr lang="en-IN" sz="1800" b="0" dirty="0">
                <a:latin typeface="+mj-lt"/>
              </a:rPr>
            </a:br>
            <a:r>
              <a:rPr lang="en-IN" sz="1800" b="0" dirty="0">
                <a:latin typeface="+mj-lt"/>
              </a:rPr>
              <a:t>     *)Data analysts and users</a:t>
            </a:r>
            <a:br>
              <a:rPr lang="en-IN" sz="1800" b="0" dirty="0">
                <a:latin typeface="+mj-lt"/>
              </a:rPr>
            </a:br>
            <a:r>
              <a:rPr lang="en-IN" sz="1800" b="0" dirty="0">
                <a:latin typeface="+mj-lt"/>
              </a:rPr>
              <a:t>     *)IT support staff</a:t>
            </a:r>
            <a:br>
              <a:rPr lang="en-IN" sz="1800" b="0" dirty="0">
                <a:latin typeface="+mj-lt"/>
              </a:rPr>
            </a:br>
            <a:br>
              <a:rPr lang="en-IN" sz="1800" b="0" dirty="0">
                <a:latin typeface="+mj-lt"/>
              </a:rPr>
            </a:br>
            <a:r>
              <a:rPr lang="en-IN" sz="1800" b="0" dirty="0">
                <a:latin typeface="+mj-lt"/>
              </a:rPr>
              <a:t>Its purpose is to ensure that everyone involved with the database understands its organization,</a:t>
            </a:r>
            <a:br>
              <a:rPr lang="en-IN" sz="1800" b="0" dirty="0">
                <a:latin typeface="+mj-lt"/>
              </a:rPr>
            </a:br>
            <a:r>
              <a:rPr lang="en-IN" sz="1800" b="0" dirty="0">
                <a:latin typeface="+mj-lt"/>
              </a:rPr>
              <a:t>structure, and content, making it easier to:</a:t>
            </a:r>
            <a:br>
              <a:rPr lang="en-IN" sz="1800" b="0" dirty="0">
                <a:latin typeface="+mj-lt"/>
              </a:rPr>
            </a:br>
            <a:r>
              <a:rPr lang="en-IN" sz="1800" b="0" dirty="0">
                <a:latin typeface="+mj-lt"/>
              </a:rPr>
              <a:t>     *)Design and implement database applications</a:t>
            </a:r>
            <a:br>
              <a:rPr lang="en-IN" sz="1800" b="0" dirty="0">
                <a:latin typeface="+mj-lt"/>
              </a:rPr>
            </a:br>
            <a:r>
              <a:rPr lang="en-IN" sz="1800" b="0" dirty="0">
                <a:latin typeface="+mj-lt"/>
              </a:rPr>
              <a:t>     *)Maintain data integrity and consistency</a:t>
            </a:r>
            <a:br>
              <a:rPr lang="en-IN" sz="1800" b="0" dirty="0">
                <a:latin typeface="+mj-lt"/>
              </a:rPr>
            </a:br>
            <a:r>
              <a:rPr lang="en-IN" sz="1800" b="0" dirty="0">
                <a:latin typeface="+mj-lt"/>
              </a:rPr>
              <a:t>     *)Troubleshoot issues and optimize performance </a:t>
            </a:r>
            <a:br>
              <a:rPr lang="en-IN" sz="1800" b="0" dirty="0">
                <a:latin typeface="+mj-lt"/>
              </a:rPr>
            </a:br>
            <a:r>
              <a:rPr lang="en-IN" sz="1800" b="0" dirty="0">
                <a:latin typeface="+mj-lt"/>
              </a:rPr>
              <a:t>     *)Ensure data security and compliance</a:t>
            </a:r>
            <a:br>
              <a:rPr lang="en-IN" sz="1800" b="0" dirty="0">
                <a:latin typeface="+mj-lt"/>
              </a:rPr>
            </a:br>
            <a:br>
              <a:rPr lang="en-IN" sz="1800" b="0" dirty="0">
                <a:latin typeface="+mj-lt"/>
              </a:rPr>
            </a:br>
            <a:r>
              <a:rPr lang="en-IN" sz="1800" b="0" dirty="0">
                <a:latin typeface="+mj-lt"/>
              </a:rPr>
              <a:t>A well-written database description helps to reduce errors, improve data quality, and enhance overall </a:t>
            </a:r>
            <a:br>
              <a:rPr lang="en-IN" sz="1800" b="0" dirty="0">
                <a:latin typeface="+mj-lt"/>
              </a:rPr>
            </a:br>
            <a:r>
              <a:rPr lang="en-IN" sz="1800" b="0" dirty="0">
                <a:latin typeface="+mj-lt"/>
              </a:rPr>
              <a:t>database management.</a:t>
            </a:r>
            <a:br>
              <a:rPr lang="en-IN" sz="3200" u="sng" dirty="0"/>
            </a:br>
            <a:endParaRPr lang="en-IN" sz="3200" u="sng" dirty="0"/>
          </a:p>
        </p:txBody>
      </p:sp>
    </p:spTree>
    <p:extLst>
      <p:ext uri="{BB962C8B-B14F-4D97-AF65-F5344CB8AC3E}">
        <p14:creationId xmlns:p14="http://schemas.microsoft.com/office/powerpoint/2010/main" val="270729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3D1B582-46FC-AD11-BDC2-42ED98CBE616}"/>
              </a:ext>
            </a:extLst>
          </p:cNvPr>
          <p:cNvSpPr txBox="1"/>
          <p:nvPr/>
        </p:nvSpPr>
        <p:spPr>
          <a:xfrm>
            <a:off x="3202828" y="4083330"/>
            <a:ext cx="8074390" cy="369332"/>
          </a:xfrm>
          <a:prstGeom prst="rect">
            <a:avLst/>
          </a:prstGeom>
          <a:noFill/>
        </p:spPr>
        <p:txBody>
          <a:bodyPr wrap="none" rtlCol="0">
            <a:spAutoFit/>
          </a:bodyPr>
          <a:lstStyle/>
          <a:p>
            <a:r>
              <a:rPr lang="en-IN" dirty="0"/>
              <a:t>Performance Level=If S(Z8&gt;=5,”VERY HIGH”,Z8&gt;=4,”HIGH”,Z8&gt;=3,”MID”,TRUE,”LOW”)</a:t>
            </a:r>
          </a:p>
        </p:txBody>
      </p:sp>
      <p:sp>
        <p:nvSpPr>
          <p:cNvPr id="11" name="TextBox 10">
            <a:extLst>
              <a:ext uri="{FF2B5EF4-FFF2-40B4-BE49-F238E27FC236}">
                <a16:creationId xmlns:a16="http://schemas.microsoft.com/office/drawing/2014/main" id="{041AF327-B818-D518-9978-85F115BC94C2}"/>
              </a:ext>
            </a:extLst>
          </p:cNvPr>
          <p:cNvSpPr txBox="1"/>
          <p:nvPr/>
        </p:nvSpPr>
        <p:spPr>
          <a:xfrm>
            <a:off x="2248118" y="1580183"/>
            <a:ext cx="9143400" cy="3139321"/>
          </a:xfrm>
          <a:prstGeom prst="rect">
            <a:avLst/>
          </a:prstGeom>
          <a:noFill/>
        </p:spPr>
        <p:txBody>
          <a:bodyPr wrap="none" rtlCol="0">
            <a:spAutoFit/>
          </a:bodyPr>
          <a:lstStyle/>
          <a:p>
            <a:r>
              <a:rPr lang="en-IN" dirty="0"/>
              <a:t>     The “wow” factor in your solution refers to the unique, innovative, or impressive aspect that </a:t>
            </a:r>
          </a:p>
          <a:p>
            <a:r>
              <a:rPr lang="en-IN" dirty="0"/>
              <a:t>set it apart from others and captures attention.  It’s the element that makes customers or users</a:t>
            </a:r>
          </a:p>
          <a:p>
            <a:r>
              <a:rPr lang="en-IN" dirty="0"/>
              <a:t>Says “wow ” due to its:</a:t>
            </a:r>
          </a:p>
          <a:p>
            <a:r>
              <a:rPr lang="en-IN" dirty="0"/>
              <a:t>1)Uniqueness: Something entirely new or unprecedented.</a:t>
            </a:r>
          </a:p>
          <a:p>
            <a:r>
              <a:rPr lang="en-IN" dirty="0"/>
              <a:t>2)Exceptional performance: Significantly better results or efficiency.</a:t>
            </a:r>
          </a:p>
          <a:p>
            <a:r>
              <a:rPr lang="en-IN" dirty="0"/>
              <a:t>3)Innovative technology: Cutting-edge or pioneering use of technology.</a:t>
            </a:r>
          </a:p>
          <a:p>
            <a:r>
              <a:rPr lang="en-IN" dirty="0"/>
              <a:t>4)Seamless experience: Intuitive, user-friendly, and hassle-free.</a:t>
            </a:r>
          </a:p>
          <a:p>
            <a:r>
              <a:rPr lang="en-IN" dirty="0"/>
              <a:t>5)Game-changing impact: Revolutionizes the way things are done</a:t>
            </a:r>
          </a:p>
          <a:p>
            <a:endParaRPr lang="en-IN" dirty="0"/>
          </a:p>
          <a:p>
            <a:r>
              <a:rPr lang="en-IN" dirty="0"/>
              <a:t>Example:</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859F25A-E4EA-33AE-671B-F646D546417D}"/>
              </a:ext>
            </a:extLst>
          </p:cNvPr>
          <p:cNvSpPr txBox="1"/>
          <p:nvPr/>
        </p:nvSpPr>
        <p:spPr>
          <a:xfrm>
            <a:off x="712102" y="1049337"/>
            <a:ext cx="1572995" cy="800219"/>
          </a:xfrm>
          <a:prstGeom prst="rect">
            <a:avLst/>
          </a:prstGeom>
          <a:noFill/>
        </p:spPr>
        <p:txBody>
          <a:bodyPr wrap="none" rtlCol="0">
            <a:spAutoFit/>
          </a:bodyPr>
          <a:lstStyle/>
          <a:p>
            <a:r>
              <a:rPr lang="en-IN" sz="2800" u="sng" dirty="0"/>
              <a:t>Summary</a:t>
            </a:r>
          </a:p>
          <a:p>
            <a:endParaRPr lang="en-IN" dirty="0"/>
          </a:p>
        </p:txBody>
      </p:sp>
      <p:sp>
        <p:nvSpPr>
          <p:cNvPr id="7" name="TextBox 6">
            <a:extLst>
              <a:ext uri="{FF2B5EF4-FFF2-40B4-BE49-F238E27FC236}">
                <a16:creationId xmlns:a16="http://schemas.microsoft.com/office/drawing/2014/main" id="{15CE91F0-060B-BD8E-1F44-6565FC410DBB}"/>
              </a:ext>
            </a:extLst>
          </p:cNvPr>
          <p:cNvSpPr txBox="1"/>
          <p:nvPr/>
        </p:nvSpPr>
        <p:spPr>
          <a:xfrm>
            <a:off x="838200" y="3286157"/>
            <a:ext cx="184731" cy="646331"/>
          </a:xfrm>
          <a:prstGeom prst="rect">
            <a:avLst/>
          </a:prstGeom>
          <a:noFill/>
        </p:spPr>
        <p:txBody>
          <a:bodyPr wrap="none" rtlCol="0">
            <a:spAutoFit/>
          </a:bodyPr>
          <a:lstStyle/>
          <a:p>
            <a:endParaRPr lang="en-IN" dirty="0"/>
          </a:p>
          <a:p>
            <a:endParaRPr lang="en-IN" dirty="0"/>
          </a:p>
        </p:txBody>
      </p:sp>
      <p:sp>
        <p:nvSpPr>
          <p:cNvPr id="11" name="Rectangle 2">
            <a:extLst>
              <a:ext uri="{FF2B5EF4-FFF2-40B4-BE49-F238E27FC236}">
                <a16:creationId xmlns:a16="http://schemas.microsoft.com/office/drawing/2014/main" id="{0D2A3EA3-2698-A29B-2698-2E6FBC5D6CBD}"/>
              </a:ext>
            </a:extLst>
          </p:cNvPr>
          <p:cNvSpPr>
            <a:spLocks noChangeArrowheads="1"/>
          </p:cNvSpPr>
          <p:nvPr/>
        </p:nvSpPr>
        <p:spPr bwMode="auto">
          <a:xfrm>
            <a:off x="0" y="0"/>
            <a:ext cx="2997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1777D"/>
                </a:solidFill>
                <a:effectLst/>
                <a:latin typeface="Roboto" panose="02000000000000000000" pitchFamily="2" charset="0"/>
              </a:rPr>
              <a:t>Learn more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1777D"/>
                </a:solidFill>
                <a:effectLst/>
                <a:latin typeface="var(--cib-font-text)"/>
                <a:hlinkClick r:id="rId3"/>
              </a:rPr>
              <a:t>1javaguides.net</a:t>
            </a:r>
            <a:r>
              <a:rPr kumimoji="0" lang="en-US" altLang="en-US" sz="1000" b="0" i="0" u="none" strike="noStrike" cap="none" normalizeH="0" baseline="0" dirty="0">
                <a:ln>
                  <a:noFill/>
                </a:ln>
                <a:solidFill>
                  <a:srgbClr val="71777D"/>
                </a:solidFill>
                <a:effectLst/>
                <a:latin typeface="var(--cib-font-text)"/>
                <a:hlinkClick r:id="rId4"/>
              </a:rPr>
              <a:t>2digitalocean.com</a:t>
            </a:r>
            <a:r>
              <a:rPr kumimoji="0" lang="en-US" altLang="en-US" sz="1000" b="0" i="0" u="none" strike="noStrike" cap="none" normalizeH="0" baseline="0" dirty="0">
                <a:ln>
                  <a:noFill/>
                </a:ln>
                <a:solidFill>
                  <a:srgbClr val="71777D"/>
                </a:solidFill>
                <a:effectLst/>
                <a:latin typeface="var(--cib-font-text)"/>
                <a:hlinkClick r:id="rId5"/>
              </a:rPr>
              <a:t>3anoopcnair.com</a:t>
            </a:r>
            <a:r>
              <a:rPr kumimoji="0" lang="en-US" altLang="en-US" sz="1000" b="0" i="0" u="none" strike="noStrike" cap="none" normalizeH="0" baseline="0" dirty="0">
                <a:ln>
                  <a:noFill/>
                </a:ln>
                <a:solidFill>
                  <a:srgbClr val="71777D"/>
                </a:solidFill>
                <a:effectLst/>
                <a:latin typeface="var(--cib-font-text)"/>
                <a:hlinkClick r:id="rId6"/>
              </a:rPr>
              <a:t>4javatpoint.com</a:t>
            </a:r>
            <a:endParaRPr kumimoji="0" lang="en-US" altLang="en-US" sz="1000" b="0" i="0" u="none" strike="noStrike" cap="none" normalizeH="0" baseline="0" dirty="0">
              <a:ln>
                <a:noFill/>
              </a:ln>
              <a:solidFill>
                <a:srgbClr val="71777D"/>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D9FB7BDD-F7F3-A4B1-7407-C7F0DF5905EB}"/>
              </a:ext>
            </a:extLst>
          </p:cNvPr>
          <p:cNvSpPr txBox="1"/>
          <p:nvPr/>
        </p:nvSpPr>
        <p:spPr>
          <a:xfrm>
            <a:off x="838200" y="1752600"/>
            <a:ext cx="247184" cy="646331"/>
          </a:xfrm>
          <a:prstGeom prst="rect">
            <a:avLst/>
          </a:prstGeom>
          <a:noFill/>
        </p:spPr>
        <p:txBody>
          <a:bodyPr wrap="none" rtlCol="0">
            <a:spAutoFit/>
          </a:bodyPr>
          <a:lstStyle/>
          <a:p>
            <a:r>
              <a:rPr lang="en-IN" dirty="0"/>
              <a:t>:</a:t>
            </a:r>
          </a:p>
          <a:p>
            <a:endParaRPr lang="en-IN" dirty="0"/>
          </a:p>
        </p:txBody>
      </p:sp>
      <p:sp>
        <p:nvSpPr>
          <p:cNvPr id="16" name="TextBox 15">
            <a:extLst>
              <a:ext uri="{FF2B5EF4-FFF2-40B4-BE49-F238E27FC236}">
                <a16:creationId xmlns:a16="http://schemas.microsoft.com/office/drawing/2014/main" id="{482BCB41-AEF1-FE35-FC77-367CE63EAE58}"/>
              </a:ext>
            </a:extLst>
          </p:cNvPr>
          <p:cNvSpPr txBox="1"/>
          <p:nvPr/>
        </p:nvSpPr>
        <p:spPr>
          <a:xfrm>
            <a:off x="712102" y="1570296"/>
            <a:ext cx="9041498" cy="1200329"/>
          </a:xfrm>
          <a:prstGeom prst="rect">
            <a:avLst/>
          </a:prstGeom>
          <a:noFill/>
        </p:spPr>
        <p:txBody>
          <a:bodyPr wrap="square">
            <a:spAutoFit/>
          </a:bodyPr>
          <a:lstStyle/>
          <a:p>
            <a:r>
              <a:rPr lang="en-US" b="0" i="0" dirty="0">
                <a:solidFill>
                  <a:srgbClr val="333333"/>
                </a:solidFill>
                <a:effectLst/>
                <a:highlight>
                  <a:srgbClr val="FFFFFF"/>
                </a:highlight>
                <a:latin typeface="Arial" panose="020B0604020202020204" pitchFamily="34" charset="0"/>
              </a:rPr>
              <a:t>Performance reviews can be tricky, especially when you’re trying to summarize a year’s worth of work into a few lines. A well-crafted performance review summary can help both employees and managers understand what’s working well, what needs adjustment, and the next steps to take.</a:t>
            </a:r>
            <a:endParaRPr lang="en-IN" dirty="0"/>
          </a:p>
        </p:txBody>
      </p:sp>
      <p:sp>
        <p:nvSpPr>
          <p:cNvPr id="18" name="TextBox 17">
            <a:extLst>
              <a:ext uri="{FF2B5EF4-FFF2-40B4-BE49-F238E27FC236}">
                <a16:creationId xmlns:a16="http://schemas.microsoft.com/office/drawing/2014/main" id="{D410DCF5-E539-8F85-9EF8-BC4F2F23B996}"/>
              </a:ext>
            </a:extLst>
          </p:cNvPr>
          <p:cNvSpPr txBox="1"/>
          <p:nvPr/>
        </p:nvSpPr>
        <p:spPr>
          <a:xfrm>
            <a:off x="739774" y="2897996"/>
            <a:ext cx="9166225" cy="1754326"/>
          </a:xfrm>
          <a:prstGeom prst="rect">
            <a:avLst/>
          </a:prstGeom>
          <a:noFill/>
        </p:spPr>
        <p:txBody>
          <a:bodyPr wrap="square">
            <a:spAutoFit/>
          </a:bodyPr>
          <a:lstStyle/>
          <a:p>
            <a:pPr algn="l" fontAlgn="base"/>
            <a:r>
              <a:rPr lang="en-US" b="0" i="0" dirty="0">
                <a:solidFill>
                  <a:srgbClr val="000000"/>
                </a:solidFill>
                <a:effectLst/>
                <a:highlight>
                  <a:srgbClr val="FFFFFF"/>
                </a:highlight>
                <a:latin typeface="var(--ricos-custom-p-font-family,unset)"/>
              </a:rPr>
              <a:t>Performance reviews are a critical part of any business. They allow employers and management to address employee behavior and correct any mistakes. They also provide a boost for morale, as employees report higher </a:t>
            </a:r>
            <a:r>
              <a:rPr lang="en-US" dirty="0">
                <a:highlight>
                  <a:srgbClr val="FFFFFF"/>
                </a:highlight>
                <a:latin typeface="var(--ricos-custom-link-font-family,unset)"/>
              </a:rPr>
              <a:t>engagement and job satisfaction</a:t>
            </a:r>
            <a:r>
              <a:rPr lang="en-US" b="0" i="0" dirty="0">
                <a:solidFill>
                  <a:srgbClr val="000000"/>
                </a:solidFill>
                <a:effectLst/>
                <a:highlight>
                  <a:srgbClr val="FFFFFF"/>
                </a:highlight>
                <a:latin typeface="var(--ricos-custom-p-font-family,unset)"/>
              </a:rPr>
              <a:t> when their work is subject to review. </a:t>
            </a:r>
          </a:p>
          <a:p>
            <a:pPr algn="l" fontAlgn="base"/>
            <a:r>
              <a:rPr lang="en-US" b="0" i="0" dirty="0">
                <a:solidFill>
                  <a:srgbClr val="000000"/>
                </a:solidFill>
                <a:effectLst/>
                <a:highlight>
                  <a:srgbClr val="FFFFFF"/>
                </a:highlight>
                <a:latin typeface="var(--ricos-custom-p-font-family,unset)"/>
              </a:rPr>
              <a:t>However, the exact nature of conducting performance reviews is tricky. To clear things up, this article will dive into examples of performance reviews. This will help guide you through providing effective evaluation in the future.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D0BD21A0-1A13-666F-64CE-E97440EF7C0E}"/>
              </a:ext>
            </a:extLst>
          </p:cNvPr>
          <p:cNvGraphicFramePr>
            <a:graphicFrameLocks/>
          </p:cNvGraphicFramePr>
          <p:nvPr>
            <p:extLst>
              <p:ext uri="{D42A27DB-BD31-4B8C-83A1-F6EECF244321}">
                <p14:modId xmlns:p14="http://schemas.microsoft.com/office/powerpoint/2010/main" val="210746546"/>
              </p:ext>
            </p:extLst>
          </p:nvPr>
        </p:nvGraphicFramePr>
        <p:xfrm>
          <a:off x="2057400" y="1524000"/>
          <a:ext cx="6858000" cy="3276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AAD6AC4-1D68-AF49-2C58-FF01B7121872}"/>
              </a:ext>
            </a:extLst>
          </p:cNvPr>
          <p:cNvSpPr txBox="1"/>
          <p:nvPr/>
        </p:nvSpPr>
        <p:spPr>
          <a:xfrm>
            <a:off x="838200" y="1219200"/>
            <a:ext cx="8405763" cy="4524315"/>
          </a:xfrm>
          <a:prstGeom prst="rect">
            <a:avLst/>
          </a:prstGeom>
          <a:noFill/>
        </p:spPr>
        <p:txBody>
          <a:bodyPr wrap="none" rtlCol="0">
            <a:spAutoFit/>
          </a:bodyPr>
          <a:lstStyle/>
          <a:p>
            <a:r>
              <a:rPr lang="en-IN" dirty="0"/>
              <a:t>Employee performance analysis is a crucial process that:</a:t>
            </a:r>
          </a:p>
          <a:p>
            <a:r>
              <a:rPr lang="en-IN" dirty="0"/>
              <a:t>     *)Evaluates employee performance against goals and expectations </a:t>
            </a:r>
          </a:p>
          <a:p>
            <a:r>
              <a:rPr lang="en-IN" dirty="0"/>
              <a:t>     *)Identifies strengths, weaknesses, and areas for improvement</a:t>
            </a:r>
          </a:p>
          <a:p>
            <a:r>
              <a:rPr lang="en-IN" dirty="0"/>
              <a:t>     *)Informs development plans and coaching strategies</a:t>
            </a:r>
          </a:p>
          <a:p>
            <a:r>
              <a:rPr lang="en-IN" dirty="0"/>
              <a:t>     *)Enhances employee engagement and motivation</a:t>
            </a:r>
          </a:p>
          <a:p>
            <a:r>
              <a:rPr lang="en-IN" dirty="0"/>
              <a:t>     *)Drives business result and growth</a:t>
            </a:r>
          </a:p>
          <a:p>
            <a:endParaRPr lang="en-IN" dirty="0"/>
          </a:p>
          <a:p>
            <a:r>
              <a:rPr lang="en-IN" dirty="0"/>
              <a:t>Effective performance analysis leads to:</a:t>
            </a:r>
          </a:p>
          <a:p>
            <a:r>
              <a:rPr lang="en-IN" dirty="0"/>
              <a:t>     *)Improved productivity</a:t>
            </a:r>
          </a:p>
          <a:p>
            <a:r>
              <a:rPr lang="en-IN" dirty="0"/>
              <a:t>     *)Better goal alignment</a:t>
            </a:r>
          </a:p>
          <a:p>
            <a:r>
              <a:rPr lang="en-IN" dirty="0"/>
              <a:t>     *)Increased employee retention</a:t>
            </a:r>
          </a:p>
          <a:p>
            <a:r>
              <a:rPr lang="en-IN" dirty="0"/>
              <a:t>     *)Data-driven decision making </a:t>
            </a:r>
          </a:p>
          <a:p>
            <a:r>
              <a:rPr lang="en-IN" dirty="0"/>
              <a:t>     *)Continuous performance improvement </a:t>
            </a:r>
          </a:p>
          <a:p>
            <a:endParaRPr lang="en-IN" dirty="0"/>
          </a:p>
          <a:p>
            <a:r>
              <a:rPr lang="en-IN" dirty="0"/>
              <a:t>Regular and fair performance analysis is essential for unlocking employee potential and </a:t>
            </a:r>
          </a:p>
          <a:p>
            <a:r>
              <a:rPr lang="en-IN" dirty="0"/>
              <a:t>Driving organizational success.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76898" y="2152156"/>
            <a:ext cx="9450222" cy="1878719"/>
          </a:xfrm>
          <a:prstGeom prst="rect">
            <a:avLst/>
          </a:prstGeom>
        </p:spPr>
        <p:txBody>
          <a:bodyPr vert="horz" wrap="square" lIns="0" tIns="16510" rIns="0" bIns="0" rtlCol="0">
            <a:spAutoFit/>
          </a:bodyPr>
          <a:lstStyle/>
          <a:p>
            <a:pPr marL="12700">
              <a:lnSpc>
                <a:spcPct val="100000"/>
              </a:lnSpc>
              <a:spcBef>
                <a:spcPts val="130"/>
              </a:spcBef>
            </a:pPr>
            <a:r>
              <a:rPr lang="en-US" sz="4250" dirty="0"/>
              <a:t>Employee Performance Analysis</a:t>
            </a:r>
            <a:br>
              <a:rPr lang="en-US" sz="4250" dirty="0"/>
            </a:br>
            <a:r>
              <a:rPr lang="en-US" sz="4250" dirty="0"/>
              <a:t>using Excel</a:t>
            </a:r>
            <a:br>
              <a:rPr lang="en-US" sz="4250" dirty="0"/>
            </a:br>
            <a:br>
              <a:rPr lang="en-US" sz="1800" dirty="0"/>
            </a:br>
            <a:r>
              <a:rPr lang="en-US" sz="1800" dirty="0"/>
              <a:t>       </a:t>
            </a:r>
            <a:endParaRPr lang="en-US"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94769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tx1">
                    <a:lumMod val="95000"/>
                    <a:lumOff val="5000"/>
                  </a:schemeClr>
                </a:solidFill>
              </a:rPr>
              <a:t>P</a:t>
            </a:r>
            <a:r>
              <a:rPr sz="4250" spc="15" dirty="0">
                <a:solidFill>
                  <a:schemeClr val="tx1">
                    <a:lumMod val="95000"/>
                    <a:lumOff val="5000"/>
                  </a:schemeClr>
                </a:solidFill>
              </a:rPr>
              <a:t>ROB</a:t>
            </a:r>
            <a:r>
              <a:rPr sz="4250" spc="55" dirty="0">
                <a:solidFill>
                  <a:schemeClr val="tx1">
                    <a:lumMod val="95000"/>
                    <a:lumOff val="5000"/>
                  </a:schemeClr>
                </a:solidFill>
              </a:rPr>
              <a:t>L</a:t>
            </a:r>
            <a:r>
              <a:rPr sz="4250" spc="-20" dirty="0">
                <a:solidFill>
                  <a:schemeClr val="tx1">
                    <a:lumMod val="95000"/>
                    <a:lumOff val="5000"/>
                  </a:schemeClr>
                </a:solidFill>
              </a:rPr>
              <a:t>E</a:t>
            </a:r>
            <a:r>
              <a:rPr sz="4250" spc="20" dirty="0">
                <a:solidFill>
                  <a:schemeClr val="tx1">
                    <a:lumMod val="95000"/>
                    <a:lumOff val="5000"/>
                  </a:schemeClr>
                </a:solidFill>
              </a:rPr>
              <a:t>M</a:t>
            </a:r>
            <a:r>
              <a:rPr sz="4250" dirty="0">
                <a:solidFill>
                  <a:schemeClr val="tx1">
                    <a:lumMod val="95000"/>
                    <a:lumOff val="5000"/>
                  </a:schemeClr>
                </a:solidFill>
              </a:rPr>
              <a:t>	</a:t>
            </a:r>
            <a:r>
              <a:rPr sz="4250" spc="10" dirty="0">
                <a:solidFill>
                  <a:schemeClr val="tx1">
                    <a:lumMod val="95000"/>
                    <a:lumOff val="5000"/>
                  </a:schemeClr>
                </a:solidFill>
              </a:rPr>
              <a:t>S</a:t>
            </a:r>
            <a:r>
              <a:rPr sz="4250" spc="-370" dirty="0">
                <a:solidFill>
                  <a:schemeClr val="tx1">
                    <a:lumMod val="95000"/>
                    <a:lumOff val="5000"/>
                  </a:schemeClr>
                </a:solidFill>
              </a:rPr>
              <a:t>T</a:t>
            </a:r>
            <a:r>
              <a:rPr sz="4250" spc="-375" dirty="0">
                <a:solidFill>
                  <a:schemeClr val="tx1">
                    <a:lumMod val="95000"/>
                    <a:lumOff val="5000"/>
                  </a:schemeClr>
                </a:solidFill>
              </a:rPr>
              <a:t>A</a:t>
            </a:r>
            <a:r>
              <a:rPr lang="en-IN" sz="4250" spc="15" dirty="0">
                <a:solidFill>
                  <a:schemeClr val="tx1">
                    <a:lumMod val="95000"/>
                    <a:lumOff val="5000"/>
                  </a:schemeClr>
                </a:solidFill>
              </a:rPr>
              <a:t>TEMENT</a:t>
            </a:r>
            <a:br>
              <a:rPr lang="en-IN" sz="4250" spc="10" dirty="0"/>
            </a:br>
            <a:r>
              <a:rPr lang="en-IN" sz="1800" spc="10" dirty="0"/>
              <a:t>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7F84470B-5646-E26F-6B1C-8E6D449136EC}"/>
              </a:ext>
            </a:extLst>
          </p:cNvPr>
          <p:cNvSpPr txBox="1"/>
          <p:nvPr/>
        </p:nvSpPr>
        <p:spPr>
          <a:xfrm>
            <a:off x="381000" y="1576611"/>
            <a:ext cx="9859617" cy="369332"/>
          </a:xfrm>
          <a:prstGeom prst="rect">
            <a:avLst/>
          </a:prstGeom>
          <a:noFill/>
        </p:spPr>
        <p:txBody>
          <a:bodyPr wrap="square" rtlCol="0">
            <a:spAutoFit/>
          </a:bodyPr>
          <a:lstStyle/>
          <a:p>
            <a:r>
              <a:rPr lang="en-IN" dirty="0"/>
              <a:t>     </a:t>
            </a:r>
          </a:p>
        </p:txBody>
      </p:sp>
      <p:sp>
        <p:nvSpPr>
          <p:cNvPr id="13" name="TextBox 12">
            <a:extLst>
              <a:ext uri="{FF2B5EF4-FFF2-40B4-BE49-F238E27FC236}">
                <a16:creationId xmlns:a16="http://schemas.microsoft.com/office/drawing/2014/main" id="{0EA27080-796F-1D1D-F8AA-0CB06AC94625}"/>
              </a:ext>
            </a:extLst>
          </p:cNvPr>
          <p:cNvSpPr txBox="1"/>
          <p:nvPr/>
        </p:nvSpPr>
        <p:spPr>
          <a:xfrm>
            <a:off x="834072" y="1447800"/>
            <a:ext cx="449162" cy="369332"/>
          </a:xfrm>
          <a:prstGeom prst="rect">
            <a:avLst/>
          </a:prstGeom>
          <a:noFill/>
        </p:spPr>
        <p:txBody>
          <a:bodyPr wrap="none" rtlCol="0">
            <a:spAutoFit/>
          </a:bodyPr>
          <a:lstStyle/>
          <a:p>
            <a:r>
              <a:rPr lang="en-IN" dirty="0"/>
              <a:t>     </a:t>
            </a:r>
          </a:p>
        </p:txBody>
      </p:sp>
      <p:sp>
        <p:nvSpPr>
          <p:cNvPr id="9" name="TextBox 8">
            <a:extLst>
              <a:ext uri="{FF2B5EF4-FFF2-40B4-BE49-F238E27FC236}">
                <a16:creationId xmlns:a16="http://schemas.microsoft.com/office/drawing/2014/main" id="{0BE393E8-F179-DB93-31D7-8E0BA38C0C13}"/>
              </a:ext>
            </a:extLst>
          </p:cNvPr>
          <p:cNvSpPr txBox="1"/>
          <p:nvPr/>
        </p:nvSpPr>
        <p:spPr>
          <a:xfrm>
            <a:off x="834072" y="1447800"/>
            <a:ext cx="8811858" cy="4524315"/>
          </a:xfrm>
          <a:prstGeom prst="rect">
            <a:avLst/>
          </a:prstGeom>
          <a:noFill/>
        </p:spPr>
        <p:txBody>
          <a:bodyPr wrap="square" rtlCol="0">
            <a:spAutoFit/>
          </a:bodyPr>
          <a:lstStyle/>
          <a:p>
            <a:r>
              <a:rPr lang="en-IN" dirty="0"/>
              <a:t>     A problem statement is a clear and concise description of a problem or opportunity that</a:t>
            </a:r>
          </a:p>
          <a:p>
            <a:r>
              <a:rPr lang="en-IN" dirty="0"/>
              <a:t>Needs to be addressed.  It defines the issue, its impact, and the goals for solving it.  A</a:t>
            </a:r>
          </a:p>
          <a:p>
            <a:r>
              <a:rPr lang="en-IN" dirty="0"/>
              <a:t>Well-crafted problem statement should:</a:t>
            </a:r>
          </a:p>
          <a:p>
            <a:r>
              <a:rPr lang="en-IN" dirty="0"/>
              <a:t>1)Identify the key issue or challenge </a:t>
            </a:r>
          </a:p>
          <a:p>
            <a:r>
              <a:rPr lang="en-IN" dirty="0"/>
              <a:t>2)Explain the context and background</a:t>
            </a:r>
          </a:p>
          <a:p>
            <a:r>
              <a:rPr lang="en-IN" dirty="0"/>
              <a:t>3)Describe the current situation and its limitations</a:t>
            </a:r>
          </a:p>
          <a:p>
            <a:r>
              <a:rPr lang="en-IN" dirty="0"/>
              <a:t>4)Outline the desired outcomes or goals </a:t>
            </a:r>
          </a:p>
          <a:p>
            <a:r>
              <a:rPr lang="en-IN" dirty="0"/>
              <a:t>5)Provide a clear direction for solution development</a:t>
            </a:r>
          </a:p>
          <a:p>
            <a:endParaRPr lang="en-IN" dirty="0"/>
          </a:p>
          <a:p>
            <a:r>
              <a:rPr lang="en-IN" dirty="0"/>
              <a:t>Example of a problem statement:</a:t>
            </a:r>
          </a:p>
          <a:p>
            <a:r>
              <a:rPr lang="en-IN" dirty="0"/>
              <a:t>“The current customer complaint process is time-consuming and inefficient, </a:t>
            </a:r>
          </a:p>
          <a:p>
            <a:r>
              <a:rPr lang="en-IN" dirty="0"/>
              <a:t>resulting in long resolution times and low customer satisfaction.  We need to</a:t>
            </a:r>
          </a:p>
          <a:p>
            <a:r>
              <a:rPr lang="en-IN" dirty="0"/>
              <a:t>develop a new process that reduces resolution time by 50% and increases customer</a:t>
            </a:r>
          </a:p>
          <a:p>
            <a:r>
              <a:rPr lang="en-IN" dirty="0"/>
              <a:t>satisfaction by 25% within the next 6 months.”  </a:t>
            </a:r>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tx1">
                    <a:lumMod val="95000"/>
                    <a:lumOff val="5000"/>
                  </a:schemeClr>
                </a:solidFill>
              </a:rPr>
              <a:t>PROJECT	</a:t>
            </a:r>
            <a:r>
              <a:rPr sz="4250" spc="-20" dirty="0">
                <a:solidFill>
                  <a:schemeClr val="tx1">
                    <a:lumMod val="95000"/>
                    <a:lumOff val="5000"/>
                  </a:schemeClr>
                </a:solidFill>
              </a:rPr>
              <a:t>OVERVIEW</a:t>
            </a:r>
            <a:endParaRPr sz="4250" dirty="0">
              <a:solidFill>
                <a:schemeClr val="tx1">
                  <a:lumMod val="95000"/>
                  <a:lumOff val="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3425" y="1801566"/>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5BD72FD-58B7-3E36-C355-F7AA8ED481FC}"/>
              </a:ext>
            </a:extLst>
          </p:cNvPr>
          <p:cNvSpPr txBox="1"/>
          <p:nvPr/>
        </p:nvSpPr>
        <p:spPr>
          <a:xfrm>
            <a:off x="739775" y="1993900"/>
            <a:ext cx="7391400" cy="369332"/>
          </a:xfrm>
          <a:prstGeom prst="rect">
            <a:avLst/>
          </a:prstGeom>
          <a:noFill/>
        </p:spPr>
        <p:txBody>
          <a:bodyPr wrap="square" rtlCol="0">
            <a:spAutoFit/>
          </a:bodyPr>
          <a:lstStyle/>
          <a:p>
            <a:r>
              <a:rPr lang="en-IN" dirty="0"/>
              <a:t>    </a:t>
            </a:r>
          </a:p>
        </p:txBody>
      </p:sp>
      <p:sp>
        <p:nvSpPr>
          <p:cNvPr id="13" name="TextBox 12">
            <a:extLst>
              <a:ext uri="{FF2B5EF4-FFF2-40B4-BE49-F238E27FC236}">
                <a16:creationId xmlns:a16="http://schemas.microsoft.com/office/drawing/2014/main" id="{000C5947-6DDC-E143-7404-3D491FFA4FC8}"/>
              </a:ext>
            </a:extLst>
          </p:cNvPr>
          <p:cNvSpPr txBox="1"/>
          <p:nvPr/>
        </p:nvSpPr>
        <p:spPr>
          <a:xfrm>
            <a:off x="533400" y="1582340"/>
            <a:ext cx="8534400" cy="4247317"/>
          </a:xfrm>
          <a:prstGeom prst="rect">
            <a:avLst/>
          </a:prstGeom>
          <a:noFill/>
        </p:spPr>
        <p:txBody>
          <a:bodyPr wrap="square">
            <a:spAutoFit/>
          </a:bodyPr>
          <a:lstStyle/>
          <a:p>
            <a:r>
              <a:rPr lang="en-US" dirty="0"/>
              <a:t>     A project overview is a brief summary that provides a high-level view of a project, including its:</a:t>
            </a:r>
          </a:p>
          <a:p>
            <a:r>
              <a:rPr lang="en-US" dirty="0"/>
              <a:t>1)Purpose and objectives</a:t>
            </a:r>
          </a:p>
          <a:p>
            <a:r>
              <a:rPr lang="en-US" dirty="0"/>
              <a:t>2)Scope and key deliverables</a:t>
            </a:r>
          </a:p>
          <a:p>
            <a:r>
              <a:rPr lang="en-US" dirty="0"/>
              <a:t>3)Timeline and milestones</a:t>
            </a:r>
          </a:p>
          <a:p>
            <a:r>
              <a:rPr lang="en-US" dirty="0"/>
              <a:t>4)Budget and resources</a:t>
            </a:r>
          </a:p>
          <a:p>
            <a:r>
              <a:rPr lang="en-US" dirty="0"/>
              <a:t>5)Stakeholders and their roles </a:t>
            </a:r>
          </a:p>
          <a:p>
            <a:r>
              <a:rPr lang="en-US" dirty="0"/>
              <a:t>6)Key features and benefits</a:t>
            </a:r>
          </a:p>
          <a:p>
            <a:r>
              <a:rPr lang="en-US" dirty="0"/>
              <a:t>7)Goals and expected outcomes</a:t>
            </a:r>
          </a:p>
          <a:p>
            <a:endParaRPr lang="en-US" dirty="0"/>
          </a:p>
          <a:p>
            <a:r>
              <a:rPr lang="en-US" dirty="0"/>
              <a:t>A good project overview should be concise, clear and informative, making it easy </a:t>
            </a:r>
            <a:r>
              <a:rPr lang="en-US" dirty="0" err="1"/>
              <a:t>fpr</a:t>
            </a:r>
            <a:r>
              <a:rPr lang="en-US" dirty="0"/>
              <a:t> readers to quickly grasp the project’s essentials.</a:t>
            </a:r>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01D301E6-4402-9AD7-AD38-6321370227D1}"/>
              </a:ext>
            </a:extLst>
          </p:cNvPr>
          <p:cNvSpPr txBox="1"/>
          <p:nvPr/>
        </p:nvSpPr>
        <p:spPr>
          <a:xfrm>
            <a:off x="585152" y="2966998"/>
            <a:ext cx="9389428" cy="369332"/>
          </a:xfrm>
          <a:prstGeom prst="rect">
            <a:avLst/>
          </a:prstGeom>
          <a:noFill/>
        </p:spPr>
        <p:txBody>
          <a:bodyPr wrap="square">
            <a:spAutoFit/>
          </a:bodyPr>
          <a:lstStyle/>
          <a:p>
            <a:r>
              <a:rPr lang="en-US" dirty="0"/>
              <a:t>.</a:t>
            </a:r>
          </a:p>
        </p:txBody>
      </p:sp>
      <p:sp>
        <p:nvSpPr>
          <p:cNvPr id="7" name="TextBox 6">
            <a:extLst>
              <a:ext uri="{FF2B5EF4-FFF2-40B4-BE49-F238E27FC236}">
                <a16:creationId xmlns:a16="http://schemas.microsoft.com/office/drawing/2014/main" id="{B027CB6D-FD8F-32D6-EC9E-D16893C41A83}"/>
              </a:ext>
            </a:extLst>
          </p:cNvPr>
          <p:cNvSpPr txBox="1"/>
          <p:nvPr/>
        </p:nvSpPr>
        <p:spPr>
          <a:xfrm>
            <a:off x="838200" y="1600200"/>
            <a:ext cx="9392571" cy="4247317"/>
          </a:xfrm>
          <a:prstGeom prst="rect">
            <a:avLst/>
          </a:prstGeom>
          <a:noFill/>
        </p:spPr>
        <p:txBody>
          <a:bodyPr wrap="none" rtlCol="0">
            <a:spAutoFit/>
          </a:bodyPr>
          <a:lstStyle/>
          <a:p>
            <a:r>
              <a:rPr lang="en-IN" dirty="0"/>
              <a:t>     End users are individuals who ultimately use a product, system, or service to achieve their goals</a:t>
            </a:r>
          </a:p>
          <a:p>
            <a:r>
              <a:rPr lang="en-IN" dirty="0"/>
              <a:t>Or perform their tasks.  They are the intended recipients of the output, results, or benefits </a:t>
            </a:r>
          </a:p>
          <a:p>
            <a:r>
              <a:rPr lang="en-IN" dirty="0"/>
              <a:t>Provided by the project or system.</a:t>
            </a:r>
          </a:p>
          <a:p>
            <a:endParaRPr lang="en-IN" dirty="0"/>
          </a:p>
          <a:p>
            <a:r>
              <a:rPr lang="en-IN" dirty="0"/>
              <a:t>In the context of a project or database, end users can include:</a:t>
            </a:r>
          </a:p>
          <a:p>
            <a:r>
              <a:rPr lang="en-IN" dirty="0"/>
              <a:t>1)Customers or clients</a:t>
            </a:r>
          </a:p>
          <a:p>
            <a:r>
              <a:rPr lang="en-IN" dirty="0"/>
              <a:t>2)Employees or staff members’3)Managers or decision-makers</a:t>
            </a:r>
          </a:p>
          <a:p>
            <a:r>
              <a:rPr lang="en-IN" dirty="0"/>
              <a:t>4)External stakeholders (e.g., partners, suppliers, or vendors)</a:t>
            </a:r>
          </a:p>
          <a:p>
            <a:r>
              <a:rPr lang="en-IN" dirty="0"/>
              <a:t>5)General public or citizens (in case of public-facing systems)</a:t>
            </a:r>
          </a:p>
          <a:p>
            <a:endParaRPr lang="en-IN" dirty="0"/>
          </a:p>
          <a:p>
            <a:r>
              <a:rPr lang="en-IN" dirty="0"/>
              <a:t>End users interact with the system or product through various means, such as:</a:t>
            </a:r>
          </a:p>
          <a:p>
            <a:r>
              <a:rPr lang="en-IN" dirty="0"/>
              <a:t>1)User interfaces (e.g., graphical user interfaces, command-line interfaces)</a:t>
            </a:r>
          </a:p>
          <a:p>
            <a:r>
              <a:rPr lang="en-IN" dirty="0"/>
              <a:t>2)Reports or dashboards</a:t>
            </a:r>
          </a:p>
          <a:p>
            <a:r>
              <a:rPr lang="en-IN" dirty="0"/>
              <a:t>3)Mobile apps or web applications </a:t>
            </a:r>
          </a:p>
          <a:p>
            <a:r>
              <a:rPr lang="en-IN" dirty="0"/>
              <a:t>4)APIs or data feeds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40982" y="410835"/>
            <a:ext cx="9511348" cy="3063659"/>
          </a:xfrm>
          <a:prstGeom prst="rect">
            <a:avLst/>
          </a:prstGeom>
        </p:spPr>
        <p:txBody>
          <a:bodyPr vert="horz" wrap="square" lIns="0" tIns="16510" rIns="0" bIns="0" rtlCol="0">
            <a:spAutoFit/>
          </a:bodyPr>
          <a:lstStyle/>
          <a:p>
            <a:r>
              <a:rPr lang="en-IN" sz="1800" dirty="0">
                <a:latin typeface="+mn-lt"/>
              </a:rPr>
              <a:t>     </a:t>
            </a:r>
            <a:r>
              <a:rPr lang="en-IN" sz="1800" b="0" dirty="0">
                <a:latin typeface="+mn-lt"/>
              </a:rPr>
              <a:t>Understanding the needs, requirements, and expectations of end user is crucial to ensure that the</a:t>
            </a:r>
            <a:br>
              <a:rPr lang="en-IN" sz="1800" b="0" dirty="0">
                <a:latin typeface="+mn-lt"/>
              </a:rPr>
            </a:br>
            <a:r>
              <a:rPr lang="en-IN" sz="1800" b="0" dirty="0">
                <a:latin typeface="+mn-lt"/>
              </a:rPr>
              <a:t>project or system meets their needs and provides value to them. This involves:</a:t>
            </a:r>
            <a:br>
              <a:rPr lang="en-IN" sz="1800" b="0" dirty="0">
                <a:latin typeface="+mn-lt"/>
              </a:rPr>
            </a:br>
            <a:r>
              <a:rPr lang="en-IN" sz="1800" b="0" dirty="0">
                <a:latin typeface="+mn-lt"/>
              </a:rPr>
              <a:t>1)Identifying their goals and objectives </a:t>
            </a:r>
            <a:br>
              <a:rPr lang="en-IN" sz="1800" b="0" dirty="0">
                <a:latin typeface="+mn-lt"/>
              </a:rPr>
            </a:br>
            <a:r>
              <a:rPr lang="en-IN" sz="1800" b="0" dirty="0">
                <a:latin typeface="+mn-lt"/>
              </a:rPr>
              <a:t>2)Understanding their workflows and processes</a:t>
            </a:r>
            <a:br>
              <a:rPr lang="en-IN" sz="1800" b="0" dirty="0">
                <a:latin typeface="+mn-lt"/>
              </a:rPr>
            </a:br>
            <a:r>
              <a:rPr lang="en-IN" sz="1800" b="0" dirty="0">
                <a:latin typeface="+mn-lt"/>
              </a:rPr>
              <a:t>3)Gathering their feedback and input</a:t>
            </a:r>
            <a:br>
              <a:rPr lang="en-IN" sz="1800" b="0" dirty="0">
                <a:latin typeface="+mn-lt"/>
              </a:rPr>
            </a:br>
            <a:r>
              <a:rPr lang="en-IN" sz="1800" b="0" dirty="0">
                <a:latin typeface="+mn-lt"/>
              </a:rPr>
              <a:t>4)Designing user- centred solutions</a:t>
            </a:r>
            <a:br>
              <a:rPr lang="en-IN" sz="1800" b="0" dirty="0">
                <a:latin typeface="+mn-lt"/>
              </a:rPr>
            </a:br>
            <a:r>
              <a:rPr lang="en-IN" sz="1800" b="0" dirty="0">
                <a:latin typeface="+mn-lt"/>
              </a:rPr>
              <a:t>5)Testing and validating the system with them</a:t>
            </a:r>
            <a:br>
              <a:rPr lang="en-IN" sz="1800" b="0" dirty="0">
                <a:latin typeface="+mn-lt"/>
              </a:rPr>
            </a:br>
            <a:br>
              <a:rPr lang="en-IN" sz="1800" b="0" dirty="0">
                <a:latin typeface="+mn-lt"/>
              </a:rPr>
            </a:br>
            <a:r>
              <a:rPr lang="en-IN" sz="1800" b="0" dirty="0">
                <a:latin typeface="+mn-lt"/>
              </a:rPr>
              <a:t>By focusing on end users, you can create a more effective, efficient, and user-friendly system that meets their needs and delivers the desired outcomes.</a:t>
            </a:r>
            <a:br>
              <a:rPr lang="en-IN" sz="1800" b="0" dirty="0">
                <a:latin typeface="+mn-lt"/>
              </a:rPr>
            </a:br>
            <a:endParaRPr sz="1800" dirty="0">
              <a:latin typeface="+mn-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extLst>
      <p:ext uri="{BB962C8B-B14F-4D97-AF65-F5344CB8AC3E}">
        <p14:creationId xmlns:p14="http://schemas.microsoft.com/office/powerpoint/2010/main" val="253078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2" name="TextBox 11">
            <a:extLst>
              <a:ext uri="{FF2B5EF4-FFF2-40B4-BE49-F238E27FC236}">
                <a16:creationId xmlns:a16="http://schemas.microsoft.com/office/drawing/2014/main" id="{144244F6-6362-FB82-2211-F5A0436F4529}"/>
              </a:ext>
            </a:extLst>
          </p:cNvPr>
          <p:cNvSpPr txBox="1"/>
          <p:nvPr/>
        </p:nvSpPr>
        <p:spPr>
          <a:xfrm>
            <a:off x="3151451" y="2710934"/>
            <a:ext cx="184731" cy="369332"/>
          </a:xfrm>
          <a:prstGeom prst="rect">
            <a:avLst/>
          </a:prstGeom>
          <a:noFill/>
        </p:spPr>
        <p:txBody>
          <a:bodyPr wrap="none" rtlCol="0">
            <a:spAutoFit/>
          </a:bodyPr>
          <a:lstStyle/>
          <a:p>
            <a:endParaRPr lang="en-IN" dirty="0"/>
          </a:p>
        </p:txBody>
      </p:sp>
      <p:sp>
        <p:nvSpPr>
          <p:cNvPr id="8" name="TextBox 7">
            <a:extLst>
              <a:ext uri="{FF2B5EF4-FFF2-40B4-BE49-F238E27FC236}">
                <a16:creationId xmlns:a16="http://schemas.microsoft.com/office/drawing/2014/main" id="{FA1FA45E-6CA4-D31B-55EE-2C54383D2C72}"/>
              </a:ext>
            </a:extLst>
          </p:cNvPr>
          <p:cNvSpPr txBox="1"/>
          <p:nvPr/>
        </p:nvSpPr>
        <p:spPr>
          <a:xfrm>
            <a:off x="2971800" y="1476375"/>
            <a:ext cx="396262" cy="369332"/>
          </a:xfrm>
          <a:prstGeom prst="rect">
            <a:avLst/>
          </a:prstGeom>
          <a:noFill/>
        </p:spPr>
        <p:txBody>
          <a:bodyPr wrap="none" rtlCol="0">
            <a:spAutoFit/>
          </a:bodyPr>
          <a:lstStyle/>
          <a:p>
            <a:r>
              <a:rPr lang="en-IN" dirty="0"/>
              <a:t>    </a:t>
            </a:r>
          </a:p>
        </p:txBody>
      </p:sp>
      <p:sp>
        <p:nvSpPr>
          <p:cNvPr id="10" name="TextBox 9">
            <a:extLst>
              <a:ext uri="{FF2B5EF4-FFF2-40B4-BE49-F238E27FC236}">
                <a16:creationId xmlns:a16="http://schemas.microsoft.com/office/drawing/2014/main" id="{B808E1D5-B703-0EE3-3CB9-632BDE13707A}"/>
              </a:ext>
            </a:extLst>
          </p:cNvPr>
          <p:cNvSpPr txBox="1"/>
          <p:nvPr/>
        </p:nvSpPr>
        <p:spPr>
          <a:xfrm>
            <a:off x="3505200" y="2710934"/>
            <a:ext cx="3082254" cy="1477328"/>
          </a:xfrm>
          <a:prstGeom prst="rect">
            <a:avLst/>
          </a:prstGeom>
          <a:noFill/>
        </p:spPr>
        <p:txBody>
          <a:bodyPr wrap="none" rtlCol="0">
            <a:spAutoFit/>
          </a:bodyPr>
          <a:lstStyle/>
          <a:p>
            <a:r>
              <a:rPr lang="en-IN" dirty="0"/>
              <a:t>Conditional formatting-missing</a:t>
            </a:r>
          </a:p>
          <a:p>
            <a:r>
              <a:rPr lang="en-IN" dirty="0"/>
              <a:t>Filter-Remove</a:t>
            </a:r>
          </a:p>
          <a:p>
            <a:r>
              <a:rPr lang="en-IN" dirty="0"/>
              <a:t>Formula-Performance</a:t>
            </a:r>
          </a:p>
          <a:p>
            <a:r>
              <a:rPr lang="en-IN" dirty="0"/>
              <a:t>Pivot-Summary</a:t>
            </a:r>
          </a:p>
          <a:p>
            <a:r>
              <a:rPr lang="en-IN" dirty="0"/>
              <a:t>Graph -Data Visualization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642033"/>
            <a:ext cx="9763125" cy="4722447"/>
          </a:xfrm>
          <a:prstGeom prst="rect">
            <a:avLst/>
          </a:prstGeom>
        </p:spPr>
        <p:txBody>
          <a:bodyPr vert="horz" wrap="square" lIns="0" tIns="13335" rIns="0" bIns="0" rtlCol="0">
            <a:spAutoFit/>
          </a:bodyPr>
          <a:lstStyle/>
          <a:p>
            <a:pPr marL="12700">
              <a:lnSpc>
                <a:spcPct val="100000"/>
              </a:lnSpc>
              <a:spcBef>
                <a:spcPts val="105"/>
              </a:spcBef>
            </a:pPr>
            <a:r>
              <a:rPr lang="en-IN" sz="1800" dirty="0">
                <a:latin typeface="+mn-lt"/>
              </a:rPr>
              <a:t>1) Conditional formatting-missing</a:t>
            </a:r>
            <a:br>
              <a:rPr lang="en-IN" sz="1800" dirty="0">
                <a:latin typeface="+mn-lt"/>
              </a:rPr>
            </a:br>
            <a:br>
              <a:rPr lang="en-IN" sz="1800" dirty="0">
                <a:latin typeface="+mn-lt"/>
              </a:rPr>
            </a:br>
            <a:r>
              <a:rPr lang="en-IN" sz="1800" dirty="0">
                <a:latin typeface="+mn-lt"/>
              </a:rPr>
              <a:t>Rules Not Set: Ensure rules are defined for the correct data range.</a:t>
            </a:r>
            <a:br>
              <a:rPr lang="en-IN" sz="1800" dirty="0">
                <a:latin typeface="+mn-lt"/>
              </a:rPr>
            </a:br>
            <a:br>
              <a:rPr lang="en-IN" sz="1800" dirty="0">
                <a:latin typeface="+mn-lt"/>
              </a:rPr>
            </a:br>
            <a:r>
              <a:rPr lang="en-IN" sz="1800" dirty="0">
                <a:latin typeface="+mn-lt"/>
              </a:rPr>
              <a:t>Data Type Mismatch: Verify that data types match the rules.</a:t>
            </a:r>
            <a:br>
              <a:rPr lang="en-IN" sz="1800" dirty="0">
                <a:latin typeface="+mn-lt"/>
              </a:rPr>
            </a:br>
            <a:br>
              <a:rPr lang="en-IN" sz="1800" dirty="0">
                <a:latin typeface="+mn-lt"/>
              </a:rPr>
            </a:br>
            <a:r>
              <a:rPr lang="en-IN" sz="1800" dirty="0">
                <a:latin typeface="+mn-lt"/>
              </a:rPr>
              <a:t>Rule Priority: Check if the order of rules affects formatting.</a:t>
            </a:r>
            <a:br>
              <a:rPr lang="en-IN" sz="1800" dirty="0">
                <a:latin typeface="+mn-lt"/>
              </a:rPr>
            </a:br>
            <a:br>
              <a:rPr lang="en-IN" sz="1800" dirty="0">
                <a:latin typeface="+mn-lt"/>
              </a:rPr>
            </a:br>
            <a:r>
              <a:rPr lang="en-IN" sz="1800" dirty="0">
                <a:latin typeface="+mn-lt"/>
              </a:rPr>
              <a:t>Formatting Limits: Confirm you haven’t exceeded tool limitations.</a:t>
            </a:r>
            <a:br>
              <a:rPr lang="en-IN" sz="1800" dirty="0">
                <a:latin typeface="+mn-lt"/>
              </a:rPr>
            </a:br>
            <a:br>
              <a:rPr lang="en-IN" sz="1800" dirty="0">
                <a:latin typeface="+mn-lt"/>
              </a:rPr>
            </a:br>
            <a:r>
              <a:rPr lang="en-IN" sz="1800" dirty="0">
                <a:latin typeface="+mn-lt"/>
              </a:rPr>
              <a:t>Data Range Issues: Ensure the data range includes all relevant cells.</a:t>
            </a:r>
            <a:br>
              <a:rPr lang="en-IN" sz="1800" dirty="0">
                <a:latin typeface="+mn-lt"/>
              </a:rPr>
            </a:br>
            <a:br>
              <a:rPr lang="en-IN" sz="1800" dirty="0">
                <a:latin typeface="+mn-lt"/>
              </a:rPr>
            </a:br>
            <a:r>
              <a:rPr lang="en-IN" sz="1800" dirty="0">
                <a:latin typeface="+mn-lt"/>
              </a:rPr>
              <a:t>Software Issues: Check if the software version supports conditional formatting.</a:t>
            </a:r>
            <a:br>
              <a:rPr lang="en-IN" sz="1800" dirty="0">
                <a:latin typeface="+mn-lt"/>
              </a:rPr>
            </a:br>
            <a:br>
              <a:rPr lang="en-IN" sz="1800" dirty="0">
                <a:latin typeface="+mn-lt"/>
              </a:rPr>
            </a:br>
            <a:r>
              <a:rPr lang="en-IN" sz="1800" dirty="0">
                <a:latin typeface="+mn-lt"/>
              </a:rPr>
              <a:t>Conflicting Manual Formatting: Manual formatting might override conditional formatting.</a:t>
            </a:r>
            <a:br>
              <a:rPr lang="en-IN" sz="1800" dirty="0">
                <a:latin typeface="+mn-lt"/>
              </a:rPr>
            </a:br>
            <a:br>
              <a:rPr lang="en-IN" sz="1800" dirty="0">
                <a:latin typeface="+mn-lt"/>
              </a:rPr>
            </a:br>
            <a:r>
              <a:rPr lang="en-IN" sz="1800" dirty="0">
                <a:latin typeface="+mn-lt"/>
              </a:rPr>
              <a:t>Refreshing Data: Refresh or recalculate to apply formatting  </a:t>
            </a:r>
            <a:endParaRPr sz="1800" dirty="0">
              <a:latin typeface="+mn-lt"/>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Tree>
    <p:extLst>
      <p:ext uri="{BB962C8B-B14F-4D97-AF65-F5344CB8AC3E}">
        <p14:creationId xmlns:p14="http://schemas.microsoft.com/office/powerpoint/2010/main" val="1035238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788</TotalTime>
  <Words>1684</Words>
  <Application>Microsoft Office PowerPoint</Application>
  <PresentationFormat>Widescreen</PresentationFormat>
  <Paragraphs>150</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Roboto</vt:lpstr>
      <vt:lpstr>Times New Roman</vt:lpstr>
      <vt:lpstr>Trebuchet MS</vt:lpstr>
      <vt:lpstr>var(--cib-font-text)</vt:lpstr>
      <vt:lpstr>var(--ricos-custom-link-font-family,unset)</vt:lpstr>
      <vt:lpstr>var(--ricos-custom-p-font-family,unset)</vt:lpstr>
      <vt:lpstr>Office Theme</vt:lpstr>
      <vt:lpstr>Employee Data Analysis using Excel  </vt:lpstr>
      <vt:lpstr>Employee Performance Analysis using Excel         </vt:lpstr>
      <vt:lpstr>AGENDA</vt:lpstr>
      <vt:lpstr>PROBLEM STATEMENT  </vt:lpstr>
      <vt:lpstr>PROJECT OVERVIEW</vt:lpstr>
      <vt:lpstr>WHO ARE THE END USERS?</vt:lpstr>
      <vt:lpstr>     Understanding the needs, requirements, and expectations of end user is crucial to ensure that the project or system meets their needs and provides value to them. This involves: 1)Identifying their goals and objectives  2)Understanding their workflows and processes 3)Gathering their feedback and input 4)Designing user- centred solutions 5)Testing and validating the system with them  By focusing on end users, you can create a more effective, efficient, and user-friendly system that meets their needs and delivers the desired outcomes. </vt:lpstr>
      <vt:lpstr>OUR SOLUTION AND ITS VALUE PROPOSITION</vt:lpstr>
      <vt:lpstr>1) Conditional formatting-missing  Rules Not Set: Ensure rules are defined for the correct data range.  Data Type Mismatch: Verify that data types match the rules.  Rule Priority: Check if the order of rules affects formatting.  Formatting Limits: Confirm you haven’t exceeded tool limitations.  Data Range Issues: Ensure the data range includes all relevant cells.  Software Issues: Check if the software version supports conditional formatting.  Conflicting Manual Formatting: Manual formatting might override conditional formatting.  Refreshing Data: Refresh or recalculate to apply formatting  </vt:lpstr>
      <vt:lpstr>2) Filter – Remove       Clear Filter: Go to the filter options and select “Clear” to remove filters.       Remove Filter: Disable or delete filter settings from the data range       Rest View: Ensure the view returns to unfiltered data.       Check Settings: Verify that no filters are applied inadvertently.  3) Formula – Performance       =If S (Z8&gt;=5,’’VERY HIGH”, Z8&gt;= 4,”HIGH”, Z8&gt;=3,”MID”,TRUE,”LOW”)          Accuracy: Ensure formulas produce correct result.       Efficiency: Optimize formulas for faster calculation, especially with large datasets.       Consistency: Use standard formulas across similar tasks for uniformity.       Complexity: Avoid overly complex formulas that can be difficult to maintain or debug       Error Handling: Implement error-checking to manage and troubleshoot formula issues.</vt:lpstr>
      <vt:lpstr>4) Pivot Chart       Dynamic Visualization: Graphically represents data from a data from a pivot table, allowing interactive exploration.       Customization: Easily adjust chart types, data series and filters.       Aggregation: Summarizes and visualizes aggregated data, such as sums, averages or counts.       Update: Automatically reflects changes in the underlying pivot table data.       Filtering: Use slicers and filters to focus on specific data subsets.  5) Graph-Visualization       Data Representation: Illustrates data relationships and trends through various chart types (e.g., bar, line, pie).       Clarity-Enhances understanding of data patterns and insights.       Interactive Elements: Includes features like tooltips and drill-downs for detailed exploration       Comparison: Facilitates comparison between data sets or over time.</vt:lpstr>
      <vt:lpstr>Dataset Description</vt:lpstr>
      <vt:lpstr>The database description serves as a reference guide for:      *)Database administrators and developers       *)Data analysts and users      *)IT support staff  Its purpose is to ensure that everyone involved with the database understands its organization, structure, and content, making it easier to:      *)Design and implement database applications      *)Maintain data integrity and consistency      *)Troubleshoot issues and optimize performance       *)Ensure data security and compliance  A well-written database description helps to reduce errors, improve data quality, and enhance overall  database management.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Bala Adithya</cp:lastModifiedBy>
  <cp:revision>19</cp:revision>
  <dcterms:created xsi:type="dcterms:W3CDTF">2024-03-29T15:07:22Z</dcterms:created>
  <dcterms:modified xsi:type="dcterms:W3CDTF">2024-08-30T15:58:52Z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