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7" r:id="rId3"/>
    <p:sldId id="256" r:id="rId5"/>
    <p:sldId id="258" r:id="rId6"/>
    <p:sldId id="260" r:id="rId7"/>
    <p:sldId id="259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3" userDrawn="1">
          <p15:clr>
            <a:srgbClr val="A4A3A4"/>
          </p15:clr>
        </p15:guide>
        <p15:guide id="2" pos="37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23"/>
        <p:guide pos="379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83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397600"/>
            <a:ext cx="9799200" cy="110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504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04000"/>
            <a:ext cx="5342400" cy="414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04000"/>
            <a:ext cx="5342400" cy="414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71550" y="712470"/>
            <a:ext cx="648000" cy="64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i="1">
                <a:solidFill>
                  <a:schemeClr val="tx1"/>
                </a:solidFill>
                <a:latin typeface="Times New Roman Italic" panose="02020503050405090304" charset="0"/>
                <a:cs typeface="Times New Roman Italic" panose="02020503050405090304" charset="0"/>
              </a:rPr>
              <a:t>x</a:t>
            </a:r>
            <a:r>
              <a:rPr lang="en-US" altLang="zh-CN" sz="1600" baseline="-25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1</a:t>
            </a:r>
            <a:endParaRPr lang="en-US" altLang="zh-CN" sz="1600" baseline="-250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71550" y="2006600"/>
            <a:ext cx="648000" cy="64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i="1">
                <a:solidFill>
                  <a:schemeClr val="tx1"/>
                </a:solidFill>
                <a:latin typeface="Times New Roman Italic" panose="02020503050405090304" charset="0"/>
                <a:cs typeface="Times New Roman Italic" panose="02020503050405090304" charset="0"/>
                <a:sym typeface="+mn-ea"/>
              </a:rPr>
              <a:t>x</a:t>
            </a:r>
            <a:r>
              <a:rPr lang="en-US" altLang="zh-CN" sz="1600" baseline="-25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2</a:t>
            </a:r>
            <a:endParaRPr lang="zh-CN" altLang="en-US" sz="16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881755" y="2006850"/>
            <a:ext cx="648000" cy="64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i="1">
                <a:solidFill>
                  <a:schemeClr val="tx1"/>
                </a:solidFill>
                <a:latin typeface="Times New Roman Italic" panose="02020503050405090304" charset="0"/>
                <a:cs typeface="Times New Roman Italic" panose="02020503050405090304" charset="0"/>
                <a:sym typeface="+mn-ea"/>
              </a:rPr>
              <a:t>y</a:t>
            </a:r>
            <a:endParaRPr lang="zh-CN" altLang="en-US" sz="16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971550" y="3376295"/>
            <a:ext cx="648000" cy="64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i="1">
                <a:solidFill>
                  <a:schemeClr val="tx1"/>
                </a:solidFill>
                <a:latin typeface="Times New Roman Italic" panose="02020503050405090304" charset="0"/>
                <a:cs typeface="Times New Roman Italic" panose="02020503050405090304" charset="0"/>
                <a:sym typeface="+mn-ea"/>
              </a:rPr>
              <a:t>x</a:t>
            </a:r>
            <a:r>
              <a:rPr lang="en-US" altLang="zh-CN" sz="1600" baseline="-25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</a:t>
            </a:r>
            <a:endParaRPr lang="zh-CN" altLang="en-US" sz="16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22" name="直接箭头连接符 21"/>
          <p:cNvCxnSpPr>
            <a:stCxn id="4" idx="6"/>
            <a:endCxn id="7" idx="2"/>
          </p:cNvCxnSpPr>
          <p:nvPr/>
        </p:nvCxnSpPr>
        <p:spPr>
          <a:xfrm>
            <a:off x="1619250" y="1036320"/>
            <a:ext cx="2262505" cy="1294130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5" idx="6"/>
            <a:endCxn id="7" idx="2"/>
          </p:cNvCxnSpPr>
          <p:nvPr/>
        </p:nvCxnSpPr>
        <p:spPr>
          <a:xfrm>
            <a:off x="1619250" y="2330450"/>
            <a:ext cx="2262505" cy="0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6"/>
            <a:endCxn id="7" idx="2"/>
          </p:cNvCxnSpPr>
          <p:nvPr/>
        </p:nvCxnSpPr>
        <p:spPr>
          <a:xfrm flipV="1">
            <a:off x="1619250" y="2330450"/>
            <a:ext cx="2262505" cy="1369695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33755" y="46355"/>
            <a:ext cx="923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输入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743960" y="46355"/>
            <a:ext cx="923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输出层</a:t>
            </a:r>
            <a:endParaRPr lang="zh-CN" altLang="en-US"/>
          </a:p>
        </p:txBody>
      </p:sp>
      <p:pic>
        <p:nvPicPr>
          <p:cNvPr id="15" name="图片 14" descr="QianJianTec174247589018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9595" y="3700145"/>
            <a:ext cx="2393315" cy="2330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9195" y="1349375"/>
            <a:ext cx="1635760" cy="611505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SFT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模型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固定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)</a:t>
            </a:r>
            <a:endParaRPr lang="en-US" altLang="zh-CN" sz="12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圆柱形 10"/>
          <p:cNvSpPr/>
          <p:nvPr/>
        </p:nvSpPr>
        <p:spPr>
          <a:xfrm>
            <a:off x="1968341" y="2816860"/>
            <a:ext cx="1824990" cy="612140"/>
          </a:xfrm>
          <a:prstGeom prst="can">
            <a:avLst/>
          </a:prstGeom>
          <a:solidFill>
            <a:schemeClr val="accent4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Prompt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数据集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82370" y="4232275"/>
            <a:ext cx="1636395" cy="611505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策略模型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91705" y="4232910"/>
            <a:ext cx="1635760" cy="611505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奖励模型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cxnSp>
        <p:nvCxnSpPr>
          <p:cNvPr id="29" name="肘形连接符 28"/>
          <p:cNvCxnSpPr>
            <a:stCxn id="2" idx="1"/>
            <a:endCxn id="12" idx="1"/>
          </p:cNvCxnSpPr>
          <p:nvPr/>
        </p:nvCxnSpPr>
        <p:spPr>
          <a:xfrm rot="10800000" flipH="1" flipV="1">
            <a:off x="1179195" y="1655445"/>
            <a:ext cx="3175" cy="2882900"/>
          </a:xfrm>
          <a:prstGeom prst="bentConnector3">
            <a:avLst>
              <a:gd name="adj1" fmla="val -750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939800" y="3044825"/>
            <a:ext cx="64579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  <a:cs typeface="微软雅黑" charset="0"/>
                <a:sym typeface="+mn-ea"/>
              </a:rPr>
              <a:t>初始化</a:t>
            </a:r>
            <a:endParaRPr lang="zh-CN" altLang="en-US" sz="12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34" name="圆角右箭头 33"/>
          <p:cNvSpPr/>
          <p:nvPr/>
        </p:nvSpPr>
        <p:spPr>
          <a:xfrm>
            <a:off x="2860040" y="1523365"/>
            <a:ext cx="1461770" cy="1179195"/>
          </a:xfrm>
          <a:prstGeom prst="bentArrow">
            <a:avLst>
              <a:gd name="adj1" fmla="val 10850"/>
              <a:gd name="adj2" fmla="val 11366"/>
              <a:gd name="adj3" fmla="val 18929"/>
              <a:gd name="adj4" fmla="val 29685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圆柱形 34"/>
          <p:cNvSpPr/>
          <p:nvPr/>
        </p:nvSpPr>
        <p:spPr>
          <a:xfrm>
            <a:off x="4396899" y="1345565"/>
            <a:ext cx="1824990" cy="612140"/>
          </a:xfrm>
          <a:prstGeom prst="can">
            <a:avLst/>
          </a:prstGeom>
          <a:solidFill>
            <a:schemeClr val="accent4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SFT</a:t>
            </a:r>
            <a:r>
              <a:rPr lang="zh-CN" altLang="en-US">
                <a:latin typeface="微软雅黑" charset="0"/>
                <a:ea typeface="微软雅黑" charset="0"/>
              </a:rPr>
              <a:t>回复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6" name="圆角右箭头 35"/>
          <p:cNvSpPr/>
          <p:nvPr/>
        </p:nvSpPr>
        <p:spPr>
          <a:xfrm flipV="1">
            <a:off x="2894965" y="3508375"/>
            <a:ext cx="1461770" cy="1179195"/>
          </a:xfrm>
          <a:prstGeom prst="bentArrow">
            <a:avLst>
              <a:gd name="adj1" fmla="val 10850"/>
              <a:gd name="adj2" fmla="val 11366"/>
              <a:gd name="adj3" fmla="val 18929"/>
              <a:gd name="adj4" fmla="val 29685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柱形 36"/>
          <p:cNvSpPr/>
          <p:nvPr/>
        </p:nvSpPr>
        <p:spPr>
          <a:xfrm>
            <a:off x="4396899" y="4232275"/>
            <a:ext cx="1824990" cy="612140"/>
          </a:xfrm>
          <a:prstGeom prst="can">
            <a:avLst/>
          </a:prstGeom>
          <a:solidFill>
            <a:schemeClr val="accent4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策略</a:t>
            </a:r>
            <a:r>
              <a:rPr lang="zh-CN" altLang="en-US">
                <a:latin typeface="微软雅黑" charset="0"/>
                <a:ea typeface="微软雅黑" charset="0"/>
              </a:rPr>
              <a:t>模型回复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394359" y="2788920"/>
            <a:ext cx="1830070" cy="611505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KL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散度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39" name="肘形连接符 38"/>
          <p:cNvCxnSpPr>
            <a:stCxn id="35" idx="3"/>
            <a:endCxn id="38" idx="0"/>
          </p:cNvCxnSpPr>
          <p:nvPr/>
        </p:nvCxnSpPr>
        <p:spPr>
          <a:xfrm rot="5400000">
            <a:off x="4893786" y="2371725"/>
            <a:ext cx="831215" cy="3175"/>
          </a:xfrm>
          <a:prstGeom prst="bentConnector3">
            <a:avLst>
              <a:gd name="adj1" fmla="val 5003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37" idx="1"/>
            <a:endCxn id="38" idx="2"/>
          </p:cNvCxnSpPr>
          <p:nvPr/>
        </p:nvCxnSpPr>
        <p:spPr>
          <a:xfrm rot="16200000" flipV="1">
            <a:off x="4893469" y="3815080"/>
            <a:ext cx="831850" cy="3175"/>
          </a:xfrm>
          <a:prstGeom prst="bentConnector3">
            <a:avLst>
              <a:gd name="adj1" fmla="val 5003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37" idx="4"/>
            <a:endCxn id="13" idx="1"/>
          </p:cNvCxnSpPr>
          <p:nvPr/>
        </p:nvCxnSpPr>
        <p:spPr>
          <a:xfrm>
            <a:off x="6221730" y="4538345"/>
            <a:ext cx="1069975" cy="3175"/>
          </a:xfrm>
          <a:prstGeom prst="bentConnector3">
            <a:avLst>
              <a:gd name="adj1" fmla="val 5003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291705" y="2788920"/>
            <a:ext cx="1636395" cy="611505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奖励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得分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45" name="肘形连接符 44"/>
          <p:cNvCxnSpPr>
            <a:stCxn id="38" idx="3"/>
            <a:endCxn id="44" idx="1"/>
          </p:cNvCxnSpPr>
          <p:nvPr/>
        </p:nvCxnSpPr>
        <p:spPr>
          <a:xfrm flipV="1">
            <a:off x="6224270" y="1650365"/>
            <a:ext cx="1067435" cy="1444625"/>
          </a:xfrm>
          <a:prstGeom prst="bentConnector3">
            <a:avLst>
              <a:gd name="adj1" fmla="val 5003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43" idx="0"/>
            <a:endCxn id="44" idx="2"/>
          </p:cNvCxnSpPr>
          <p:nvPr/>
        </p:nvCxnSpPr>
        <p:spPr>
          <a:xfrm rot="16200000">
            <a:off x="7693660" y="2372360"/>
            <a:ext cx="832485" cy="3175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3" idx="0"/>
            <a:endCxn id="43" idx="2"/>
          </p:cNvCxnSpPr>
          <p:nvPr/>
        </p:nvCxnSpPr>
        <p:spPr>
          <a:xfrm rot="16200000">
            <a:off x="7693025" y="3816350"/>
            <a:ext cx="832485" cy="3175"/>
          </a:xfrm>
          <a:prstGeom prst="bentConnector3">
            <a:avLst>
              <a:gd name="adj1" fmla="val 4996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8" name="流程图: 预定义过程 47"/>
          <p:cNvSpPr/>
          <p:nvPr/>
        </p:nvSpPr>
        <p:spPr>
          <a:xfrm>
            <a:off x="9722485" y="2787650"/>
            <a:ext cx="1636395" cy="612775"/>
          </a:xfrm>
          <a:prstGeom prst="flowChartPredefinedProcess">
            <a:avLst/>
          </a:prstGeom>
          <a:solidFill>
            <a:schemeClr val="accent3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PPO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291070" y="1344930"/>
            <a:ext cx="1636395" cy="611505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总损失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50" name="肘形连接符 49"/>
          <p:cNvCxnSpPr>
            <a:stCxn id="49" idx="3"/>
            <a:endCxn id="48" idx="0"/>
          </p:cNvCxnSpPr>
          <p:nvPr/>
        </p:nvCxnSpPr>
        <p:spPr>
          <a:xfrm>
            <a:off x="8927465" y="1651000"/>
            <a:ext cx="1613535" cy="1136650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48" idx="2"/>
            <a:endCxn id="12" idx="2"/>
          </p:cNvCxnSpPr>
          <p:nvPr/>
        </p:nvCxnSpPr>
        <p:spPr>
          <a:xfrm rot="5400000">
            <a:off x="5549265" y="-147955"/>
            <a:ext cx="1443355" cy="8540115"/>
          </a:xfrm>
          <a:prstGeom prst="bentConnector3">
            <a:avLst>
              <a:gd name="adj1" fmla="val 11649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柱形 2"/>
          <p:cNvSpPr/>
          <p:nvPr/>
        </p:nvSpPr>
        <p:spPr>
          <a:xfrm>
            <a:off x="1259840" y="2393315"/>
            <a:ext cx="1005840" cy="1036320"/>
          </a:xfrm>
          <a:prstGeom prst="can">
            <a:avLst/>
          </a:prstGeom>
          <a:solidFill>
            <a:schemeClr val="accent4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输入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13075" y="2606040"/>
            <a:ext cx="1636395" cy="611505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共享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参数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78120" y="1380490"/>
            <a:ext cx="1636395" cy="611505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Actor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参数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78120" y="3839210"/>
            <a:ext cx="1636395" cy="611505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Critic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参数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77150" y="1380490"/>
            <a:ext cx="1636395" cy="611505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token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分布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77150" y="3839210"/>
            <a:ext cx="1636395" cy="611505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收益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预测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圆角矩形 8"/>
          <p:cNvSpPr/>
          <p:nvPr/>
        </p:nvSpPr>
        <p:spPr>
          <a:xfrm rot="20100000">
            <a:off x="2718435" y="1440180"/>
            <a:ext cx="4673600" cy="1578610"/>
          </a:xfrm>
          <a:prstGeom prst="roundRect">
            <a:avLst>
              <a:gd name="adj" fmla="val 50000"/>
            </a:avLst>
          </a:prstGeom>
          <a:noFill/>
          <a:ln w="12700" cmpd="sng">
            <a:solidFill>
              <a:schemeClr val="accent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 rot="1500000" flipV="1">
            <a:off x="2720340" y="2773680"/>
            <a:ext cx="4641215" cy="1578610"/>
          </a:xfrm>
          <a:prstGeom prst="roundRect">
            <a:avLst>
              <a:gd name="adj" fmla="val 50000"/>
            </a:avLst>
          </a:prstGeom>
          <a:noFill/>
          <a:ln w="12700" cmpd="sng">
            <a:solidFill>
              <a:schemeClr val="accent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肘形连接符 13"/>
          <p:cNvCxnSpPr>
            <a:stCxn id="3" idx="4"/>
            <a:endCxn id="4" idx="1"/>
          </p:cNvCxnSpPr>
          <p:nvPr/>
        </p:nvCxnSpPr>
        <p:spPr>
          <a:xfrm>
            <a:off x="2265680" y="2911475"/>
            <a:ext cx="747395" cy="635"/>
          </a:xfrm>
          <a:prstGeom prst="bentConnector3">
            <a:avLst>
              <a:gd name="adj1" fmla="val 5004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" idx="3"/>
            <a:endCxn id="5" idx="1"/>
          </p:cNvCxnSpPr>
          <p:nvPr/>
        </p:nvCxnSpPr>
        <p:spPr>
          <a:xfrm flipV="1">
            <a:off x="4649470" y="1686560"/>
            <a:ext cx="628650" cy="122555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4" idx="3"/>
            <a:endCxn id="6" idx="1"/>
          </p:cNvCxnSpPr>
          <p:nvPr/>
        </p:nvCxnSpPr>
        <p:spPr>
          <a:xfrm>
            <a:off x="4649470" y="2912110"/>
            <a:ext cx="628650" cy="123317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5" idx="3"/>
            <a:endCxn id="7" idx="1"/>
          </p:cNvCxnSpPr>
          <p:nvPr/>
        </p:nvCxnSpPr>
        <p:spPr>
          <a:xfrm>
            <a:off x="6914515" y="1686560"/>
            <a:ext cx="762635" cy="3175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6" idx="3"/>
            <a:endCxn id="8" idx="1"/>
          </p:cNvCxnSpPr>
          <p:nvPr/>
        </p:nvCxnSpPr>
        <p:spPr>
          <a:xfrm>
            <a:off x="6914515" y="4145280"/>
            <a:ext cx="762635" cy="3175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024755" y="2138680"/>
            <a:ext cx="1419225" cy="3733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ts val="2200"/>
              </a:lnSpc>
            </a:pPr>
            <a:r>
              <a:rPr lang="en-US" altLang="zh-CN" sz="1600" b="0">
                <a:solidFill>
                  <a:schemeClr val="tx1"/>
                </a:solidFill>
                <a:latin typeface="JetBrains Mono"/>
                <a:ea typeface="JetBrains Mono"/>
              </a:rPr>
              <a:t>Actor Model</a:t>
            </a:r>
            <a:endParaRPr lang="en-US" altLang="zh-CN" sz="1600" b="0">
              <a:solidFill>
                <a:schemeClr val="tx1"/>
              </a:solidFill>
              <a:latin typeface="JetBrains Mono"/>
              <a:ea typeface="JetBrains Mono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24755" y="3284855"/>
            <a:ext cx="1419225" cy="3733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ts val="2200"/>
              </a:lnSpc>
            </a:pPr>
            <a:r>
              <a:rPr lang="en-US" altLang="zh-CN" sz="1600" b="0">
                <a:solidFill>
                  <a:schemeClr val="tx1"/>
                </a:solidFill>
                <a:latin typeface="JetBrains Mono"/>
                <a:ea typeface="JetBrains Mono"/>
              </a:rPr>
              <a:t>Critic Model</a:t>
            </a:r>
            <a:endParaRPr lang="en-US" altLang="zh-CN" sz="1600" b="0">
              <a:solidFill>
                <a:schemeClr val="tx1"/>
              </a:solidFill>
              <a:latin typeface="JetBrains Mono"/>
              <a:ea typeface="JetBrains Mono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柱形 2"/>
          <p:cNvSpPr/>
          <p:nvPr/>
        </p:nvSpPr>
        <p:spPr>
          <a:xfrm>
            <a:off x="1082040" y="2393315"/>
            <a:ext cx="1183640" cy="1036320"/>
          </a:xfrm>
          <a:prstGeom prst="can">
            <a:avLst/>
          </a:prstGeom>
          <a:solidFill>
            <a:schemeClr val="accent4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提示词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en-US" altLang="zh-CN" sz="1000">
                <a:latin typeface="微软雅黑" charset="0"/>
                <a:ea typeface="微软雅黑" charset="0"/>
              </a:rPr>
              <a:t>(</a:t>
            </a:r>
            <a:r>
              <a:rPr lang="zh-CN" altLang="en-US" sz="1000">
                <a:latin typeface="微软雅黑" charset="0"/>
                <a:ea typeface="微软雅黑" charset="0"/>
              </a:rPr>
              <a:t>批次大小为</a:t>
            </a:r>
            <a:r>
              <a:rPr lang="en-US" altLang="zh-CN" sz="1000">
                <a:latin typeface="微软雅黑" charset="0"/>
                <a:ea typeface="微软雅黑" charset="0"/>
              </a:rPr>
              <a:t> </a:t>
            </a:r>
            <a:r>
              <a:rPr lang="en-US" altLang="zh-CN" sz="1000" i="1">
                <a:latin typeface="Times New Roman Italic" panose="02020503050405090304" charset="0"/>
                <a:ea typeface="微软雅黑" charset="0"/>
                <a:cs typeface="Times New Roman Italic" panose="02020503050405090304" charset="0"/>
              </a:rPr>
              <a:t>m </a:t>
            </a:r>
            <a:r>
              <a:rPr lang="en-US" altLang="zh-CN" sz="1000">
                <a:latin typeface="微软雅黑" charset="0"/>
                <a:ea typeface="微软雅黑" charset="0"/>
              </a:rPr>
              <a:t>)</a:t>
            </a:r>
            <a:endParaRPr lang="en-US" altLang="zh-CN" sz="1000">
              <a:latin typeface="微软雅黑" charset="0"/>
              <a:ea typeface="微软雅黑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13075" y="2606040"/>
            <a:ext cx="1636395" cy="611505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共享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参数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78120" y="1380490"/>
            <a:ext cx="1636395" cy="611505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Actor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参数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78120" y="3839210"/>
            <a:ext cx="1636395" cy="611505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Critic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参数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77150" y="628650"/>
            <a:ext cx="1807210" cy="611505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回复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tokens)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response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77150" y="3839210"/>
            <a:ext cx="1807845" cy="611505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预估收益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values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圆角矩形 8"/>
          <p:cNvSpPr/>
          <p:nvPr/>
        </p:nvSpPr>
        <p:spPr>
          <a:xfrm rot="20100000">
            <a:off x="2718435" y="1440180"/>
            <a:ext cx="4673600" cy="1578610"/>
          </a:xfrm>
          <a:prstGeom prst="roundRect">
            <a:avLst>
              <a:gd name="adj" fmla="val 50000"/>
            </a:avLst>
          </a:prstGeom>
          <a:noFill/>
          <a:ln w="12700" cmpd="sng">
            <a:solidFill>
              <a:schemeClr val="accent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 rot="1500000" flipV="1">
            <a:off x="2720340" y="2773680"/>
            <a:ext cx="4641215" cy="1578610"/>
          </a:xfrm>
          <a:prstGeom prst="roundRect">
            <a:avLst>
              <a:gd name="adj" fmla="val 50000"/>
            </a:avLst>
          </a:prstGeom>
          <a:noFill/>
          <a:ln w="12700" cmpd="sng">
            <a:solidFill>
              <a:schemeClr val="accent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肘形连接符 13"/>
          <p:cNvCxnSpPr>
            <a:stCxn id="3" idx="4"/>
            <a:endCxn id="4" idx="1"/>
          </p:cNvCxnSpPr>
          <p:nvPr/>
        </p:nvCxnSpPr>
        <p:spPr>
          <a:xfrm>
            <a:off x="2265680" y="2911475"/>
            <a:ext cx="747395" cy="635"/>
          </a:xfrm>
          <a:prstGeom prst="bentConnector3">
            <a:avLst>
              <a:gd name="adj1" fmla="val 5004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" idx="3"/>
            <a:endCxn id="5" idx="1"/>
          </p:cNvCxnSpPr>
          <p:nvPr/>
        </p:nvCxnSpPr>
        <p:spPr>
          <a:xfrm flipV="1">
            <a:off x="4649470" y="1686560"/>
            <a:ext cx="628650" cy="122555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4" idx="3"/>
            <a:endCxn id="6" idx="1"/>
          </p:cNvCxnSpPr>
          <p:nvPr/>
        </p:nvCxnSpPr>
        <p:spPr>
          <a:xfrm>
            <a:off x="4649470" y="2912110"/>
            <a:ext cx="628650" cy="123317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5" idx="3"/>
            <a:endCxn id="7" idx="1"/>
          </p:cNvCxnSpPr>
          <p:nvPr/>
        </p:nvCxnSpPr>
        <p:spPr>
          <a:xfrm flipV="1">
            <a:off x="6914515" y="934720"/>
            <a:ext cx="762635" cy="751840"/>
          </a:xfrm>
          <a:prstGeom prst="bentConnector3">
            <a:avLst>
              <a:gd name="adj1" fmla="val 5004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6" idx="3"/>
            <a:endCxn id="8" idx="1"/>
          </p:cNvCxnSpPr>
          <p:nvPr/>
        </p:nvCxnSpPr>
        <p:spPr>
          <a:xfrm>
            <a:off x="6914515" y="4145280"/>
            <a:ext cx="762635" cy="3175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024755" y="2138680"/>
            <a:ext cx="1419225" cy="3733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ts val="2200"/>
              </a:lnSpc>
            </a:pPr>
            <a:r>
              <a:rPr lang="en-US" altLang="zh-CN" sz="1600" b="0">
                <a:solidFill>
                  <a:schemeClr val="tx1"/>
                </a:solidFill>
                <a:latin typeface="JetBrains Mono"/>
                <a:ea typeface="JetBrains Mono"/>
              </a:rPr>
              <a:t>Actor Model</a:t>
            </a:r>
            <a:endParaRPr lang="en-US" altLang="zh-CN" sz="1600" b="0">
              <a:solidFill>
                <a:schemeClr val="tx1"/>
              </a:solidFill>
              <a:latin typeface="JetBrains Mono"/>
              <a:ea typeface="JetBrains Mono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24755" y="3284855"/>
            <a:ext cx="1419225" cy="3733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ts val="2200"/>
              </a:lnSpc>
            </a:pPr>
            <a:r>
              <a:rPr lang="en-US" altLang="zh-CN" sz="1600" b="0">
                <a:solidFill>
                  <a:schemeClr val="tx1"/>
                </a:solidFill>
                <a:latin typeface="JetBrains Mono"/>
                <a:ea typeface="JetBrains Mono"/>
              </a:rPr>
              <a:t>Critic Model</a:t>
            </a:r>
            <a:endParaRPr lang="en-US" altLang="zh-CN" sz="1600" b="0">
              <a:solidFill>
                <a:schemeClr val="tx1"/>
              </a:solidFill>
              <a:latin typeface="JetBrains Mono"/>
              <a:ea typeface="JetBrains Mono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03500" y="477520"/>
            <a:ext cx="4906010" cy="5067935"/>
          </a:xfrm>
          <a:prstGeom prst="rect">
            <a:avLst/>
          </a:prstGeom>
          <a:noFill/>
          <a:ln w="12700" cmpd="sng">
            <a:solidFill>
              <a:schemeClr val="accent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28925" y="4885690"/>
            <a:ext cx="1820545" cy="65532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ts val="2200"/>
              </a:lnSpc>
            </a:pPr>
            <a:r>
              <a:rPr lang="zh-CN" altLang="en-US" sz="1600" b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策略模型</a:t>
            </a:r>
            <a:endParaRPr lang="zh-CN" altLang="en-US" sz="1600" b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ts val="2200"/>
              </a:lnSpc>
            </a:pPr>
            <a:r>
              <a:rPr lang="en-US" altLang="zh-CN" sz="1600" b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Policy </a:t>
            </a:r>
            <a:r>
              <a:rPr lang="en-US" altLang="zh-CN" sz="1600" b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Model</a:t>
            </a:r>
            <a:endParaRPr lang="en-US" altLang="zh-CN" sz="1600" b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76515" y="2233930"/>
            <a:ext cx="1807210" cy="611505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对数概率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log_probs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13" name="肘形连接符 12"/>
          <p:cNvCxnSpPr>
            <a:stCxn id="5" idx="3"/>
            <a:endCxn id="12" idx="1"/>
          </p:cNvCxnSpPr>
          <p:nvPr/>
        </p:nvCxnSpPr>
        <p:spPr>
          <a:xfrm>
            <a:off x="6914515" y="1686560"/>
            <a:ext cx="762000" cy="85344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668895" y="1240155"/>
            <a:ext cx="1820545" cy="37338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ts val="2200"/>
              </a:lnSpc>
            </a:pPr>
            <a:r>
              <a:rPr lang="en-US" altLang="zh-CN" sz="1600" b="0" i="1">
                <a:solidFill>
                  <a:schemeClr val="tx1"/>
                </a:solidFill>
                <a:latin typeface="Times New Roman Italic" panose="02020503050405090304" charset="0"/>
                <a:ea typeface="微软雅黑" charset="0"/>
                <a:cs typeface="Times New Roman Italic" panose="02020503050405090304" charset="0"/>
              </a:rPr>
              <a:t>m</a:t>
            </a:r>
            <a:r>
              <a:rPr lang="en-US" altLang="zh-CN" sz="1600" b="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 × </a:t>
            </a:r>
            <a:r>
              <a:rPr lang="en-US" altLang="zh-CN" sz="1600" b="0" i="1">
                <a:solidFill>
                  <a:schemeClr val="tx1"/>
                </a:solidFill>
                <a:latin typeface="Times New Roman Italic" panose="02020503050405090304" charset="0"/>
                <a:ea typeface="微软雅黑" charset="0"/>
                <a:cs typeface="Times New Roman Italic" panose="02020503050405090304" charset="0"/>
              </a:rPr>
              <a:t>n</a:t>
            </a:r>
            <a:endParaRPr lang="en-US" altLang="zh-CN" sz="1600" b="0" i="1">
              <a:solidFill>
                <a:schemeClr val="tx1"/>
              </a:solidFill>
              <a:latin typeface="Times New Roman Italic" panose="02020503050405090304" charset="0"/>
              <a:ea typeface="微软雅黑" charset="0"/>
              <a:cs typeface="Times New Roman Italic" panose="020205030504050903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61910" y="2844165"/>
            <a:ext cx="1820545" cy="37338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ts val="2200"/>
              </a:lnSpc>
            </a:pPr>
            <a:r>
              <a:rPr lang="en-US" altLang="zh-CN" sz="1600" b="0" i="1">
                <a:solidFill>
                  <a:schemeClr val="tx1"/>
                </a:solidFill>
                <a:latin typeface="Times New Roman Italic" panose="02020503050405090304" charset="0"/>
                <a:ea typeface="微软雅黑" charset="0"/>
                <a:cs typeface="Times New Roman Italic" panose="02020503050405090304" charset="0"/>
              </a:rPr>
              <a:t>m</a:t>
            </a:r>
            <a:r>
              <a:rPr lang="en-US" altLang="zh-CN" sz="1600" b="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 × </a:t>
            </a:r>
            <a:r>
              <a:rPr lang="en-US" altLang="zh-CN" sz="1600" b="0" i="1">
                <a:solidFill>
                  <a:schemeClr val="tx1"/>
                </a:solidFill>
                <a:latin typeface="Times New Roman Italic" panose="02020503050405090304" charset="0"/>
                <a:ea typeface="微软雅黑" charset="0"/>
                <a:cs typeface="Times New Roman Italic" panose="02020503050405090304" charset="0"/>
              </a:rPr>
              <a:t>n</a:t>
            </a:r>
            <a:endParaRPr lang="en-US" altLang="zh-CN" sz="1600" b="0" i="1">
              <a:solidFill>
                <a:schemeClr val="tx1"/>
              </a:solidFill>
              <a:latin typeface="Times New Roman Italic" panose="02020503050405090304" charset="0"/>
              <a:ea typeface="微软雅黑" charset="0"/>
              <a:cs typeface="Times New Roman Italic" panose="020205030504050903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677150" y="4448175"/>
            <a:ext cx="1820545" cy="37338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ts val="2200"/>
              </a:lnSpc>
            </a:pPr>
            <a:r>
              <a:rPr lang="en-US" altLang="zh-CN" sz="1600" b="0" i="1">
                <a:solidFill>
                  <a:schemeClr val="tx1"/>
                </a:solidFill>
                <a:latin typeface="Times New Roman Italic" panose="02020503050405090304" charset="0"/>
                <a:ea typeface="微软雅黑" charset="0"/>
                <a:cs typeface="Times New Roman Italic" panose="02020503050405090304" charset="0"/>
              </a:rPr>
              <a:t>m</a:t>
            </a:r>
            <a:r>
              <a:rPr lang="en-US" altLang="zh-CN" sz="1600" b="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 × </a:t>
            </a:r>
            <a:r>
              <a:rPr lang="en-US" altLang="zh-CN" sz="1600" b="0" i="1">
                <a:solidFill>
                  <a:schemeClr val="tx1"/>
                </a:solidFill>
                <a:latin typeface="Times New Roman Italic" panose="02020503050405090304" charset="0"/>
                <a:ea typeface="微软雅黑" charset="0"/>
                <a:cs typeface="Times New Roman Italic" panose="02020503050405090304" charset="0"/>
              </a:rPr>
              <a:t>n</a:t>
            </a:r>
            <a:endParaRPr lang="en-US" altLang="zh-CN" sz="1600" b="0" i="1">
              <a:solidFill>
                <a:schemeClr val="tx1"/>
              </a:solidFill>
              <a:latin typeface="Times New Roman Italic" panose="02020503050405090304" charset="0"/>
              <a:ea typeface="微软雅黑" charset="0"/>
              <a:cs typeface="Times New Roman Italic" panose="0202050305040509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柱形 2"/>
          <p:cNvSpPr/>
          <p:nvPr/>
        </p:nvSpPr>
        <p:spPr>
          <a:xfrm>
            <a:off x="203835" y="2797175"/>
            <a:ext cx="649605" cy="664845"/>
          </a:xfrm>
          <a:prstGeom prst="can">
            <a:avLst/>
          </a:prstGeom>
          <a:solidFill>
            <a:schemeClr val="accent4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charset="0"/>
                <a:ea typeface="微软雅黑" charset="0"/>
              </a:rPr>
              <a:t>提示词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 algn="ctr"/>
            <a:r>
              <a:rPr lang="en-US" altLang="zh-CN" sz="700">
                <a:latin typeface="微软雅黑" charset="0"/>
                <a:ea typeface="微软雅黑" charset="0"/>
              </a:rPr>
              <a:t>(</a:t>
            </a:r>
            <a:r>
              <a:rPr lang="zh-CN" altLang="en-US" sz="700">
                <a:latin typeface="微软雅黑" charset="0"/>
                <a:ea typeface="微软雅黑" charset="0"/>
              </a:rPr>
              <a:t>批次大小为</a:t>
            </a:r>
            <a:r>
              <a:rPr lang="en-US" altLang="zh-CN" sz="700">
                <a:latin typeface="微软雅黑" charset="0"/>
                <a:ea typeface="微软雅黑" charset="0"/>
              </a:rPr>
              <a:t> </a:t>
            </a:r>
            <a:r>
              <a:rPr lang="en-US" altLang="zh-CN" sz="700" i="1">
                <a:latin typeface="Times New Roman Italic" panose="02020503050405090304" charset="0"/>
                <a:ea typeface="微软雅黑" charset="0"/>
                <a:cs typeface="Times New Roman Italic" panose="02020503050405090304" charset="0"/>
              </a:rPr>
              <a:t>m </a:t>
            </a:r>
            <a:r>
              <a:rPr lang="en-US" altLang="zh-CN" sz="700">
                <a:latin typeface="微软雅黑" charset="0"/>
                <a:ea typeface="微软雅黑" charset="0"/>
              </a:rPr>
              <a:t>)</a:t>
            </a:r>
            <a:endParaRPr lang="en-US" altLang="zh-CN" sz="700">
              <a:latin typeface="微软雅黑" charset="0"/>
              <a:ea typeface="微软雅黑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3650" y="2933700"/>
            <a:ext cx="897890" cy="392430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共享参数</a:t>
            </a:r>
            <a:endParaRPr lang="zh-CN" altLang="en-US" sz="12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6345" y="2147570"/>
            <a:ext cx="897890" cy="392430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Actor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参数</a:t>
            </a:r>
            <a:endParaRPr lang="zh-CN" altLang="en-US" sz="12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06345" y="3724910"/>
            <a:ext cx="897890" cy="392430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Critic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参数</a:t>
            </a:r>
            <a:endParaRPr lang="zh-CN" altLang="en-US" sz="12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22700" y="1665605"/>
            <a:ext cx="991870" cy="392430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回复</a:t>
            </a:r>
            <a:r>
              <a:rPr lang="en-US" altLang="zh-CN" sz="1000">
                <a:latin typeface="微软雅黑" charset="0"/>
                <a:ea typeface="微软雅黑" charset="0"/>
                <a:cs typeface="微软雅黑" charset="0"/>
              </a:rPr>
              <a:t>(tokens)</a:t>
            </a:r>
            <a:endParaRPr lang="zh-CN" altLang="en-US" sz="1200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en-US" altLang="zh-CN" sz="900">
                <a:latin typeface="微软雅黑" charset="0"/>
                <a:ea typeface="微软雅黑" charset="0"/>
                <a:cs typeface="微软雅黑" charset="0"/>
              </a:rPr>
              <a:t>response</a:t>
            </a:r>
            <a:endParaRPr lang="en-US" altLang="zh-CN" sz="9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22700" y="3724910"/>
            <a:ext cx="991870" cy="392430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预估收益</a:t>
            </a:r>
            <a:endParaRPr lang="zh-CN" altLang="en-US" sz="1200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en-US" altLang="zh-CN" sz="900">
                <a:latin typeface="微软雅黑" charset="0"/>
                <a:ea typeface="微软雅黑" charset="0"/>
                <a:cs typeface="微软雅黑" charset="0"/>
              </a:rPr>
              <a:t>values</a:t>
            </a:r>
            <a:endParaRPr lang="en-US" altLang="zh-CN" sz="9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圆角矩形 8"/>
          <p:cNvSpPr/>
          <p:nvPr/>
        </p:nvSpPr>
        <p:spPr>
          <a:xfrm rot="20100000">
            <a:off x="1101725" y="2185670"/>
            <a:ext cx="2564765" cy="1012825"/>
          </a:xfrm>
          <a:prstGeom prst="roundRect">
            <a:avLst>
              <a:gd name="adj" fmla="val 50000"/>
            </a:avLst>
          </a:prstGeom>
          <a:noFill/>
          <a:ln w="12700" cmpd="sng">
            <a:solidFill>
              <a:schemeClr val="accent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10" name="圆角矩形 9"/>
          <p:cNvSpPr/>
          <p:nvPr/>
        </p:nvSpPr>
        <p:spPr>
          <a:xfrm rot="1500000" flipV="1">
            <a:off x="1102995" y="3041650"/>
            <a:ext cx="2546985" cy="1012825"/>
          </a:xfrm>
          <a:prstGeom prst="roundRect">
            <a:avLst>
              <a:gd name="adj" fmla="val 50000"/>
            </a:avLst>
          </a:prstGeom>
          <a:noFill/>
          <a:ln w="12700" cmpd="sng">
            <a:solidFill>
              <a:schemeClr val="accent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cxnSp>
        <p:nvCxnSpPr>
          <p:cNvPr id="14" name="肘形连接符 13"/>
          <p:cNvCxnSpPr>
            <a:stCxn id="3" idx="4"/>
            <a:endCxn id="4" idx="1"/>
          </p:cNvCxnSpPr>
          <p:nvPr/>
        </p:nvCxnSpPr>
        <p:spPr>
          <a:xfrm>
            <a:off x="853440" y="3129915"/>
            <a:ext cx="410210" cy="635"/>
          </a:xfrm>
          <a:prstGeom prst="bentConnector3">
            <a:avLst>
              <a:gd name="adj1" fmla="val 5004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" idx="3"/>
            <a:endCxn id="5" idx="1"/>
          </p:cNvCxnSpPr>
          <p:nvPr/>
        </p:nvCxnSpPr>
        <p:spPr>
          <a:xfrm flipV="1">
            <a:off x="2161540" y="2343785"/>
            <a:ext cx="344805" cy="7861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4" idx="3"/>
            <a:endCxn id="6" idx="1"/>
          </p:cNvCxnSpPr>
          <p:nvPr/>
        </p:nvCxnSpPr>
        <p:spPr>
          <a:xfrm>
            <a:off x="2161540" y="3129915"/>
            <a:ext cx="344805" cy="79121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5" idx="3"/>
            <a:endCxn id="7" idx="1"/>
          </p:cNvCxnSpPr>
          <p:nvPr/>
        </p:nvCxnSpPr>
        <p:spPr>
          <a:xfrm flipV="1">
            <a:off x="3404235" y="1861820"/>
            <a:ext cx="418465" cy="482600"/>
          </a:xfrm>
          <a:prstGeom prst="bentConnector3">
            <a:avLst>
              <a:gd name="adj1" fmla="val 5004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6" idx="3"/>
            <a:endCxn id="8" idx="1"/>
          </p:cNvCxnSpPr>
          <p:nvPr/>
        </p:nvCxnSpPr>
        <p:spPr>
          <a:xfrm>
            <a:off x="3404235" y="3921125"/>
            <a:ext cx="418465" cy="1905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367280" y="2633980"/>
            <a:ext cx="1143635" cy="3733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ts val="2200"/>
              </a:lnSpc>
            </a:pPr>
            <a:r>
              <a:rPr lang="en-US" altLang="zh-CN" sz="1000" b="0">
                <a:solidFill>
                  <a:schemeClr val="tx1"/>
                </a:solidFill>
                <a:latin typeface="JetBrains Mono"/>
                <a:ea typeface="JetBrains Mono"/>
              </a:rPr>
              <a:t>Actor Model</a:t>
            </a:r>
            <a:endParaRPr lang="en-US" altLang="zh-CN" sz="1000" b="0">
              <a:solidFill>
                <a:schemeClr val="tx1"/>
              </a:solidFill>
              <a:latin typeface="JetBrains Mono"/>
              <a:ea typeface="JetBrains Mono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367280" y="3369310"/>
            <a:ext cx="1036955" cy="3733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ts val="2200"/>
              </a:lnSpc>
            </a:pPr>
            <a:r>
              <a:rPr lang="en-US" altLang="zh-CN" sz="1000" b="0">
                <a:solidFill>
                  <a:schemeClr val="tx1"/>
                </a:solidFill>
                <a:latin typeface="JetBrains Mono"/>
                <a:ea typeface="JetBrains Mono"/>
              </a:rPr>
              <a:t>Critic Model</a:t>
            </a:r>
            <a:endParaRPr lang="en-US" altLang="zh-CN" sz="1000" b="0">
              <a:solidFill>
                <a:schemeClr val="tx1"/>
              </a:solidFill>
              <a:latin typeface="JetBrains Mono"/>
              <a:ea typeface="JetBrains Mono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38860" y="1568450"/>
            <a:ext cx="2692400" cy="3251200"/>
          </a:xfrm>
          <a:prstGeom prst="rect">
            <a:avLst/>
          </a:prstGeom>
          <a:noFill/>
          <a:ln w="12700" cmpd="sng">
            <a:solidFill>
              <a:schemeClr val="accent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2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08380" y="4406265"/>
            <a:ext cx="99885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1000" b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策略模型</a:t>
            </a:r>
            <a:endParaRPr lang="zh-CN" altLang="en-US" sz="1000" b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000" b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Policy Model</a:t>
            </a:r>
            <a:endParaRPr lang="en-US" altLang="zh-CN" sz="1000" b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13" name="肘形连接符 12"/>
          <p:cNvCxnSpPr>
            <a:stCxn id="5" idx="3"/>
            <a:endCxn id="12" idx="1"/>
          </p:cNvCxnSpPr>
          <p:nvPr/>
        </p:nvCxnSpPr>
        <p:spPr>
          <a:xfrm>
            <a:off x="3404235" y="2343785"/>
            <a:ext cx="417830" cy="54737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18255" y="1937385"/>
            <a:ext cx="998855" cy="37338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ts val="2200"/>
              </a:lnSpc>
            </a:pPr>
            <a:r>
              <a:rPr lang="en-US" altLang="zh-CN" sz="1000" b="0" i="1">
                <a:solidFill>
                  <a:schemeClr val="tx1"/>
                </a:solidFill>
                <a:latin typeface="Times New Roman Italic" panose="02020503050405090304" charset="0"/>
                <a:ea typeface="微软雅黑" charset="0"/>
                <a:cs typeface="Times New Roman Italic" panose="02020503050405090304" charset="0"/>
              </a:rPr>
              <a:t>m</a:t>
            </a:r>
            <a:r>
              <a:rPr lang="en-US" altLang="zh-CN" sz="1000" b="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 × </a:t>
            </a:r>
            <a:r>
              <a:rPr lang="en-US" altLang="zh-CN" sz="1000" b="0" i="1">
                <a:solidFill>
                  <a:schemeClr val="tx1"/>
                </a:solidFill>
                <a:latin typeface="Times New Roman Italic" panose="02020503050405090304" charset="0"/>
                <a:ea typeface="微软雅黑" charset="0"/>
                <a:cs typeface="Times New Roman Italic" panose="02020503050405090304" charset="0"/>
              </a:rPr>
              <a:t>n</a:t>
            </a:r>
            <a:endParaRPr lang="en-US" altLang="zh-CN" sz="1000" b="0" i="1">
              <a:solidFill>
                <a:schemeClr val="tx1"/>
              </a:solidFill>
              <a:latin typeface="Times New Roman Italic" panose="02020503050405090304" charset="0"/>
              <a:ea typeface="微软雅黑" charset="0"/>
              <a:cs typeface="Times New Roman Italic" panose="020205030504050903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814445" y="2966720"/>
            <a:ext cx="998855" cy="37338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ts val="2200"/>
              </a:lnSpc>
            </a:pPr>
            <a:r>
              <a:rPr lang="en-US" altLang="zh-CN" sz="1000" b="0" i="1">
                <a:solidFill>
                  <a:schemeClr val="tx1"/>
                </a:solidFill>
                <a:latin typeface="Times New Roman Italic" panose="02020503050405090304" charset="0"/>
                <a:ea typeface="微软雅黑" charset="0"/>
                <a:cs typeface="Times New Roman Italic" panose="02020503050405090304" charset="0"/>
              </a:rPr>
              <a:t>m</a:t>
            </a:r>
            <a:r>
              <a:rPr lang="en-US" altLang="zh-CN" sz="1000" b="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 × </a:t>
            </a:r>
            <a:r>
              <a:rPr lang="en-US" altLang="zh-CN" sz="1000" b="0" i="1">
                <a:solidFill>
                  <a:schemeClr val="tx1"/>
                </a:solidFill>
                <a:latin typeface="Times New Roman Italic" panose="02020503050405090304" charset="0"/>
                <a:ea typeface="微软雅黑" charset="0"/>
                <a:cs typeface="Times New Roman Italic" panose="02020503050405090304" charset="0"/>
              </a:rPr>
              <a:t>n</a:t>
            </a:r>
            <a:endParaRPr lang="en-US" altLang="zh-CN" sz="1000" b="0" i="1">
              <a:solidFill>
                <a:schemeClr val="tx1"/>
              </a:solidFill>
              <a:latin typeface="Times New Roman Italic" panose="02020503050405090304" charset="0"/>
              <a:ea typeface="微软雅黑" charset="0"/>
              <a:cs typeface="Times New Roman Italic" panose="020205030504050903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822700" y="3995420"/>
            <a:ext cx="998855" cy="37338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ts val="2200"/>
              </a:lnSpc>
            </a:pPr>
            <a:r>
              <a:rPr lang="en-US" altLang="zh-CN" sz="1000" b="0" i="1">
                <a:solidFill>
                  <a:schemeClr val="tx1"/>
                </a:solidFill>
                <a:latin typeface="Times New Roman Italic" panose="02020503050405090304" charset="0"/>
                <a:ea typeface="微软雅黑" charset="0"/>
                <a:cs typeface="Times New Roman Italic" panose="02020503050405090304" charset="0"/>
              </a:rPr>
              <a:t>m</a:t>
            </a:r>
            <a:r>
              <a:rPr lang="en-US" altLang="zh-CN" sz="1000" b="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 × </a:t>
            </a:r>
            <a:r>
              <a:rPr lang="en-US" altLang="zh-CN" sz="1000" b="0" i="1">
                <a:solidFill>
                  <a:schemeClr val="tx1"/>
                </a:solidFill>
                <a:latin typeface="Times New Roman Italic" panose="02020503050405090304" charset="0"/>
                <a:ea typeface="微软雅黑" charset="0"/>
                <a:cs typeface="Times New Roman Italic" panose="02020503050405090304" charset="0"/>
              </a:rPr>
              <a:t>n</a:t>
            </a:r>
            <a:endParaRPr lang="en-US" altLang="zh-CN" sz="1000" b="0" i="1">
              <a:solidFill>
                <a:schemeClr val="tx1"/>
              </a:solidFill>
              <a:latin typeface="Times New Roman Italic" panose="02020503050405090304" charset="0"/>
              <a:ea typeface="微软雅黑" charset="0"/>
              <a:cs typeface="Times New Roman Italic" panose="0202050305040509030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600065" y="1666875"/>
            <a:ext cx="991870" cy="392430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奖励模型</a:t>
            </a:r>
            <a:r>
              <a:rPr lang="en-US" altLang="zh-CN" sz="700">
                <a:latin typeface="微软雅黑" charset="0"/>
                <a:ea typeface="微软雅黑" charset="0"/>
                <a:cs typeface="微软雅黑" charset="0"/>
              </a:rPr>
              <a:t>(Reward Model)</a:t>
            </a:r>
            <a:endParaRPr lang="en-US" altLang="zh-CN" sz="7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553325" y="1664970"/>
            <a:ext cx="991870" cy="392430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SFT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模型</a:t>
            </a:r>
            <a:endParaRPr lang="zh-CN" altLang="en-US" sz="1200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en-US" altLang="zh-CN" sz="700"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en-US" altLang="zh-CN" sz="700">
                <a:latin typeface="微软雅黑" charset="0"/>
                <a:ea typeface="微软雅黑" charset="0"/>
                <a:cs typeface="微软雅黑" charset="0"/>
              </a:rPr>
              <a:t>Refer </a:t>
            </a:r>
            <a:r>
              <a:rPr lang="en-US" altLang="zh-CN" sz="700">
                <a:latin typeface="微软雅黑" charset="0"/>
                <a:ea typeface="微软雅黑" charset="0"/>
                <a:cs typeface="微软雅黑" charset="0"/>
              </a:rPr>
              <a:t>model)</a:t>
            </a:r>
            <a:endParaRPr lang="en-US" altLang="zh-CN" sz="7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50" name="肘形连接符 49"/>
          <p:cNvCxnSpPr>
            <a:stCxn id="3" idx="1"/>
            <a:endCxn id="49" idx="0"/>
          </p:cNvCxnSpPr>
          <p:nvPr/>
        </p:nvCxnSpPr>
        <p:spPr>
          <a:xfrm rot="16200000">
            <a:off x="3723005" y="-1529080"/>
            <a:ext cx="1132205" cy="7520305"/>
          </a:xfrm>
          <a:prstGeom prst="bentConnector3">
            <a:avLst>
              <a:gd name="adj1" fmla="val 14273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7553325" y="2694940"/>
            <a:ext cx="991870" cy="392430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36195" tIns="0" rIns="36195" bIns="0" rtlCol="0" anchor="ctr"/>
          <a:p>
            <a:pPr algn="ctr"/>
            <a:r>
              <a:rPr lang="zh-CN" altLang="en-US" sz="1200">
                <a:latin typeface="微软雅黑" charset="0"/>
                <a:ea typeface="微软雅黑" charset="0"/>
                <a:cs typeface="微软雅黑" charset="0"/>
                <a:sym typeface="+mn-ea"/>
              </a:rPr>
              <a:t>对数概率</a:t>
            </a:r>
            <a:endParaRPr lang="zh-CN" altLang="en-US" sz="120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algn="ctr"/>
            <a:r>
              <a:rPr lang="en-US" altLang="zh-CN" sz="900">
                <a:latin typeface="微软雅黑" charset="0"/>
                <a:ea typeface="微软雅黑" charset="0"/>
                <a:cs typeface="微软雅黑" charset="0"/>
                <a:sym typeface="+mn-ea"/>
              </a:rPr>
              <a:t>refer_log_probs</a:t>
            </a:r>
            <a:endParaRPr lang="en-US" altLang="zh-CN" sz="9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cxnSp>
        <p:nvCxnSpPr>
          <p:cNvPr id="52" name="肘形连接符 51"/>
          <p:cNvCxnSpPr>
            <a:stCxn id="49" idx="2"/>
            <a:endCxn id="51" idx="0"/>
          </p:cNvCxnSpPr>
          <p:nvPr/>
        </p:nvCxnSpPr>
        <p:spPr>
          <a:xfrm rot="5400000" flipV="1">
            <a:off x="7730490" y="2376170"/>
            <a:ext cx="637540" cy="3175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3" idx="1"/>
            <a:endCxn id="48" idx="0"/>
          </p:cNvCxnSpPr>
          <p:nvPr/>
        </p:nvCxnSpPr>
        <p:spPr>
          <a:xfrm rot="16200000">
            <a:off x="2747010" y="-551180"/>
            <a:ext cx="1130300" cy="5567045"/>
          </a:xfrm>
          <a:prstGeom prst="bentConnector3">
            <a:avLst>
              <a:gd name="adj1" fmla="val 142837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7" idx="3"/>
            <a:endCxn id="48" idx="1"/>
          </p:cNvCxnSpPr>
          <p:nvPr/>
        </p:nvCxnSpPr>
        <p:spPr>
          <a:xfrm>
            <a:off x="4814570" y="1861820"/>
            <a:ext cx="785495" cy="3175"/>
          </a:xfrm>
          <a:prstGeom prst="bentConnector3">
            <a:avLst>
              <a:gd name="adj1" fmla="val 5004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5600065" y="2696845"/>
            <a:ext cx="991870" cy="392430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36195" tIns="0" rIns="36195" bIns="0" rtlCol="0" anchor="ctr"/>
          <a:p>
            <a:pPr algn="ctr"/>
            <a:r>
              <a:rPr lang="zh-CN" altLang="en-US" sz="1200">
                <a:latin typeface="微软雅黑" charset="0"/>
                <a:ea typeface="微软雅黑" charset="0"/>
                <a:cs typeface="微软雅黑" charset="0"/>
                <a:sym typeface="+mn-ea"/>
              </a:rPr>
              <a:t>分数</a:t>
            </a:r>
            <a:endParaRPr lang="zh-CN" altLang="en-US" sz="120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algn="ctr"/>
            <a:r>
              <a:rPr lang="en-US" altLang="zh-CN" sz="900">
                <a:latin typeface="微软雅黑" charset="0"/>
                <a:ea typeface="微软雅黑" charset="0"/>
                <a:cs typeface="微软雅黑" charset="0"/>
                <a:sym typeface="+mn-ea"/>
              </a:rPr>
              <a:t>score</a:t>
            </a:r>
            <a:endParaRPr lang="en-US" altLang="zh-CN" sz="9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600065" y="3742690"/>
            <a:ext cx="991870" cy="392430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奖励计算函数</a:t>
            </a:r>
            <a:endParaRPr lang="zh-CN" altLang="en-US" sz="1200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en-US" altLang="zh-CN" sz="700">
                <a:latin typeface="微软雅黑" charset="0"/>
                <a:ea typeface="微软雅黑" charset="0"/>
                <a:cs typeface="微软雅黑" charset="0"/>
              </a:rPr>
              <a:t>(Reward </a:t>
            </a:r>
            <a:r>
              <a:rPr lang="en-US" altLang="zh-CN" sz="700">
                <a:latin typeface="微软雅黑" charset="0"/>
                <a:ea typeface="微软雅黑" charset="0"/>
                <a:cs typeface="微软雅黑" charset="0"/>
              </a:rPr>
              <a:t>Function)</a:t>
            </a:r>
            <a:endParaRPr lang="en-US" altLang="zh-CN" sz="7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57" name="肘形连接符 56"/>
          <p:cNvCxnSpPr>
            <a:stCxn id="12" idx="2"/>
            <a:endCxn id="56" idx="0"/>
          </p:cNvCxnSpPr>
          <p:nvPr/>
        </p:nvCxnSpPr>
        <p:spPr>
          <a:xfrm rot="5400000" flipV="1">
            <a:off x="4879340" y="2526030"/>
            <a:ext cx="655320" cy="1777365"/>
          </a:xfrm>
          <a:prstGeom prst="bentConnector3">
            <a:avLst>
              <a:gd name="adj1" fmla="val 4995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51" idx="2"/>
            <a:endCxn id="56" idx="0"/>
          </p:cNvCxnSpPr>
          <p:nvPr/>
        </p:nvCxnSpPr>
        <p:spPr>
          <a:xfrm rot="5400000">
            <a:off x="6744970" y="2438400"/>
            <a:ext cx="655320" cy="195326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822700" y="2694940"/>
            <a:ext cx="991870" cy="392430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对数概率</a:t>
            </a:r>
            <a:r>
              <a:rPr lang="en-US" altLang="zh-CN" sz="900">
                <a:latin typeface="微软雅黑" charset="0"/>
                <a:ea typeface="微软雅黑" charset="0"/>
                <a:cs typeface="微软雅黑" charset="0"/>
              </a:rPr>
              <a:t>log_probs</a:t>
            </a:r>
            <a:endParaRPr lang="en-US" altLang="zh-CN" sz="9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59" name="肘形连接符 58"/>
          <p:cNvCxnSpPr>
            <a:stCxn id="55" idx="2"/>
            <a:endCxn id="56" idx="0"/>
          </p:cNvCxnSpPr>
          <p:nvPr/>
        </p:nvCxnSpPr>
        <p:spPr>
          <a:xfrm rot="5400000" flipV="1">
            <a:off x="5769610" y="3415665"/>
            <a:ext cx="653415" cy="3175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5600065" y="4545330"/>
            <a:ext cx="991870" cy="392430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36195" tIns="0" rIns="36195" bIns="0" rtlCol="0" anchor="ctr"/>
          <a:p>
            <a:pPr algn="ctr"/>
            <a:r>
              <a:rPr lang="zh-CN" altLang="en-US" sz="1200">
                <a:latin typeface="微软雅黑" charset="0"/>
                <a:ea typeface="微软雅黑" charset="0"/>
                <a:cs typeface="微软雅黑" charset="0"/>
                <a:sym typeface="+mn-ea"/>
              </a:rPr>
              <a:t>奖励</a:t>
            </a:r>
            <a:endParaRPr lang="zh-CN" altLang="en-US" sz="120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algn="ctr"/>
            <a:r>
              <a:rPr lang="en-US" altLang="zh-CN" sz="900">
                <a:latin typeface="微软雅黑" charset="0"/>
                <a:ea typeface="微软雅黑" charset="0"/>
                <a:cs typeface="微软雅黑" charset="0"/>
                <a:sym typeface="+mn-ea"/>
              </a:rPr>
              <a:t>rewards</a:t>
            </a:r>
            <a:endParaRPr lang="en-US" altLang="zh-CN" sz="9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cxnSp>
        <p:nvCxnSpPr>
          <p:cNvPr id="61" name="肘形连接符 60"/>
          <p:cNvCxnSpPr>
            <a:stCxn id="56" idx="2"/>
            <a:endCxn id="60" idx="0"/>
          </p:cNvCxnSpPr>
          <p:nvPr/>
        </p:nvCxnSpPr>
        <p:spPr>
          <a:xfrm rot="5400000" flipV="1">
            <a:off x="5890895" y="4340225"/>
            <a:ext cx="410210" cy="3175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48" idx="2"/>
            <a:endCxn id="55" idx="0"/>
          </p:cNvCxnSpPr>
          <p:nvPr/>
        </p:nvCxnSpPr>
        <p:spPr>
          <a:xfrm rot="5400000" flipV="1">
            <a:off x="5777230" y="2378075"/>
            <a:ext cx="637540" cy="3175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615565" y="931545"/>
            <a:ext cx="7332345" cy="392430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大语言模型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 Model</a:t>
            </a:r>
            <a:endParaRPr lang="en-US" altLang="zh-CN" sz="12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15565" y="1621155"/>
            <a:ext cx="1728470" cy="392430"/>
          </a:xfrm>
          <a:prstGeom prst="rect">
            <a:avLst/>
          </a:prstGeom>
          <a:solidFill>
            <a:schemeClr val="accent4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提示词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Prompt</a:t>
            </a:r>
            <a:endParaRPr lang="en-US" altLang="zh-CN" sz="12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14570" y="2013585"/>
            <a:ext cx="773430" cy="392430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Token</a:t>
            </a:r>
            <a:r>
              <a:rPr lang="en-US" altLang="zh-CN" sz="1200" baseline="-25000">
                <a:latin typeface="微软雅黑" charset="0"/>
                <a:ea typeface="微软雅黑" charset="0"/>
                <a:cs typeface="微软雅黑" charset="0"/>
              </a:rPr>
              <a:t>1</a:t>
            </a:r>
            <a:endParaRPr lang="en-US" altLang="zh-CN" sz="1200" baseline="-250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58535" y="2406015"/>
            <a:ext cx="773430" cy="392430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Token</a:t>
            </a:r>
            <a:r>
              <a:rPr lang="en-US" altLang="zh-CN" sz="1200" baseline="-25000">
                <a:latin typeface="微软雅黑" charset="0"/>
                <a:ea typeface="微软雅黑" charset="0"/>
                <a:cs typeface="微软雅黑" charset="0"/>
              </a:rPr>
              <a:t>1</a:t>
            </a:r>
            <a:endParaRPr lang="en-US" altLang="zh-CN" sz="1200" baseline="-250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141845" y="2907665"/>
            <a:ext cx="773430" cy="392430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Token</a:t>
            </a:r>
            <a:r>
              <a:rPr lang="en-US" altLang="zh-CN" sz="1200" baseline="-25000">
                <a:latin typeface="微软雅黑" charset="0"/>
                <a:ea typeface="微软雅黑" charset="0"/>
                <a:cs typeface="微软雅黑" charset="0"/>
              </a:rPr>
              <a:t>1</a:t>
            </a:r>
            <a:endParaRPr lang="en-US" altLang="zh-CN" sz="1200" baseline="-250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174480" y="4086225"/>
            <a:ext cx="773430" cy="392430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Token</a:t>
            </a:r>
            <a:r>
              <a:rPr lang="en-US" altLang="zh-CN" sz="1200" baseline="-25000">
                <a:latin typeface="微软雅黑" charset="0"/>
                <a:ea typeface="微软雅黑" charset="0"/>
                <a:cs typeface="微软雅黑" charset="0"/>
              </a:rPr>
              <a:t>n</a:t>
            </a:r>
            <a:endParaRPr lang="en-US" altLang="zh-CN" sz="1200" baseline="-250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30" name="肘形连接符 29"/>
          <p:cNvCxnSpPr>
            <a:stCxn id="25" idx="3"/>
            <a:endCxn id="26" idx="0"/>
          </p:cNvCxnSpPr>
          <p:nvPr/>
        </p:nvCxnSpPr>
        <p:spPr>
          <a:xfrm>
            <a:off x="4344035" y="1817370"/>
            <a:ext cx="857250" cy="196215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endCxn id="26" idx="0"/>
          </p:cNvCxnSpPr>
          <p:nvPr/>
        </p:nvCxnSpPr>
        <p:spPr>
          <a:xfrm rot="5400000" flipV="1">
            <a:off x="4856480" y="1668145"/>
            <a:ext cx="688975" cy="3175"/>
          </a:xfrm>
          <a:prstGeom prst="bentConnector3">
            <a:avLst>
              <a:gd name="adj1" fmla="val 5004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endCxn id="27" idx="0"/>
          </p:cNvCxnSpPr>
          <p:nvPr/>
        </p:nvCxnSpPr>
        <p:spPr>
          <a:xfrm rot="5400000" flipV="1">
            <a:off x="5917565" y="1878330"/>
            <a:ext cx="1054100" cy="3175"/>
          </a:xfrm>
          <a:prstGeom prst="bentConnector3">
            <a:avLst>
              <a:gd name="adj1" fmla="val 5006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 rot="5400000" flipV="1">
            <a:off x="6741160" y="2118995"/>
            <a:ext cx="1569720" cy="6985"/>
          </a:xfrm>
          <a:prstGeom prst="bentConnector3">
            <a:avLst>
              <a:gd name="adj1" fmla="val 5002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肘形连接符 33"/>
          <p:cNvCxnSpPr/>
          <p:nvPr/>
        </p:nvCxnSpPr>
        <p:spPr>
          <a:xfrm rot="5400000" flipV="1">
            <a:off x="8187055" y="2708910"/>
            <a:ext cx="2748280" cy="5715"/>
          </a:xfrm>
          <a:prstGeom prst="bentConnector3">
            <a:avLst>
              <a:gd name="adj1" fmla="val 5001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5" idx="3"/>
            <a:endCxn id="27" idx="0"/>
          </p:cNvCxnSpPr>
          <p:nvPr/>
        </p:nvCxnSpPr>
        <p:spPr>
          <a:xfrm>
            <a:off x="4344035" y="1817370"/>
            <a:ext cx="2101215" cy="588645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5" idx="3"/>
            <a:endCxn id="28" idx="0"/>
          </p:cNvCxnSpPr>
          <p:nvPr/>
        </p:nvCxnSpPr>
        <p:spPr>
          <a:xfrm>
            <a:off x="4344035" y="1817370"/>
            <a:ext cx="3184525" cy="1090295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5" idx="3"/>
            <a:endCxn id="29" idx="0"/>
          </p:cNvCxnSpPr>
          <p:nvPr/>
        </p:nvCxnSpPr>
        <p:spPr>
          <a:xfrm>
            <a:off x="4344035" y="1817370"/>
            <a:ext cx="5217160" cy="2268855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6" idx="3"/>
            <a:endCxn id="27" idx="0"/>
          </p:cNvCxnSpPr>
          <p:nvPr/>
        </p:nvCxnSpPr>
        <p:spPr>
          <a:xfrm>
            <a:off x="5588000" y="2209800"/>
            <a:ext cx="857250" cy="196215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7" idx="3"/>
            <a:endCxn id="28" idx="0"/>
          </p:cNvCxnSpPr>
          <p:nvPr/>
        </p:nvCxnSpPr>
        <p:spPr>
          <a:xfrm>
            <a:off x="6831965" y="2602230"/>
            <a:ext cx="696595" cy="305435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26" idx="3"/>
            <a:endCxn id="28" idx="0"/>
          </p:cNvCxnSpPr>
          <p:nvPr/>
        </p:nvCxnSpPr>
        <p:spPr>
          <a:xfrm>
            <a:off x="5588000" y="2209800"/>
            <a:ext cx="1940560" cy="697865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27" idx="3"/>
            <a:endCxn id="29" idx="0"/>
          </p:cNvCxnSpPr>
          <p:nvPr/>
        </p:nvCxnSpPr>
        <p:spPr>
          <a:xfrm>
            <a:off x="6831965" y="2602230"/>
            <a:ext cx="2729230" cy="1483995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26" idx="3"/>
            <a:endCxn id="29" idx="0"/>
          </p:cNvCxnSpPr>
          <p:nvPr/>
        </p:nvCxnSpPr>
        <p:spPr>
          <a:xfrm>
            <a:off x="5588000" y="2209800"/>
            <a:ext cx="3973195" cy="1876425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28" idx="3"/>
            <a:endCxn id="29" idx="0"/>
          </p:cNvCxnSpPr>
          <p:nvPr/>
        </p:nvCxnSpPr>
        <p:spPr>
          <a:xfrm>
            <a:off x="7915275" y="3103880"/>
            <a:ext cx="1645920" cy="982345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8225790" y="3628390"/>
            <a:ext cx="57658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......</a:t>
            </a:r>
            <a:endParaRPr lang="en-US" altLang="zh-CN" sz="1600" baseline="-250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46" name="左大括号 45"/>
          <p:cNvSpPr/>
          <p:nvPr/>
        </p:nvSpPr>
        <p:spPr>
          <a:xfrm rot="16200000">
            <a:off x="3382645" y="1297305"/>
            <a:ext cx="195580" cy="1729105"/>
          </a:xfrm>
          <a:prstGeom prst="leftBrace">
            <a:avLst>
              <a:gd name="adj1" fmla="val 69281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2966085" y="2270760"/>
            <a:ext cx="102679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600" i="1">
                <a:latin typeface="Times New Roman Italic" panose="02020503050405090304" charset="0"/>
                <a:ea typeface="微软雅黑" charset="0"/>
                <a:cs typeface="Times New Roman Italic" panose="02020503050405090304" charset="0"/>
                <a:sym typeface="+mn-ea"/>
              </a:rPr>
              <a:t>S</a:t>
            </a:r>
            <a:r>
              <a:rPr lang="en-US" altLang="zh-CN" sz="1600" i="1" baseline="-25000">
                <a:latin typeface="Times New Roman Italic" panose="02020503050405090304" charset="0"/>
                <a:ea typeface="微软雅黑" charset="0"/>
                <a:cs typeface="Times New Roman Italic" panose="02020503050405090304" charset="0"/>
                <a:sym typeface="+mn-ea"/>
              </a:rPr>
              <a:t>t</a:t>
            </a:r>
            <a:r>
              <a:rPr lang="en-US" altLang="zh-CN" sz="1600">
                <a:latin typeface="Times New Roman" panose="02020503050405090304" charset="0"/>
                <a:ea typeface="微软雅黑" charset="0"/>
                <a:cs typeface="Times New Roman" panose="02020503050405090304" charset="0"/>
                <a:sym typeface="+mn-ea"/>
              </a:rPr>
              <a:t>, </a:t>
            </a:r>
            <a:r>
              <a:rPr lang="en-US" altLang="zh-CN" sz="1600" i="1">
                <a:latin typeface="Times New Roman Italic" panose="02020503050405090304" charset="0"/>
                <a:ea typeface="微软雅黑" charset="0"/>
                <a:cs typeface="Times New Roman Italic" panose="02020503050405090304" charset="0"/>
                <a:sym typeface="+mn-ea"/>
              </a:rPr>
              <a:t>R</a:t>
            </a:r>
            <a:r>
              <a:rPr lang="en-US" altLang="zh-CN" sz="1600" i="1" baseline="-25000">
                <a:latin typeface="Times New Roman Italic" panose="02020503050405090304" charset="0"/>
                <a:ea typeface="微软雅黑" charset="0"/>
                <a:cs typeface="Times New Roman Italic" panose="02020503050405090304" charset="0"/>
                <a:sym typeface="+mn-ea"/>
              </a:rPr>
              <a:t>t</a:t>
            </a:r>
            <a:r>
              <a:rPr lang="en-US" altLang="zh-CN" sz="1600">
                <a:latin typeface="Times New Roman" panose="02020503050405090304" charset="0"/>
                <a:ea typeface="微软雅黑" charset="0"/>
                <a:cs typeface="Times New Roman" panose="02020503050405090304" charset="0"/>
                <a:sym typeface="+mn-ea"/>
              </a:rPr>
              <a:t>, </a:t>
            </a:r>
            <a:r>
              <a:rPr lang="en-US" altLang="zh-CN" sz="1600" i="1">
                <a:latin typeface="Times New Roman Italic" panose="02020503050405090304" charset="0"/>
                <a:ea typeface="微软雅黑" charset="0"/>
                <a:cs typeface="Times New Roman Italic" panose="02020503050405090304" charset="0"/>
                <a:sym typeface="+mn-ea"/>
              </a:rPr>
              <a:t>V</a:t>
            </a:r>
            <a:r>
              <a:rPr lang="en-US" altLang="zh-CN" sz="1600" i="1" baseline="-25000">
                <a:latin typeface="Times New Roman Italic" panose="02020503050405090304" charset="0"/>
                <a:ea typeface="微软雅黑" charset="0"/>
                <a:cs typeface="Times New Roman Italic" panose="02020503050405090304" charset="0"/>
                <a:sym typeface="+mn-ea"/>
              </a:rPr>
              <a:t>t</a:t>
            </a:r>
            <a:endParaRPr lang="en-US" altLang="zh-CN" sz="1600" i="1" baseline="-25000">
              <a:latin typeface="Times New Roman Italic" panose="02020503050405090304" charset="0"/>
              <a:ea typeface="微软雅黑" charset="0"/>
              <a:cs typeface="Times New Roman Italic" panose="02020503050405090304" charset="0"/>
              <a:sym typeface="+mn-ea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904740" y="2425065"/>
            <a:ext cx="57658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600" i="1">
                <a:latin typeface="Times New Roman Italic" panose="02020503050405090304" charset="0"/>
                <a:ea typeface="微软雅黑" charset="0"/>
                <a:cs typeface="Times New Roman Italic" panose="02020503050405090304" charset="0"/>
                <a:sym typeface="+mn-ea"/>
              </a:rPr>
              <a:t>A</a:t>
            </a:r>
            <a:r>
              <a:rPr lang="en-US" altLang="zh-CN" sz="1600" i="1" baseline="-25000">
                <a:latin typeface="Times New Roman Italic" panose="02020503050405090304" charset="0"/>
                <a:ea typeface="微软雅黑" charset="0"/>
                <a:cs typeface="Times New Roman Italic" panose="02020503050405090304" charset="0"/>
                <a:sym typeface="+mn-ea"/>
              </a:rPr>
              <a:t>t</a:t>
            </a:r>
            <a:endParaRPr lang="en-US" altLang="zh-CN" sz="1600" i="1" baseline="-25000">
              <a:latin typeface="Times New Roman Italic" panose="02020503050405090304" charset="0"/>
              <a:ea typeface="微软雅黑" charset="0"/>
              <a:cs typeface="Times New Roman Italic" panose="02020503050405090304" charset="0"/>
              <a:sym typeface="+mn-ea"/>
            </a:endParaRPr>
          </a:p>
        </p:txBody>
      </p:sp>
      <p:sp>
        <p:nvSpPr>
          <p:cNvPr id="64" name="左大括号 63"/>
          <p:cNvSpPr/>
          <p:nvPr/>
        </p:nvSpPr>
        <p:spPr>
          <a:xfrm rot="16200000">
            <a:off x="3976092" y="1364258"/>
            <a:ext cx="195580" cy="2916000"/>
          </a:xfrm>
          <a:prstGeom prst="leftBrace">
            <a:avLst>
              <a:gd name="adj1" fmla="val 69281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6156960" y="2811780"/>
            <a:ext cx="57658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600" i="1">
                <a:latin typeface="Times New Roman Italic" panose="02020503050405090304" charset="0"/>
                <a:ea typeface="微软雅黑" charset="0"/>
                <a:cs typeface="Times New Roman Italic" panose="02020503050405090304" charset="0"/>
                <a:sym typeface="+mn-ea"/>
              </a:rPr>
              <a:t>A</a:t>
            </a:r>
            <a:r>
              <a:rPr lang="en-US" altLang="zh-CN" sz="1600" i="1" baseline="-25000">
                <a:latin typeface="Times New Roman Italic" panose="02020503050405090304" charset="0"/>
                <a:ea typeface="微软雅黑" charset="0"/>
                <a:cs typeface="Times New Roman Italic" panose="02020503050405090304" charset="0"/>
                <a:sym typeface="+mn-ea"/>
              </a:rPr>
              <a:t>t</a:t>
            </a:r>
            <a:r>
              <a:rPr lang="en-US" altLang="zh-CN" sz="1600" baseline="-25000">
                <a:latin typeface="Times New Roman" panose="02020503050405090304" charset="0"/>
                <a:ea typeface="微软雅黑" charset="0"/>
                <a:cs typeface="Times New Roman" panose="02020503050405090304" charset="0"/>
                <a:sym typeface="+mn-ea"/>
              </a:rPr>
              <a:t>+1</a:t>
            </a:r>
            <a:endParaRPr lang="en-US" altLang="zh-CN" sz="1600" baseline="-25000">
              <a:latin typeface="Times New Roman" panose="02020503050405090304" charset="0"/>
              <a:ea typeface="微软雅黑" charset="0"/>
              <a:cs typeface="Times New Roman" panose="02020503050405090304" charset="0"/>
              <a:sym typeface="+mn-ea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243580" y="3014345"/>
            <a:ext cx="164528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600" i="1">
                <a:latin typeface="Times New Roman Italic" panose="02020503050405090304" charset="0"/>
                <a:ea typeface="微软雅黑" charset="0"/>
                <a:cs typeface="Times New Roman Italic" panose="02020503050405090304" charset="0"/>
                <a:sym typeface="+mn-ea"/>
              </a:rPr>
              <a:t>S</a:t>
            </a:r>
            <a:r>
              <a:rPr lang="en-US" altLang="zh-CN" sz="1600" i="1" baseline="-25000">
                <a:latin typeface="Times New Roman Italic" panose="02020503050405090304" charset="0"/>
                <a:ea typeface="微软雅黑" charset="0"/>
                <a:cs typeface="Times New Roman Italic" panose="02020503050405090304" charset="0"/>
                <a:sym typeface="+mn-ea"/>
              </a:rPr>
              <a:t>t</a:t>
            </a:r>
            <a:r>
              <a:rPr lang="en-US" altLang="zh-CN" sz="1600" baseline="-25000">
                <a:latin typeface="Times New Roman" panose="02020503050405090304" charset="0"/>
                <a:ea typeface="微软雅黑" charset="0"/>
                <a:cs typeface="Times New Roman" panose="02020503050405090304" charset="0"/>
                <a:sym typeface="+mn-ea"/>
              </a:rPr>
              <a:t>+1</a:t>
            </a:r>
            <a:r>
              <a:rPr lang="en-US" altLang="zh-CN" sz="1600">
                <a:latin typeface="Times New Roman" panose="02020503050405090304" charset="0"/>
                <a:ea typeface="微软雅黑" charset="0"/>
                <a:cs typeface="Times New Roman" panose="02020503050405090304" charset="0"/>
                <a:sym typeface="+mn-ea"/>
              </a:rPr>
              <a:t>, </a:t>
            </a:r>
            <a:r>
              <a:rPr lang="en-US" altLang="zh-CN" sz="1600" i="1">
                <a:latin typeface="Times New Roman Italic" panose="02020503050405090304" charset="0"/>
                <a:ea typeface="微软雅黑" charset="0"/>
                <a:cs typeface="Times New Roman Italic" panose="02020503050405090304" charset="0"/>
                <a:sym typeface="+mn-ea"/>
              </a:rPr>
              <a:t>R</a:t>
            </a:r>
            <a:r>
              <a:rPr lang="en-US" altLang="zh-CN" sz="1600" i="1" baseline="-25000">
                <a:latin typeface="Times New Roman Italic" panose="02020503050405090304" charset="0"/>
                <a:ea typeface="微软雅黑" charset="0"/>
                <a:cs typeface="Times New Roman Italic" panose="02020503050405090304" charset="0"/>
                <a:sym typeface="+mn-ea"/>
              </a:rPr>
              <a:t>t</a:t>
            </a:r>
            <a:r>
              <a:rPr lang="en-US" altLang="zh-CN" sz="1600" baseline="-25000">
                <a:latin typeface="Times New Roman" panose="02020503050405090304" charset="0"/>
                <a:ea typeface="微软雅黑" charset="0"/>
                <a:cs typeface="Times New Roman" panose="02020503050405090304" charset="0"/>
                <a:sym typeface="+mn-ea"/>
              </a:rPr>
              <a:t>+1</a:t>
            </a:r>
            <a:r>
              <a:rPr lang="en-US" altLang="zh-CN" sz="1600">
                <a:latin typeface="Times New Roman" panose="02020503050405090304" charset="0"/>
                <a:ea typeface="微软雅黑" charset="0"/>
                <a:cs typeface="Times New Roman" panose="02020503050405090304" charset="0"/>
                <a:sym typeface="+mn-ea"/>
              </a:rPr>
              <a:t>, </a:t>
            </a:r>
            <a:r>
              <a:rPr lang="en-US" altLang="zh-CN" sz="1600" i="1">
                <a:latin typeface="Times New Roman Italic" panose="02020503050405090304" charset="0"/>
                <a:ea typeface="微软雅黑" charset="0"/>
                <a:cs typeface="Times New Roman Italic" panose="02020503050405090304" charset="0"/>
                <a:sym typeface="+mn-ea"/>
              </a:rPr>
              <a:t>V</a:t>
            </a:r>
            <a:r>
              <a:rPr lang="en-US" altLang="zh-CN" sz="1600" i="1" baseline="-25000">
                <a:latin typeface="Times New Roman Italic" panose="02020503050405090304" charset="0"/>
                <a:ea typeface="微软雅黑" charset="0"/>
                <a:cs typeface="Times New Roman Italic" panose="02020503050405090304" charset="0"/>
                <a:sym typeface="+mn-ea"/>
              </a:rPr>
              <a:t>t</a:t>
            </a:r>
            <a:r>
              <a:rPr lang="en-US" altLang="zh-CN" sz="1600" baseline="-25000">
                <a:latin typeface="Times New Roman" panose="02020503050405090304" charset="0"/>
                <a:ea typeface="微软雅黑" charset="0"/>
                <a:cs typeface="Times New Roman" panose="02020503050405090304" charset="0"/>
                <a:sym typeface="+mn-ea"/>
              </a:rPr>
              <a:t>+1</a:t>
            </a:r>
            <a:endParaRPr lang="en-US" altLang="zh-CN" sz="1600" i="1" baseline="-25000">
              <a:latin typeface="Times New Roman Italic" panose="02020503050405090304" charset="0"/>
              <a:ea typeface="微软雅黑" charset="0"/>
              <a:cs typeface="Times New Roman Italic" panose="02020503050405090304" charset="0"/>
              <a:sym typeface="+mn-ea"/>
            </a:endParaRPr>
          </a:p>
        </p:txBody>
      </p:sp>
      <p:sp>
        <p:nvSpPr>
          <p:cNvPr id="69" name="左大括号 68"/>
          <p:cNvSpPr/>
          <p:nvPr/>
        </p:nvSpPr>
        <p:spPr>
          <a:xfrm rot="16200000">
            <a:off x="4607362" y="1437203"/>
            <a:ext cx="195580" cy="4176000"/>
          </a:xfrm>
          <a:prstGeom prst="leftBrace">
            <a:avLst>
              <a:gd name="adj1" fmla="val 69281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3886835" y="3699510"/>
            <a:ext cx="164528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600" i="1">
                <a:latin typeface="Times New Roman Italic" panose="02020503050405090304" charset="0"/>
                <a:ea typeface="微软雅黑" charset="0"/>
                <a:cs typeface="Times New Roman Italic" panose="02020503050405090304" charset="0"/>
                <a:sym typeface="+mn-ea"/>
              </a:rPr>
              <a:t>S</a:t>
            </a:r>
            <a:r>
              <a:rPr lang="en-US" altLang="zh-CN" sz="1600" i="1" baseline="-25000">
                <a:latin typeface="Times New Roman Italic" panose="02020503050405090304" charset="0"/>
                <a:ea typeface="微软雅黑" charset="0"/>
                <a:cs typeface="Times New Roman Italic" panose="02020503050405090304" charset="0"/>
                <a:sym typeface="+mn-ea"/>
              </a:rPr>
              <a:t>t</a:t>
            </a:r>
            <a:r>
              <a:rPr lang="en-US" altLang="zh-CN" sz="1600" baseline="-25000">
                <a:latin typeface="Times New Roman" panose="02020503050405090304" charset="0"/>
                <a:ea typeface="微软雅黑" charset="0"/>
                <a:cs typeface="Times New Roman" panose="02020503050405090304" charset="0"/>
                <a:sym typeface="+mn-ea"/>
              </a:rPr>
              <a:t>+2</a:t>
            </a:r>
            <a:r>
              <a:rPr lang="en-US" altLang="zh-CN" sz="1600">
                <a:latin typeface="Times New Roman" panose="02020503050405090304" charset="0"/>
                <a:ea typeface="微软雅黑" charset="0"/>
                <a:cs typeface="Times New Roman" panose="02020503050405090304" charset="0"/>
                <a:sym typeface="+mn-ea"/>
              </a:rPr>
              <a:t>, </a:t>
            </a:r>
            <a:r>
              <a:rPr lang="en-US" altLang="zh-CN" sz="1600" i="1">
                <a:latin typeface="Times New Roman Italic" panose="02020503050405090304" charset="0"/>
                <a:ea typeface="微软雅黑" charset="0"/>
                <a:cs typeface="Times New Roman Italic" panose="02020503050405090304" charset="0"/>
                <a:sym typeface="+mn-ea"/>
              </a:rPr>
              <a:t>R</a:t>
            </a:r>
            <a:r>
              <a:rPr lang="en-US" altLang="zh-CN" sz="1600" i="1" baseline="-25000">
                <a:latin typeface="Times New Roman Italic" panose="02020503050405090304" charset="0"/>
                <a:ea typeface="微软雅黑" charset="0"/>
                <a:cs typeface="Times New Roman Italic" panose="02020503050405090304" charset="0"/>
                <a:sym typeface="+mn-ea"/>
              </a:rPr>
              <a:t>t</a:t>
            </a:r>
            <a:r>
              <a:rPr lang="en-US" altLang="zh-CN" sz="1600" baseline="-25000">
                <a:latin typeface="Times New Roman" panose="02020503050405090304" charset="0"/>
                <a:ea typeface="微软雅黑" charset="0"/>
                <a:cs typeface="Times New Roman" panose="02020503050405090304" charset="0"/>
                <a:sym typeface="+mn-ea"/>
              </a:rPr>
              <a:t>+2</a:t>
            </a:r>
            <a:r>
              <a:rPr lang="en-US" altLang="zh-CN" sz="1600">
                <a:latin typeface="Times New Roman" panose="02020503050405090304" charset="0"/>
                <a:ea typeface="微软雅黑" charset="0"/>
                <a:cs typeface="Times New Roman" panose="02020503050405090304" charset="0"/>
                <a:sym typeface="+mn-ea"/>
              </a:rPr>
              <a:t>, </a:t>
            </a:r>
            <a:r>
              <a:rPr lang="en-US" altLang="zh-CN" sz="1600" i="1">
                <a:latin typeface="Times New Roman Italic" panose="02020503050405090304" charset="0"/>
                <a:ea typeface="微软雅黑" charset="0"/>
                <a:cs typeface="Times New Roman Italic" panose="02020503050405090304" charset="0"/>
                <a:sym typeface="+mn-ea"/>
              </a:rPr>
              <a:t>V</a:t>
            </a:r>
            <a:r>
              <a:rPr lang="en-US" altLang="zh-CN" sz="1600" i="1" baseline="-25000">
                <a:latin typeface="Times New Roman Italic" panose="02020503050405090304" charset="0"/>
                <a:ea typeface="微软雅黑" charset="0"/>
                <a:cs typeface="Times New Roman Italic" panose="02020503050405090304" charset="0"/>
                <a:sym typeface="+mn-ea"/>
              </a:rPr>
              <a:t>t</a:t>
            </a:r>
            <a:r>
              <a:rPr lang="en-US" altLang="zh-CN" sz="1600" baseline="-25000">
                <a:latin typeface="Times New Roman" panose="02020503050405090304" charset="0"/>
                <a:ea typeface="微软雅黑" charset="0"/>
                <a:cs typeface="Times New Roman" panose="02020503050405090304" charset="0"/>
                <a:sym typeface="+mn-ea"/>
              </a:rPr>
              <a:t>+2</a:t>
            </a:r>
            <a:endParaRPr lang="en-US" altLang="zh-CN" sz="1600" i="1" baseline="-25000">
              <a:latin typeface="Times New Roman Italic" panose="02020503050405090304" charset="0"/>
              <a:ea typeface="微软雅黑" charset="0"/>
              <a:cs typeface="Times New Roman Italic" panose="02020503050405090304" charset="0"/>
              <a:sym typeface="+mn-ea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7221220" y="3335020"/>
            <a:ext cx="57658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600" i="1">
                <a:latin typeface="Times New Roman Italic" panose="02020503050405090304" charset="0"/>
                <a:ea typeface="微软雅黑" charset="0"/>
                <a:cs typeface="Times New Roman Italic" panose="02020503050405090304" charset="0"/>
                <a:sym typeface="+mn-ea"/>
              </a:rPr>
              <a:t>A</a:t>
            </a:r>
            <a:r>
              <a:rPr lang="en-US" altLang="zh-CN" sz="1600" i="1" baseline="-25000">
                <a:latin typeface="Times New Roman Italic" panose="02020503050405090304" charset="0"/>
                <a:ea typeface="微软雅黑" charset="0"/>
                <a:cs typeface="Times New Roman Italic" panose="02020503050405090304" charset="0"/>
                <a:sym typeface="+mn-ea"/>
              </a:rPr>
              <a:t>t</a:t>
            </a:r>
            <a:r>
              <a:rPr lang="en-US" altLang="zh-CN" sz="1600" baseline="-25000">
                <a:latin typeface="Times New Roman" panose="02020503050405090304" charset="0"/>
                <a:ea typeface="微软雅黑" charset="0"/>
                <a:cs typeface="Times New Roman" panose="02020503050405090304" charset="0"/>
                <a:sym typeface="+mn-ea"/>
              </a:rPr>
              <a:t>+2</a:t>
            </a:r>
            <a:endParaRPr lang="en-US" altLang="zh-CN" sz="1600" baseline="-25000">
              <a:latin typeface="Times New Roman" panose="02020503050405090304" charset="0"/>
              <a:ea typeface="微软雅黑" charset="0"/>
              <a:cs typeface="Times New Roman" panose="02020503050405090304" charset="0"/>
              <a:sym typeface="+mn-ea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4484370" y="4288790"/>
            <a:ext cx="57658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......</a:t>
            </a:r>
            <a:endParaRPr lang="en-US" altLang="zh-CN" sz="1600" baseline="-250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861" b="43667"/>
          <a:stretch>
            <a:fillRect/>
          </a:stretch>
        </p:blipFill>
        <p:spPr>
          <a:xfrm>
            <a:off x="1158875" y="831850"/>
            <a:ext cx="9359900" cy="43008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446bb4e8ef7249887ea523a2f3eef769"/>
          <p:cNvPicPr>
            <a:picLocks noChangeAspect="1"/>
          </p:cNvPicPr>
          <p:nvPr/>
        </p:nvPicPr>
        <p:blipFill>
          <a:blip r:embed="rId1"/>
          <a:srcRect b="27808"/>
          <a:stretch>
            <a:fillRect/>
          </a:stretch>
        </p:blipFill>
        <p:spPr>
          <a:xfrm>
            <a:off x="0" y="1664970"/>
            <a:ext cx="12192000" cy="25469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c450325d5abc28f17c1a1bba1457df41"/>
          <p:cNvPicPr>
            <a:picLocks noChangeAspect="1"/>
          </p:cNvPicPr>
          <p:nvPr/>
        </p:nvPicPr>
        <p:blipFill>
          <a:blip r:embed="rId1"/>
          <a:srcRect l="4094" r="4573" b="22031"/>
          <a:stretch>
            <a:fillRect/>
          </a:stretch>
        </p:blipFill>
        <p:spPr>
          <a:xfrm>
            <a:off x="499110" y="1322070"/>
            <a:ext cx="11135360" cy="32854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71550" y="1657350"/>
            <a:ext cx="648000" cy="64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i="1">
                <a:solidFill>
                  <a:schemeClr val="tx1"/>
                </a:solidFill>
                <a:latin typeface="Times New Roman Italic" panose="02020503050405090304" charset="0"/>
                <a:cs typeface="Times New Roman Italic" panose="02020503050405090304" charset="0"/>
              </a:rPr>
              <a:t>x</a:t>
            </a:r>
            <a:r>
              <a:rPr lang="en-US" altLang="zh-CN" sz="1600" baseline="-25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1</a:t>
            </a:r>
            <a:endParaRPr lang="en-US" altLang="zh-CN" sz="1600" baseline="-250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71550" y="2951480"/>
            <a:ext cx="648000" cy="64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i="1">
                <a:solidFill>
                  <a:schemeClr val="tx1"/>
                </a:solidFill>
                <a:latin typeface="Times New Roman Italic" panose="02020503050405090304" charset="0"/>
                <a:cs typeface="Times New Roman Italic" panose="02020503050405090304" charset="0"/>
                <a:sym typeface="+mn-ea"/>
              </a:rPr>
              <a:t>x</a:t>
            </a:r>
            <a:r>
              <a:rPr lang="en-US" altLang="zh-CN" sz="1600" baseline="-25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2</a:t>
            </a:r>
            <a:endParaRPr lang="zh-CN" altLang="en-US" sz="16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881755" y="645795"/>
            <a:ext cx="648000" cy="64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i="1">
                <a:solidFill>
                  <a:schemeClr val="tx1"/>
                </a:solidFill>
                <a:latin typeface="Times New Roman Italic" panose="02020503050405090304" charset="0"/>
                <a:cs typeface="Times New Roman Italic" panose="02020503050405090304" charset="0"/>
                <a:sym typeface="+mn-ea"/>
              </a:rPr>
              <a:t>h</a:t>
            </a:r>
            <a:r>
              <a:rPr lang="en-US" altLang="zh-CN" sz="1600" baseline="-25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1,1</a:t>
            </a:r>
            <a:endParaRPr lang="zh-CN" altLang="en-US" sz="16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881755" y="2141470"/>
            <a:ext cx="648000" cy="64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i="1">
                <a:solidFill>
                  <a:schemeClr val="tx1"/>
                </a:solidFill>
                <a:latin typeface="Times New Roman Italic" panose="02020503050405090304" charset="0"/>
                <a:cs typeface="Times New Roman Italic" panose="02020503050405090304" charset="0"/>
                <a:sym typeface="+mn-ea"/>
              </a:rPr>
              <a:t>h</a:t>
            </a:r>
            <a:r>
              <a:rPr lang="en-US" altLang="zh-CN" sz="1600" baseline="-25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1,2</a:t>
            </a:r>
            <a:endParaRPr lang="zh-CN" altLang="en-US" sz="16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881755" y="3636895"/>
            <a:ext cx="648000" cy="64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i="1">
                <a:solidFill>
                  <a:schemeClr val="tx1"/>
                </a:solidFill>
                <a:latin typeface="Times New Roman Italic" panose="02020503050405090304" charset="0"/>
                <a:cs typeface="Times New Roman Italic" panose="02020503050405090304" charset="0"/>
                <a:sym typeface="+mn-ea"/>
              </a:rPr>
              <a:t>h</a:t>
            </a:r>
            <a:r>
              <a:rPr lang="en-US" altLang="zh-CN" sz="1600" baseline="-25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1,3</a:t>
            </a:r>
            <a:endParaRPr lang="zh-CN" altLang="en-US" sz="16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154285" y="1944370"/>
            <a:ext cx="648000" cy="64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i="1">
                <a:solidFill>
                  <a:schemeClr val="tx1"/>
                </a:solidFill>
                <a:latin typeface="Times New Roman Italic" panose="02020503050405090304" charset="0"/>
                <a:cs typeface="Times New Roman Italic" panose="02020503050405090304" charset="0"/>
                <a:sym typeface="+mn-ea"/>
              </a:rPr>
              <a:t>y</a:t>
            </a:r>
            <a:r>
              <a:rPr lang="en-US" altLang="zh-CN" sz="1600" baseline="-25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1</a:t>
            </a:r>
            <a:endParaRPr lang="en-US" altLang="zh-CN" sz="16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154285" y="3781425"/>
            <a:ext cx="648000" cy="64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i="1">
                <a:solidFill>
                  <a:schemeClr val="tx1"/>
                </a:solidFill>
                <a:latin typeface="Times New Roman Italic" panose="02020503050405090304" charset="0"/>
                <a:cs typeface="Times New Roman Italic" panose="02020503050405090304" charset="0"/>
                <a:sym typeface="+mn-ea"/>
              </a:rPr>
              <a:t>y</a:t>
            </a:r>
            <a:r>
              <a:rPr lang="en-US" altLang="zh-CN" sz="1600" baseline="-25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2</a:t>
            </a:r>
            <a:endParaRPr lang="zh-CN" altLang="en-US" sz="16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971550" y="4321175"/>
            <a:ext cx="648000" cy="64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i="1">
                <a:solidFill>
                  <a:schemeClr val="tx1"/>
                </a:solidFill>
                <a:latin typeface="Times New Roman Italic" panose="02020503050405090304" charset="0"/>
                <a:cs typeface="Times New Roman Italic" panose="02020503050405090304" charset="0"/>
                <a:sym typeface="+mn-ea"/>
              </a:rPr>
              <a:t>x</a:t>
            </a:r>
            <a:r>
              <a:rPr lang="en-US" altLang="zh-CN" sz="1600" baseline="-25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</a:t>
            </a:r>
            <a:endParaRPr lang="zh-CN" altLang="en-US" sz="16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881755" y="5132320"/>
            <a:ext cx="648000" cy="64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i="1">
                <a:solidFill>
                  <a:schemeClr val="tx1"/>
                </a:solidFill>
                <a:latin typeface="Times New Roman Italic" panose="02020503050405090304" charset="0"/>
                <a:cs typeface="Times New Roman Italic" panose="02020503050405090304" charset="0"/>
                <a:sym typeface="+mn-ea"/>
              </a:rPr>
              <a:t>h</a:t>
            </a:r>
            <a:r>
              <a:rPr lang="en-US" altLang="zh-CN" sz="1600" baseline="-25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1,4</a:t>
            </a:r>
            <a:endParaRPr lang="zh-CN" altLang="en-US" sz="16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935470" y="645795"/>
            <a:ext cx="648000" cy="64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i="1">
                <a:solidFill>
                  <a:schemeClr val="tx1"/>
                </a:solidFill>
                <a:latin typeface="Times New Roman Italic" panose="02020503050405090304" charset="0"/>
                <a:cs typeface="Times New Roman Italic" panose="02020503050405090304" charset="0"/>
                <a:sym typeface="+mn-ea"/>
              </a:rPr>
              <a:t>h</a:t>
            </a:r>
            <a:r>
              <a:rPr lang="en-US" altLang="zh-CN" sz="1600" baseline="-25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2,1</a:t>
            </a:r>
            <a:endParaRPr lang="zh-CN" altLang="en-US" sz="16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935470" y="1767455"/>
            <a:ext cx="648000" cy="64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i="1">
                <a:solidFill>
                  <a:schemeClr val="tx1"/>
                </a:solidFill>
                <a:latin typeface="Times New Roman Italic" panose="02020503050405090304" charset="0"/>
                <a:cs typeface="Times New Roman Italic" panose="02020503050405090304" charset="0"/>
                <a:sym typeface="+mn-ea"/>
              </a:rPr>
              <a:t>h</a:t>
            </a:r>
            <a:r>
              <a:rPr lang="en-US" altLang="zh-CN" sz="1600" baseline="-25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2,2</a:t>
            </a:r>
            <a:endParaRPr lang="zh-CN" altLang="en-US" sz="16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935470" y="4010275"/>
            <a:ext cx="648000" cy="64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i="1">
                <a:solidFill>
                  <a:schemeClr val="tx1"/>
                </a:solidFill>
                <a:latin typeface="Times New Roman Italic" panose="02020503050405090304" charset="0"/>
                <a:cs typeface="Times New Roman Italic" panose="02020503050405090304" charset="0"/>
                <a:sym typeface="+mn-ea"/>
              </a:rPr>
              <a:t>h</a:t>
            </a:r>
            <a:r>
              <a:rPr lang="en-US" altLang="zh-CN" sz="1600" baseline="-25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2,4</a:t>
            </a:r>
            <a:endParaRPr lang="zh-CN" altLang="en-US" sz="16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935470" y="5131685"/>
            <a:ext cx="648000" cy="64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i="1">
                <a:solidFill>
                  <a:schemeClr val="tx1"/>
                </a:solidFill>
                <a:latin typeface="Times New Roman Italic" panose="02020503050405090304" charset="0"/>
                <a:cs typeface="Times New Roman Italic" panose="02020503050405090304" charset="0"/>
                <a:sym typeface="+mn-ea"/>
              </a:rPr>
              <a:t>h</a:t>
            </a:r>
            <a:r>
              <a:rPr lang="en-US" altLang="zh-CN" sz="1600" baseline="-25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2,5</a:t>
            </a:r>
            <a:endParaRPr lang="zh-CN" altLang="en-US" sz="16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935470" y="2888865"/>
            <a:ext cx="648000" cy="64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i="1">
                <a:solidFill>
                  <a:schemeClr val="tx1"/>
                </a:solidFill>
                <a:latin typeface="Times New Roman Italic" panose="02020503050405090304" charset="0"/>
                <a:cs typeface="Times New Roman Italic" panose="02020503050405090304" charset="0"/>
                <a:sym typeface="+mn-ea"/>
              </a:rPr>
              <a:t>h</a:t>
            </a:r>
            <a:r>
              <a:rPr lang="en-US" altLang="zh-CN" sz="1600" baseline="-25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2,3</a:t>
            </a:r>
            <a:endParaRPr lang="zh-CN" altLang="en-US" sz="16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22" name="直接箭头连接符 21"/>
          <p:cNvCxnSpPr>
            <a:stCxn id="4" idx="6"/>
            <a:endCxn id="7" idx="2"/>
          </p:cNvCxnSpPr>
          <p:nvPr/>
        </p:nvCxnSpPr>
        <p:spPr>
          <a:xfrm>
            <a:off x="1619250" y="1981200"/>
            <a:ext cx="2262505" cy="483870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5" idx="6"/>
            <a:endCxn id="7" idx="2"/>
          </p:cNvCxnSpPr>
          <p:nvPr/>
        </p:nvCxnSpPr>
        <p:spPr>
          <a:xfrm flipV="1">
            <a:off x="1619250" y="2465070"/>
            <a:ext cx="2262505" cy="810260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6"/>
            <a:endCxn id="7" idx="2"/>
          </p:cNvCxnSpPr>
          <p:nvPr/>
        </p:nvCxnSpPr>
        <p:spPr>
          <a:xfrm flipV="1">
            <a:off x="1619250" y="2465070"/>
            <a:ext cx="2262505" cy="2179955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6"/>
            <a:endCxn id="6" idx="2"/>
          </p:cNvCxnSpPr>
          <p:nvPr/>
        </p:nvCxnSpPr>
        <p:spPr>
          <a:xfrm flipV="1">
            <a:off x="1619250" y="969645"/>
            <a:ext cx="2262505" cy="1011555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6"/>
            <a:endCxn id="6" idx="2"/>
          </p:cNvCxnSpPr>
          <p:nvPr/>
        </p:nvCxnSpPr>
        <p:spPr>
          <a:xfrm flipV="1">
            <a:off x="1619250" y="969645"/>
            <a:ext cx="2262505" cy="2305685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6"/>
            <a:endCxn id="6" idx="2"/>
          </p:cNvCxnSpPr>
          <p:nvPr/>
        </p:nvCxnSpPr>
        <p:spPr>
          <a:xfrm flipV="1">
            <a:off x="1619250" y="969645"/>
            <a:ext cx="2262505" cy="3675380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6"/>
            <a:endCxn id="8" idx="2"/>
          </p:cNvCxnSpPr>
          <p:nvPr/>
        </p:nvCxnSpPr>
        <p:spPr>
          <a:xfrm>
            <a:off x="1619250" y="1981200"/>
            <a:ext cx="2262505" cy="1979295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5" idx="6"/>
            <a:endCxn id="8" idx="2"/>
          </p:cNvCxnSpPr>
          <p:nvPr/>
        </p:nvCxnSpPr>
        <p:spPr>
          <a:xfrm>
            <a:off x="1619250" y="3275330"/>
            <a:ext cx="2262505" cy="685165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1" idx="6"/>
            <a:endCxn id="8" idx="2"/>
          </p:cNvCxnSpPr>
          <p:nvPr/>
        </p:nvCxnSpPr>
        <p:spPr>
          <a:xfrm flipV="1">
            <a:off x="1619250" y="3960495"/>
            <a:ext cx="2262505" cy="684530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4" idx="6"/>
            <a:endCxn id="13" idx="2"/>
          </p:cNvCxnSpPr>
          <p:nvPr/>
        </p:nvCxnSpPr>
        <p:spPr>
          <a:xfrm>
            <a:off x="1619250" y="1981200"/>
            <a:ext cx="2262505" cy="3474720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5" idx="6"/>
            <a:endCxn id="13" idx="2"/>
          </p:cNvCxnSpPr>
          <p:nvPr/>
        </p:nvCxnSpPr>
        <p:spPr>
          <a:xfrm>
            <a:off x="1619250" y="3275330"/>
            <a:ext cx="2262505" cy="2180590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1" idx="6"/>
            <a:endCxn id="13" idx="2"/>
          </p:cNvCxnSpPr>
          <p:nvPr/>
        </p:nvCxnSpPr>
        <p:spPr>
          <a:xfrm>
            <a:off x="1619250" y="4645025"/>
            <a:ext cx="2262505" cy="810895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3" idx="6"/>
            <a:endCxn id="19" idx="2"/>
          </p:cNvCxnSpPr>
          <p:nvPr/>
        </p:nvCxnSpPr>
        <p:spPr>
          <a:xfrm flipV="1">
            <a:off x="4529455" y="5455285"/>
            <a:ext cx="2406015" cy="635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6"/>
            <a:endCxn id="18" idx="2"/>
          </p:cNvCxnSpPr>
          <p:nvPr/>
        </p:nvCxnSpPr>
        <p:spPr>
          <a:xfrm flipV="1">
            <a:off x="4529455" y="4333875"/>
            <a:ext cx="2406015" cy="1122045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3" idx="6"/>
            <a:endCxn id="21" idx="2"/>
          </p:cNvCxnSpPr>
          <p:nvPr/>
        </p:nvCxnSpPr>
        <p:spPr>
          <a:xfrm flipV="1">
            <a:off x="4529455" y="3212465"/>
            <a:ext cx="2406015" cy="2243455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3" idx="6"/>
            <a:endCxn id="17" idx="2"/>
          </p:cNvCxnSpPr>
          <p:nvPr/>
        </p:nvCxnSpPr>
        <p:spPr>
          <a:xfrm flipV="1">
            <a:off x="4529455" y="2091055"/>
            <a:ext cx="2406015" cy="3364865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3" idx="6"/>
            <a:endCxn id="16" idx="2"/>
          </p:cNvCxnSpPr>
          <p:nvPr/>
        </p:nvCxnSpPr>
        <p:spPr>
          <a:xfrm flipV="1">
            <a:off x="4529455" y="969645"/>
            <a:ext cx="2406015" cy="4486275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8" idx="6"/>
            <a:endCxn id="19" idx="2"/>
          </p:cNvCxnSpPr>
          <p:nvPr/>
        </p:nvCxnSpPr>
        <p:spPr>
          <a:xfrm>
            <a:off x="4529455" y="3960495"/>
            <a:ext cx="2406015" cy="1494790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7" idx="6"/>
            <a:endCxn id="21" idx="2"/>
          </p:cNvCxnSpPr>
          <p:nvPr/>
        </p:nvCxnSpPr>
        <p:spPr>
          <a:xfrm>
            <a:off x="4529455" y="2465070"/>
            <a:ext cx="2406015" cy="747395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8" idx="6"/>
            <a:endCxn id="16" idx="2"/>
          </p:cNvCxnSpPr>
          <p:nvPr/>
        </p:nvCxnSpPr>
        <p:spPr>
          <a:xfrm flipV="1">
            <a:off x="4529455" y="969645"/>
            <a:ext cx="2406015" cy="2990850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8" idx="6"/>
            <a:endCxn id="17" idx="2"/>
          </p:cNvCxnSpPr>
          <p:nvPr/>
        </p:nvCxnSpPr>
        <p:spPr>
          <a:xfrm flipV="1">
            <a:off x="4529455" y="2091055"/>
            <a:ext cx="2406015" cy="1869440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8" idx="6"/>
            <a:endCxn id="21" idx="2"/>
          </p:cNvCxnSpPr>
          <p:nvPr/>
        </p:nvCxnSpPr>
        <p:spPr>
          <a:xfrm flipV="1">
            <a:off x="4529455" y="3212465"/>
            <a:ext cx="2406015" cy="748030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8" idx="6"/>
            <a:endCxn id="18" idx="2"/>
          </p:cNvCxnSpPr>
          <p:nvPr/>
        </p:nvCxnSpPr>
        <p:spPr>
          <a:xfrm>
            <a:off x="4529455" y="3960495"/>
            <a:ext cx="2406015" cy="373380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7" idx="6"/>
            <a:endCxn id="16" idx="2"/>
          </p:cNvCxnSpPr>
          <p:nvPr/>
        </p:nvCxnSpPr>
        <p:spPr>
          <a:xfrm flipV="1">
            <a:off x="4529455" y="969645"/>
            <a:ext cx="2406015" cy="1495425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7" idx="6"/>
            <a:endCxn id="17" idx="2"/>
          </p:cNvCxnSpPr>
          <p:nvPr/>
        </p:nvCxnSpPr>
        <p:spPr>
          <a:xfrm flipV="1">
            <a:off x="4529455" y="2091055"/>
            <a:ext cx="2406015" cy="374015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7" idx="6"/>
            <a:endCxn id="18" idx="2"/>
          </p:cNvCxnSpPr>
          <p:nvPr/>
        </p:nvCxnSpPr>
        <p:spPr>
          <a:xfrm>
            <a:off x="4529455" y="2465070"/>
            <a:ext cx="2406015" cy="1868805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7" idx="6"/>
            <a:endCxn id="19" idx="2"/>
          </p:cNvCxnSpPr>
          <p:nvPr/>
        </p:nvCxnSpPr>
        <p:spPr>
          <a:xfrm>
            <a:off x="4529455" y="2465070"/>
            <a:ext cx="2406015" cy="2990215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6" idx="6"/>
            <a:endCxn id="16" idx="2"/>
          </p:cNvCxnSpPr>
          <p:nvPr/>
        </p:nvCxnSpPr>
        <p:spPr>
          <a:xfrm>
            <a:off x="4529455" y="969645"/>
            <a:ext cx="2406015" cy="0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6" idx="6"/>
            <a:endCxn id="17" idx="2"/>
          </p:cNvCxnSpPr>
          <p:nvPr/>
        </p:nvCxnSpPr>
        <p:spPr>
          <a:xfrm>
            <a:off x="4529455" y="969645"/>
            <a:ext cx="2406015" cy="1121410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6" idx="6"/>
            <a:endCxn id="19" idx="2"/>
          </p:cNvCxnSpPr>
          <p:nvPr/>
        </p:nvCxnSpPr>
        <p:spPr>
          <a:xfrm>
            <a:off x="4529455" y="969645"/>
            <a:ext cx="2406015" cy="4485640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6" idx="6"/>
            <a:endCxn id="18" idx="2"/>
          </p:cNvCxnSpPr>
          <p:nvPr/>
        </p:nvCxnSpPr>
        <p:spPr>
          <a:xfrm>
            <a:off x="4529455" y="969645"/>
            <a:ext cx="2406015" cy="3364230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6" idx="6"/>
            <a:endCxn id="21" idx="2"/>
          </p:cNvCxnSpPr>
          <p:nvPr/>
        </p:nvCxnSpPr>
        <p:spPr>
          <a:xfrm>
            <a:off x="4529455" y="969645"/>
            <a:ext cx="2406015" cy="2242820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6" idx="6"/>
            <a:endCxn id="9" idx="2"/>
          </p:cNvCxnSpPr>
          <p:nvPr/>
        </p:nvCxnSpPr>
        <p:spPr>
          <a:xfrm>
            <a:off x="7583170" y="969645"/>
            <a:ext cx="2571115" cy="1298575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6" idx="6"/>
            <a:endCxn id="10" idx="2"/>
          </p:cNvCxnSpPr>
          <p:nvPr/>
        </p:nvCxnSpPr>
        <p:spPr>
          <a:xfrm>
            <a:off x="7583170" y="969645"/>
            <a:ext cx="2571115" cy="3135630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7" idx="6"/>
            <a:endCxn id="9" idx="2"/>
          </p:cNvCxnSpPr>
          <p:nvPr/>
        </p:nvCxnSpPr>
        <p:spPr>
          <a:xfrm>
            <a:off x="7583170" y="2091055"/>
            <a:ext cx="2571115" cy="177165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7" idx="6"/>
            <a:endCxn id="10" idx="2"/>
          </p:cNvCxnSpPr>
          <p:nvPr/>
        </p:nvCxnSpPr>
        <p:spPr>
          <a:xfrm>
            <a:off x="7583170" y="2091055"/>
            <a:ext cx="2571115" cy="2014220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1" idx="6"/>
            <a:endCxn id="9" idx="2"/>
          </p:cNvCxnSpPr>
          <p:nvPr/>
        </p:nvCxnSpPr>
        <p:spPr>
          <a:xfrm flipV="1">
            <a:off x="7583170" y="2268220"/>
            <a:ext cx="2571115" cy="944245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1" idx="6"/>
            <a:endCxn id="10" idx="2"/>
          </p:cNvCxnSpPr>
          <p:nvPr/>
        </p:nvCxnSpPr>
        <p:spPr>
          <a:xfrm>
            <a:off x="7583170" y="3212465"/>
            <a:ext cx="2571115" cy="892810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8" idx="6"/>
            <a:endCxn id="10" idx="2"/>
          </p:cNvCxnSpPr>
          <p:nvPr/>
        </p:nvCxnSpPr>
        <p:spPr>
          <a:xfrm flipV="1">
            <a:off x="7583170" y="4105275"/>
            <a:ext cx="2571115" cy="228600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8" idx="6"/>
            <a:endCxn id="9" idx="2"/>
          </p:cNvCxnSpPr>
          <p:nvPr/>
        </p:nvCxnSpPr>
        <p:spPr>
          <a:xfrm flipV="1">
            <a:off x="7583170" y="2268220"/>
            <a:ext cx="2571115" cy="2065655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9" idx="6"/>
            <a:endCxn id="10" idx="2"/>
          </p:cNvCxnSpPr>
          <p:nvPr/>
        </p:nvCxnSpPr>
        <p:spPr>
          <a:xfrm flipV="1">
            <a:off x="7583170" y="4105275"/>
            <a:ext cx="2571115" cy="1350010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9" idx="6"/>
            <a:endCxn id="9" idx="2"/>
          </p:cNvCxnSpPr>
          <p:nvPr/>
        </p:nvCxnSpPr>
        <p:spPr>
          <a:xfrm flipV="1">
            <a:off x="7583170" y="2268220"/>
            <a:ext cx="2571115" cy="3187065"/>
          </a:xfrm>
          <a:prstGeom prst="straightConnector1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33755" y="46355"/>
            <a:ext cx="923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输入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743960" y="46355"/>
            <a:ext cx="923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隐藏层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797675" y="46355"/>
            <a:ext cx="923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隐藏层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016490" y="46355"/>
            <a:ext cx="923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输</a:t>
            </a:r>
            <a:r>
              <a:rPr lang="zh-CN" altLang="en-US"/>
              <a:t>出层</a:t>
            </a:r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2278380" y="5001260"/>
            <a:ext cx="328930" cy="779145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5605145" y="5573395"/>
            <a:ext cx="0" cy="744855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8119745" y="4889500"/>
            <a:ext cx="825500" cy="95250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0" name="图片 19" descr="QianJianTec17424582475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2505" y="5860415"/>
            <a:ext cx="5129530" cy="306705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075" y="6379845"/>
            <a:ext cx="4326890" cy="226060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5842000"/>
            <a:ext cx="3453130" cy="2292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3632200" y="1495425"/>
          <a:ext cx="5298440" cy="2520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1420"/>
                <a:gridCol w="546100"/>
                <a:gridCol w="1775460"/>
                <a:gridCol w="1775460"/>
              </a:tblGrid>
              <a:tr h="356235">
                <a:tc rowSpan="2" gridSpan="2"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 Regular" panose="02020503050405090304" charset="0"/>
                        </a:rPr>
                        <a:t>实际观测</a:t>
                      </a:r>
                      <a:endParaRPr lang="zh-CN" altLang="en-US">
                        <a:latin typeface="Times New Roman Regular" panose="020205030504050903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/>
                </a:tc>
              </a:tr>
              <a:tr h="205740"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 Regular" panose="02020503050405090304" charset="0"/>
                        </a:rPr>
                        <a:t>是</a:t>
                      </a:r>
                      <a:endParaRPr lang="zh-CN" altLang="en-US">
                        <a:latin typeface="Times New Roman Regular" panose="020205030504050903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 Regular" panose="02020503050405090304" charset="0"/>
                        </a:rPr>
                        <a:t>否</a:t>
                      </a:r>
                      <a:endParaRPr lang="zh-CN" altLang="en-US">
                        <a:latin typeface="Times New Roman Regular" panose="020205030504050903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7503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 Regular" panose="02020503050405090304" charset="0"/>
                        </a:rPr>
                        <a:t>预测结果</a:t>
                      </a:r>
                      <a:endParaRPr lang="zh-CN" altLang="en-US">
                        <a:latin typeface="Times New Roman Regular" panose="020205030504050903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 Regular" panose="02020503050405090304" charset="0"/>
                        </a:rPr>
                        <a:t>是</a:t>
                      </a:r>
                      <a:endParaRPr lang="zh-CN" altLang="en-US">
                        <a:latin typeface="Times New Roman Regular" panose="020205030504050903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TP</a:t>
                      </a:r>
                      <a:endParaRPr lang="en-US" altLang="zh-CN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(True Positive)</a:t>
                      </a:r>
                      <a:endParaRPr lang="en-US" altLang="zh-CN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FP</a:t>
                      </a:r>
                      <a:endParaRPr lang="en-US" altLang="zh-CN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(False Positive)</a:t>
                      </a:r>
                      <a:endParaRPr lang="en-US" altLang="zh-CN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anchor="ctr" anchorCtr="0"/>
                </a:tc>
              </a:tr>
              <a:tr h="9144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 Regular" panose="02020503050405090304" charset="0"/>
                        </a:rPr>
                        <a:t>否</a:t>
                      </a:r>
                      <a:endParaRPr lang="zh-CN" altLang="en-US">
                        <a:latin typeface="Times New Roman Regular" panose="020205030504050903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FN</a:t>
                      </a:r>
                      <a:endParaRPr lang="en-US" altLang="zh-CN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(False Negative)</a:t>
                      </a:r>
                      <a:endParaRPr lang="en-US" altLang="zh-CN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TN</a:t>
                      </a:r>
                      <a:endParaRPr lang="en-US" altLang="zh-CN" sz="18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(True Negative)</a:t>
                      </a:r>
                      <a:endParaRPr lang="zh-CN" altLang="en-US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/>
        </p:nvGraphicFramePr>
        <p:xfrm>
          <a:off x="516890" y="1085215"/>
          <a:ext cx="4479925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8050"/>
                <a:gridCol w="1196340"/>
                <a:gridCol w="237553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 Regular" panose="02020503050405090304" charset="0"/>
                        </a:rPr>
                        <a:t>样本</a:t>
                      </a:r>
                      <a:endParaRPr lang="zh-CN" altLang="en-US">
                        <a:latin typeface="Times New Roman Regular" panose="020205030504050903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 Regular" panose="02020503050405090304" charset="0"/>
                        </a:rPr>
                        <a:t>真实观测</a:t>
                      </a:r>
                      <a:endParaRPr lang="zh-CN" altLang="en-US">
                        <a:latin typeface="Times New Roman Regular" panose="020205030504050903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预测为“正”的概率</a:t>
                      </a:r>
                      <a:endParaRPr lang="zh-CN" altLang="en-US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1</a:t>
                      </a:r>
                      <a:endParaRPr lang="en-US" altLang="zh-CN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 Regular" panose="02020503050405090304" charset="0"/>
                        </a:rPr>
                        <a:t>是</a:t>
                      </a:r>
                      <a:endParaRPr lang="zh-CN" altLang="en-US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0.99</a:t>
                      </a:r>
                      <a:endParaRPr lang="en-US" altLang="zh-CN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2</a:t>
                      </a:r>
                      <a:endParaRPr lang="en-US" altLang="zh-CN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 Regular" panose="02020503050405090304" charset="0"/>
                        </a:rPr>
                        <a:t>是</a:t>
                      </a:r>
                      <a:endParaRPr lang="zh-CN" altLang="en-US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0.95</a:t>
                      </a:r>
                      <a:endParaRPr lang="en-US" altLang="zh-CN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3</a:t>
                      </a:r>
                      <a:endParaRPr lang="en-US" altLang="zh-CN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 Regular" panose="02020503050405090304" charset="0"/>
                        </a:rPr>
                        <a:t>是</a:t>
                      </a:r>
                      <a:endParaRPr lang="zh-CN" altLang="en-US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0.82</a:t>
                      </a:r>
                      <a:endParaRPr lang="en-US" altLang="zh-CN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4</a:t>
                      </a:r>
                      <a:endParaRPr lang="en-US" altLang="zh-CN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 Regular" panose="02020503050405090304" charset="0"/>
                        </a:rPr>
                        <a:t>是</a:t>
                      </a:r>
                      <a:endParaRPr lang="zh-CN" altLang="en-US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0.76</a:t>
                      </a:r>
                      <a:endParaRPr lang="en-US" altLang="zh-CN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  <a:endParaRPr lang="en-US" altLang="zh-CN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 Regular" panose="02020503050405090304" charset="0"/>
                        </a:rPr>
                        <a:t>是</a:t>
                      </a:r>
                      <a:endParaRPr lang="zh-CN" altLang="en-US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0.55</a:t>
                      </a:r>
                      <a:endParaRPr lang="en-US" altLang="zh-CN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6</a:t>
                      </a:r>
                      <a:endParaRPr lang="en-US" altLang="zh-CN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 Regular" panose="02020503050405090304" charset="0"/>
                        </a:rPr>
                        <a:t>否</a:t>
                      </a:r>
                      <a:endParaRPr lang="zh-CN" altLang="en-US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0.41</a:t>
                      </a:r>
                      <a:endParaRPr lang="en-US" altLang="zh-CN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7</a:t>
                      </a:r>
                      <a:endParaRPr lang="en-US" altLang="zh-CN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 Regular" panose="02020503050405090304" charset="0"/>
                        </a:rPr>
                        <a:t>否</a:t>
                      </a:r>
                      <a:endParaRPr lang="zh-CN" altLang="en-US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0.33</a:t>
                      </a:r>
                      <a:endParaRPr lang="en-US" altLang="zh-CN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8</a:t>
                      </a:r>
                      <a:endParaRPr lang="en-US" altLang="zh-CN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 Regular" panose="02020503050405090304" charset="0"/>
                        </a:rPr>
                        <a:t>否</a:t>
                      </a:r>
                      <a:endParaRPr lang="zh-CN" altLang="en-US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0.21</a:t>
                      </a:r>
                      <a:endParaRPr lang="en-US" altLang="zh-CN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9</a:t>
                      </a:r>
                      <a:endParaRPr lang="en-US" altLang="zh-CN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 Regular" panose="02020503050405090304" charset="0"/>
                        </a:rPr>
                        <a:t>否</a:t>
                      </a:r>
                      <a:endParaRPr lang="zh-CN" altLang="en-US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0.14</a:t>
                      </a:r>
                      <a:endParaRPr lang="en-US" altLang="zh-CN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10</a:t>
                      </a:r>
                      <a:endParaRPr lang="en-US" altLang="zh-CN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 Regular" panose="02020503050405090304" charset="0"/>
                        </a:rPr>
                        <a:t>否</a:t>
                      </a:r>
                      <a:endParaRPr lang="zh-CN" altLang="en-US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0.03</a:t>
                      </a:r>
                      <a:endParaRPr lang="en-US" altLang="zh-CN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1"/>
            </p:custDataLst>
          </p:nvPr>
        </p:nvGraphicFramePr>
        <p:xfrm>
          <a:off x="5452745" y="1085215"/>
          <a:ext cx="5682615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8665"/>
                <a:gridCol w="986790"/>
                <a:gridCol w="986155"/>
                <a:gridCol w="986790"/>
                <a:gridCol w="987425"/>
                <a:gridCol w="98679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 Regular" panose="02020503050405090304" charset="0"/>
                        </a:rPr>
                        <a:t>阈值</a:t>
                      </a:r>
                      <a:endParaRPr lang="zh-CN" altLang="en-US">
                        <a:latin typeface="Times New Roman Regular" panose="020205030504050903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FP+TN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TP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FP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TPR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FPR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0.0</a:t>
                      </a:r>
                      <a:endParaRPr lang="en-US" altLang="zh-CN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5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5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5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1.0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1.0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0.1</a:t>
                      </a:r>
                      <a:endParaRPr lang="en-US" altLang="zh-CN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5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5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4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 Regular" panose="02020503050405090304" charset="0"/>
                          <a:sym typeface="+mn-ea"/>
                        </a:rPr>
                        <a:t>1.0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0.8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0.2</a:t>
                      </a:r>
                      <a:endParaRPr lang="en-US" altLang="zh-CN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5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5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3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 Regular" panose="02020503050405090304" charset="0"/>
                          <a:sym typeface="+mn-ea"/>
                        </a:rPr>
                        <a:t>1.0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0.6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0.</a:t>
                      </a:r>
                      <a:r>
                        <a:rPr lang="en-US" altLang="zh-CN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3</a:t>
                      </a:r>
                      <a:endParaRPr lang="en-US" altLang="zh-CN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5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5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2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 Regular" panose="02020503050405090304" charset="0"/>
                          <a:sym typeface="+mn-ea"/>
                        </a:rPr>
                        <a:t>1.0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0.4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0.</a:t>
                      </a:r>
                      <a:r>
                        <a:rPr lang="en-US" altLang="zh-CN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4</a:t>
                      </a:r>
                      <a:endParaRPr lang="en-US" altLang="zh-CN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5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5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1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 Regular" panose="02020503050405090304" charset="0"/>
                          <a:sym typeface="+mn-ea"/>
                        </a:rPr>
                        <a:t>1.0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0.2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0.</a:t>
                      </a:r>
                      <a:r>
                        <a:rPr lang="en-US" altLang="zh-CN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</a:t>
                      </a:r>
                      <a:endParaRPr lang="en-US" altLang="zh-CN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5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5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0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 Regular" panose="02020503050405090304" charset="0"/>
                          <a:sym typeface="+mn-ea"/>
                        </a:rPr>
                        <a:t>1.0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0.0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0.</a:t>
                      </a:r>
                      <a:r>
                        <a:rPr lang="en-US" altLang="zh-CN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6</a:t>
                      </a:r>
                      <a:endParaRPr lang="en-US" altLang="zh-CN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5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4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0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0.8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0.0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0.</a:t>
                      </a:r>
                      <a:r>
                        <a:rPr lang="en-US" altLang="zh-CN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7</a:t>
                      </a:r>
                      <a:endParaRPr lang="en-US" altLang="zh-CN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5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4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0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0.8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 Regular" panose="02020503050405090304" charset="0"/>
                          <a:sym typeface="+mn-ea"/>
                        </a:rPr>
                        <a:t>0.0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0.</a:t>
                      </a:r>
                      <a:r>
                        <a:rPr lang="en-US" altLang="zh-CN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8</a:t>
                      </a:r>
                      <a:endParaRPr lang="en-US" altLang="zh-CN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5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3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0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0.6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 Regular" panose="02020503050405090304" charset="0"/>
                          <a:sym typeface="+mn-ea"/>
                        </a:rPr>
                        <a:t>0.0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 Regular" panose="02020503050405090304" charset="0"/>
                          <a:cs typeface="Times New Roman Regular" panose="02020503050405090304" charset="0"/>
                          <a:sym typeface="+mn-ea"/>
                        </a:rPr>
                        <a:t>0.</a:t>
                      </a:r>
                      <a:r>
                        <a:rPr lang="en-US" altLang="zh-CN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9</a:t>
                      </a:r>
                      <a:endParaRPr lang="en-US" altLang="zh-CN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5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2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0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0.4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 Regular" panose="02020503050405090304" charset="0"/>
                          <a:sym typeface="+mn-ea"/>
                        </a:rPr>
                        <a:t>0.0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1.0</a:t>
                      </a:r>
                      <a:endParaRPr lang="en-US" altLang="zh-CN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5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0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0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 Regular" panose="02020503050405090304" charset="0"/>
                        </a:rPr>
                        <a:t>0.0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 Regular" panose="02020503050405090304" charset="0"/>
                          <a:sym typeface="+mn-ea"/>
                        </a:rPr>
                        <a:t>0.0</a:t>
                      </a:r>
                      <a:endParaRPr lang="en-US" altLang="zh-CN">
                        <a:latin typeface="Times New Roman Regular" panose="0202050305040509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7657465" y="915035"/>
            <a:ext cx="0" cy="386334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7657465" y="4778375"/>
            <a:ext cx="3448685" cy="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7649845" y="2096135"/>
            <a:ext cx="2682240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5400000">
            <a:off x="8990965" y="3437255"/>
            <a:ext cx="2682240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322185" y="1911985"/>
            <a:ext cx="401320" cy="334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1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33895" y="915035"/>
            <a:ext cx="765175" cy="334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TPR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51490" y="4824730"/>
            <a:ext cx="765175" cy="334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FPR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31425" y="4790440"/>
            <a:ext cx="401320" cy="334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1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7666990" y="2096135"/>
            <a:ext cx="2665095" cy="2665095"/>
          </a:xfrm>
          <a:custGeom>
            <a:avLst/>
            <a:gdLst>
              <a:gd name="connisteX0" fmla="*/ 0 w 2665095"/>
              <a:gd name="connsiteY0" fmla="*/ 2665095 h 2665095"/>
              <a:gd name="connisteX1" fmla="*/ 601345 w 2665095"/>
              <a:gd name="connsiteY1" fmla="*/ 1255395 h 2665095"/>
              <a:gd name="connisteX2" fmla="*/ 1513205 w 2665095"/>
              <a:gd name="connsiteY2" fmla="*/ 326390 h 2665095"/>
              <a:gd name="connisteX3" fmla="*/ 2665095 w 2665095"/>
              <a:gd name="connsiteY3" fmla="*/ 0 h 26650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665095" h="2665095">
                <a:moveTo>
                  <a:pt x="0" y="2665095"/>
                </a:moveTo>
                <a:cubicBezTo>
                  <a:pt x="102235" y="2401570"/>
                  <a:pt x="298450" y="1723390"/>
                  <a:pt x="601345" y="1255395"/>
                </a:cubicBezTo>
                <a:cubicBezTo>
                  <a:pt x="904240" y="787400"/>
                  <a:pt x="1100455" y="577215"/>
                  <a:pt x="1513205" y="326390"/>
                </a:cubicBezTo>
                <a:cubicBezTo>
                  <a:pt x="1925955" y="75565"/>
                  <a:pt x="2453005" y="46990"/>
                  <a:pt x="2665095" y="0"/>
                </a:cubicBez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7666990" y="2096135"/>
            <a:ext cx="2665095" cy="2665095"/>
          </a:xfrm>
          <a:custGeom>
            <a:avLst/>
            <a:gdLst>
              <a:gd name="connisteX0" fmla="*/ 0 w 2665095"/>
              <a:gd name="connsiteY0" fmla="*/ 2665095 h 2665095"/>
              <a:gd name="connisteX1" fmla="*/ 137160 w 2665095"/>
              <a:gd name="connsiteY1" fmla="*/ 1203325 h 2665095"/>
              <a:gd name="connisteX2" fmla="*/ 670560 w 2665095"/>
              <a:gd name="connsiteY2" fmla="*/ 378460 h 2665095"/>
              <a:gd name="connisteX3" fmla="*/ 1633220 w 2665095"/>
              <a:gd name="connsiteY3" fmla="*/ 102870 h 2665095"/>
              <a:gd name="connisteX4" fmla="*/ 2665095 w 2665095"/>
              <a:gd name="connsiteY4" fmla="*/ 0 h 26650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2665095" h="2665095">
                <a:moveTo>
                  <a:pt x="0" y="2665095"/>
                </a:moveTo>
                <a:cubicBezTo>
                  <a:pt x="16510" y="2389505"/>
                  <a:pt x="3175" y="1660525"/>
                  <a:pt x="137160" y="1203325"/>
                </a:cubicBezTo>
                <a:cubicBezTo>
                  <a:pt x="271145" y="746125"/>
                  <a:pt x="371475" y="598805"/>
                  <a:pt x="670560" y="378460"/>
                </a:cubicBezTo>
                <a:cubicBezTo>
                  <a:pt x="969645" y="158115"/>
                  <a:pt x="1234440" y="178435"/>
                  <a:pt x="1633220" y="102870"/>
                </a:cubicBezTo>
                <a:cubicBezTo>
                  <a:pt x="2032000" y="27305"/>
                  <a:pt x="2477770" y="15240"/>
                  <a:pt x="2665095" y="0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8477885" y="2376170"/>
            <a:ext cx="0" cy="241427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7656195" y="2357755"/>
            <a:ext cx="821690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666990" y="3058795"/>
            <a:ext cx="821690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828165" y="915035"/>
            <a:ext cx="0" cy="386334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828165" y="4778375"/>
            <a:ext cx="3448685" cy="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820545" y="2096135"/>
            <a:ext cx="2682240" cy="0"/>
          </a:xfrm>
          <a:prstGeom prst="line">
            <a:avLst/>
          </a:prstGeom>
          <a:ln w="31750" cmpd="sng"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5400000">
            <a:off x="3161665" y="3437255"/>
            <a:ext cx="2682240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492885" y="1911985"/>
            <a:ext cx="401320" cy="334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1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04595" y="915035"/>
            <a:ext cx="765175" cy="334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TPR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822190" y="4824730"/>
            <a:ext cx="765175" cy="334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FPR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02125" y="4790440"/>
            <a:ext cx="401320" cy="334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1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487045" y="3425190"/>
            <a:ext cx="2682240" cy="0"/>
          </a:xfrm>
          <a:prstGeom prst="line">
            <a:avLst/>
          </a:prstGeom>
          <a:ln w="31750" cmpd="sng"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120015" y="349250"/>
            <a:ext cx="1828800" cy="1432560"/>
            <a:chOff x="191" y="550"/>
            <a:chExt cx="3780" cy="2836"/>
          </a:xfrm>
        </p:grpSpPr>
        <p:pic>
          <p:nvPicPr>
            <p:cNvPr id="2" name="图片 1" descr="wecom-temp-1430940-8fd91335a144d674385ad3fb49a564a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1" y="550"/>
              <a:ext cx="3781" cy="2836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548" y="1317"/>
              <a:ext cx="864" cy="1052"/>
            </a:xfrm>
            <a:prstGeom prst="rect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674" y="1517"/>
              <a:ext cx="660" cy="973"/>
            </a:xfrm>
            <a:prstGeom prst="rect">
              <a:avLst/>
            </a:prstGeom>
            <a:noFill/>
            <a:ln w="25400">
              <a:solidFill>
                <a:schemeClr val="accent2">
                  <a:lumMod val="40000"/>
                  <a:lumOff val="6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538" y="1517"/>
              <a:ext cx="864" cy="974"/>
            </a:xfrm>
            <a:prstGeom prst="rect">
              <a:avLst/>
            </a:prstGeom>
            <a:noFill/>
            <a:ln w="25400">
              <a:solidFill>
                <a:schemeClr val="accent3">
                  <a:lumMod val="40000"/>
                  <a:lumOff val="6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684" y="1207"/>
              <a:ext cx="825" cy="1262"/>
            </a:xfrm>
            <a:prstGeom prst="rect">
              <a:avLst/>
            </a:prstGeom>
            <a:noFill/>
            <a:ln w="25400">
              <a:solidFill>
                <a:schemeClr val="accent4">
                  <a:lumMod val="40000"/>
                  <a:lumOff val="6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859" y="1516"/>
              <a:ext cx="954" cy="1153"/>
            </a:xfrm>
            <a:prstGeom prst="rect">
              <a:avLst/>
            </a:prstGeom>
            <a:noFill/>
            <a:ln w="25400">
              <a:solidFill>
                <a:schemeClr val="accent5">
                  <a:lumMod val="40000"/>
                  <a:lumOff val="6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689" y="1716"/>
              <a:ext cx="954" cy="1053"/>
            </a:xfrm>
            <a:prstGeom prst="rect">
              <a:avLst/>
            </a:prstGeom>
            <a:noFill/>
            <a:ln w="25400">
              <a:solidFill>
                <a:schemeClr val="accent6">
                  <a:lumMod val="40000"/>
                  <a:lumOff val="6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959" y="1594"/>
              <a:ext cx="954" cy="775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127635" y="1833245"/>
            <a:ext cx="216000" cy="216000"/>
          </a:xfrm>
          <a:prstGeom prst="rect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0.98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3165" y="1833245"/>
            <a:ext cx="215900" cy="216000"/>
          </a:xfrm>
          <a:prstGeom prst="rect">
            <a:avLst/>
          </a:prstGeom>
          <a:noFill/>
          <a:ln w="25400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0.65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8595" y="1833245"/>
            <a:ext cx="215900" cy="216000"/>
          </a:xfrm>
          <a:prstGeom prst="rect">
            <a:avLst/>
          </a:prstGeom>
          <a:noFill/>
          <a:ln w="25400">
            <a:solidFill>
              <a:schemeClr val="accent3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0.92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4025" y="1833245"/>
            <a:ext cx="215900" cy="216000"/>
          </a:xfrm>
          <a:prstGeom prst="rect">
            <a:avLst/>
          </a:prstGeom>
          <a:noFill/>
          <a:ln w="25400">
            <a:solidFill>
              <a:schemeClr val="accent4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0.71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54885" y="1833245"/>
            <a:ext cx="215900" cy="216000"/>
          </a:xfrm>
          <a:prstGeom prst="rect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0.95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89455" y="1833245"/>
            <a:ext cx="215900" cy="216000"/>
          </a:xfrm>
          <a:prstGeom prst="rect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0.53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20315" y="1833245"/>
            <a:ext cx="215900" cy="216000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0.66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0264140" y="5335270"/>
            <a:ext cx="1828800" cy="1432560"/>
            <a:chOff x="15286" y="7822"/>
            <a:chExt cx="3780" cy="2836"/>
          </a:xfrm>
        </p:grpSpPr>
        <p:pic>
          <p:nvPicPr>
            <p:cNvPr id="27" name="图片 26" descr="wecom-temp-1430940-8fd91335a144d674385ad3fb49a564a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286" y="7822"/>
              <a:ext cx="3781" cy="2836"/>
            </a:xfrm>
            <a:prstGeom prst="rect">
              <a:avLst/>
            </a:prstGeom>
          </p:spPr>
        </p:pic>
        <p:sp>
          <p:nvSpPr>
            <p:cNvPr id="28" name="矩形 27"/>
            <p:cNvSpPr/>
            <p:nvPr/>
          </p:nvSpPr>
          <p:spPr>
            <a:xfrm>
              <a:off x="15643" y="8589"/>
              <a:ext cx="864" cy="1052"/>
            </a:xfrm>
            <a:prstGeom prst="rect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6633" y="8789"/>
              <a:ext cx="864" cy="974"/>
            </a:xfrm>
            <a:prstGeom prst="rect">
              <a:avLst/>
            </a:prstGeom>
            <a:noFill/>
            <a:ln w="25400">
              <a:solidFill>
                <a:schemeClr val="accent3">
                  <a:lumMod val="40000"/>
                  <a:lumOff val="6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7954" y="8788"/>
              <a:ext cx="954" cy="1153"/>
            </a:xfrm>
            <a:prstGeom prst="rect">
              <a:avLst/>
            </a:prstGeom>
            <a:noFill/>
            <a:ln w="25400">
              <a:solidFill>
                <a:schemeClr val="accent5">
                  <a:lumMod val="40000"/>
                  <a:lumOff val="6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20015" y="37465"/>
            <a:ext cx="1833880" cy="288290"/>
          </a:xfrm>
          <a:prstGeom prst="rect">
            <a:avLst/>
          </a:prstGeom>
        </p:spPr>
        <p:txBody>
          <a:bodyPr wrap="square">
            <a:noAutofit/>
          </a:bodyPr>
          <a:p>
            <a:pPr algn="ctr">
              <a:lnSpc>
                <a:spcPts val="2200"/>
              </a:lnSpc>
            </a:pPr>
            <a:r>
              <a:rPr lang="zh-CN" altLang="en-US" sz="1200" b="0">
                <a:solidFill>
                  <a:schemeClr val="tx1"/>
                </a:solidFill>
                <a:latin typeface="微软雅黑" charset="0"/>
                <a:ea typeface="微软雅黑" charset="0"/>
              </a:rPr>
              <a:t>候选框及其置信度分数</a:t>
            </a:r>
            <a:endParaRPr lang="zh-CN" altLang="en-US" sz="1200" b="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040255" y="1781810"/>
            <a:ext cx="2578100" cy="31432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左大括号 47"/>
          <p:cNvSpPr/>
          <p:nvPr/>
        </p:nvSpPr>
        <p:spPr>
          <a:xfrm rot="16200000">
            <a:off x="1007745" y="1250315"/>
            <a:ext cx="76200" cy="1815465"/>
          </a:xfrm>
          <a:prstGeom prst="leftBrace">
            <a:avLst>
              <a:gd name="adj1" fmla="val 91666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836295" y="2150110"/>
            <a:ext cx="417830" cy="330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ctr">
              <a:lnSpc>
                <a:spcPts val="2200"/>
              </a:lnSpc>
            </a:pPr>
            <a:r>
              <a:rPr lang="en-US" altLang="zh-CN" sz="12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B</a:t>
            </a:r>
            <a:endParaRPr lang="en-US" altLang="zh-CN" sz="12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044065" y="1781810"/>
            <a:ext cx="2578100" cy="3517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Round 1</a:t>
            </a:r>
            <a:endParaRPr lang="en-US" altLang="zh-CN" sz="1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540760" y="2285365"/>
            <a:ext cx="216000" cy="216000"/>
          </a:xfrm>
          <a:prstGeom prst="rect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0.98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766060" y="2396490"/>
            <a:ext cx="417830" cy="330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ctr">
              <a:lnSpc>
                <a:spcPts val="2200"/>
              </a:lnSpc>
            </a:pPr>
            <a:r>
              <a:rPr lang="en-US" altLang="zh-CN" sz="12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B</a:t>
            </a:r>
            <a:endParaRPr lang="en-US" altLang="zh-CN" sz="12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175760" y="2396490"/>
            <a:ext cx="417830" cy="330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ctr">
              <a:lnSpc>
                <a:spcPts val="2200"/>
              </a:lnSpc>
            </a:pPr>
            <a:r>
              <a:rPr lang="en-US" altLang="zh-CN" sz="12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D</a:t>
            </a:r>
            <a:endParaRPr lang="en-US" altLang="zh-CN" sz="12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58" name="直接箭头连接符 57"/>
          <p:cNvCxnSpPr>
            <a:stCxn id="54" idx="3"/>
            <a:endCxn id="55" idx="1"/>
          </p:cNvCxnSpPr>
          <p:nvPr/>
        </p:nvCxnSpPr>
        <p:spPr>
          <a:xfrm>
            <a:off x="3183890" y="2561590"/>
            <a:ext cx="99187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stealth" w="lg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276725" y="2862580"/>
            <a:ext cx="216000" cy="216000"/>
          </a:xfrm>
          <a:prstGeom prst="rect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0.98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476500" y="2862580"/>
            <a:ext cx="215900" cy="215900"/>
          </a:xfrm>
          <a:prstGeom prst="rect">
            <a:avLst/>
          </a:prstGeom>
          <a:noFill/>
          <a:ln w="25400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0.65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741930" y="2862580"/>
            <a:ext cx="215900" cy="215900"/>
          </a:xfrm>
          <a:prstGeom prst="rect">
            <a:avLst/>
          </a:prstGeom>
          <a:noFill/>
          <a:ln w="25400">
            <a:solidFill>
              <a:schemeClr val="accent3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0.92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007360" y="2862580"/>
            <a:ext cx="215900" cy="215900"/>
          </a:xfrm>
          <a:prstGeom prst="rect">
            <a:avLst/>
          </a:prstGeom>
          <a:noFill/>
          <a:ln w="25400">
            <a:solidFill>
              <a:schemeClr val="accent4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0.71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538220" y="2862580"/>
            <a:ext cx="215900" cy="215900"/>
          </a:xfrm>
          <a:prstGeom prst="rect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0.95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272790" y="2862580"/>
            <a:ext cx="215900" cy="215900"/>
          </a:xfrm>
          <a:prstGeom prst="rect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0.53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803650" y="2862580"/>
            <a:ext cx="215900" cy="215900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0.66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66" name="左大括号 65"/>
          <p:cNvSpPr/>
          <p:nvPr/>
        </p:nvSpPr>
        <p:spPr>
          <a:xfrm rot="5400000" flipV="1">
            <a:off x="3200400" y="2006600"/>
            <a:ext cx="95250" cy="1543685"/>
          </a:xfrm>
          <a:prstGeom prst="leftBrace">
            <a:avLst>
              <a:gd name="adj1" fmla="val 91666"/>
              <a:gd name="adj2" fmla="val 31118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左大括号 66"/>
          <p:cNvSpPr/>
          <p:nvPr/>
        </p:nvSpPr>
        <p:spPr>
          <a:xfrm rot="5400000" flipV="1">
            <a:off x="4330968" y="2670443"/>
            <a:ext cx="95250" cy="216000"/>
          </a:xfrm>
          <a:prstGeom prst="leftBrace">
            <a:avLst>
              <a:gd name="adj1" fmla="val 91666"/>
              <a:gd name="adj2" fmla="val 50493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2476500" y="3324860"/>
            <a:ext cx="215900" cy="215900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0.82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741930" y="3324860"/>
            <a:ext cx="215900" cy="215900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0.00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007360" y="3324860"/>
            <a:ext cx="215900" cy="215900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0.00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538220" y="3324860"/>
            <a:ext cx="215900" cy="215900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0.00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272790" y="3324860"/>
            <a:ext cx="215900" cy="215900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0.00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803650" y="3324860"/>
            <a:ext cx="215900" cy="215900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0.00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347980" y="2561590"/>
            <a:ext cx="1365885" cy="330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ctr">
              <a:lnSpc>
                <a:spcPts val="2200"/>
              </a:lnSpc>
            </a:pPr>
            <a:r>
              <a:rPr lang="en-US" altLang="zh-CN" sz="12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IoU</a:t>
            </a:r>
            <a:r>
              <a:rPr lang="zh-CN" altLang="en-US" sz="12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阈值</a:t>
            </a:r>
            <a:r>
              <a:rPr lang="en-US" altLang="zh-CN" sz="12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：C = 0.5</a:t>
            </a:r>
            <a:endParaRPr lang="en-US" altLang="zh-CN" sz="12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2598420" y="3078480"/>
            <a:ext cx="0" cy="24638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61" idx="2"/>
            <a:endCxn id="69" idx="0"/>
          </p:cNvCxnSpPr>
          <p:nvPr/>
        </p:nvCxnSpPr>
        <p:spPr>
          <a:xfrm>
            <a:off x="2849880" y="3078480"/>
            <a:ext cx="0" cy="24638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62" idx="2"/>
            <a:endCxn id="70" idx="0"/>
          </p:cNvCxnSpPr>
          <p:nvPr/>
        </p:nvCxnSpPr>
        <p:spPr>
          <a:xfrm>
            <a:off x="3115310" y="3078480"/>
            <a:ext cx="0" cy="24638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64" idx="2"/>
            <a:endCxn id="72" idx="0"/>
          </p:cNvCxnSpPr>
          <p:nvPr/>
        </p:nvCxnSpPr>
        <p:spPr>
          <a:xfrm>
            <a:off x="3380740" y="3078480"/>
            <a:ext cx="0" cy="24638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63" idx="2"/>
            <a:endCxn id="71" idx="0"/>
          </p:cNvCxnSpPr>
          <p:nvPr/>
        </p:nvCxnSpPr>
        <p:spPr>
          <a:xfrm>
            <a:off x="3646170" y="3078480"/>
            <a:ext cx="0" cy="24638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65" idx="2"/>
            <a:endCxn id="73" idx="0"/>
          </p:cNvCxnSpPr>
          <p:nvPr/>
        </p:nvCxnSpPr>
        <p:spPr>
          <a:xfrm>
            <a:off x="3911600" y="3078480"/>
            <a:ext cx="0" cy="24638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59" idx="2"/>
          </p:cNvCxnSpPr>
          <p:nvPr/>
        </p:nvCxnSpPr>
        <p:spPr>
          <a:xfrm>
            <a:off x="4384675" y="3078480"/>
            <a:ext cx="0" cy="13144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>
            <a:off x="2589530" y="3203575"/>
            <a:ext cx="179324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4019550" y="3319780"/>
            <a:ext cx="58801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900">
                <a:solidFill>
                  <a:schemeClr val="bg1">
                    <a:lumMod val="75000"/>
                  </a:schemeClr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IoU &lt; C ?</a:t>
            </a:r>
            <a:endParaRPr lang="en-US" altLang="zh-CN" sz="900">
              <a:solidFill>
                <a:schemeClr val="bg1">
                  <a:lumMod val="75000"/>
                </a:schemeClr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477770" y="3563620"/>
            <a:ext cx="215900" cy="215900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1000">
                <a:solidFill>
                  <a:srgbClr val="FF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×</a:t>
            </a:r>
            <a:endParaRPr lang="en-US" altLang="zh-CN" sz="1000">
              <a:solidFill>
                <a:srgbClr val="FF0000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743200" y="3563620"/>
            <a:ext cx="215900" cy="215900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1000">
                <a:solidFill>
                  <a:srgbClr val="00B05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√</a:t>
            </a:r>
            <a:endParaRPr lang="en-US" altLang="zh-CN" sz="1000">
              <a:solidFill>
                <a:srgbClr val="00B050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008630" y="3563620"/>
            <a:ext cx="215900" cy="215900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1000">
                <a:solidFill>
                  <a:srgbClr val="00B05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√</a:t>
            </a:r>
            <a:endParaRPr lang="en-US" altLang="zh-CN" sz="1000">
              <a:solidFill>
                <a:srgbClr val="00B050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539490" y="3563620"/>
            <a:ext cx="215900" cy="215900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1000">
                <a:solidFill>
                  <a:srgbClr val="00B05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√</a:t>
            </a:r>
            <a:endParaRPr lang="en-US" altLang="zh-CN" sz="1000">
              <a:solidFill>
                <a:srgbClr val="00B050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274060" y="3563620"/>
            <a:ext cx="215900" cy="215900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1000">
                <a:solidFill>
                  <a:srgbClr val="00B05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√</a:t>
            </a:r>
            <a:endParaRPr lang="en-US" altLang="zh-CN" sz="1000">
              <a:solidFill>
                <a:srgbClr val="00B050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804920" y="3563620"/>
            <a:ext cx="215900" cy="215900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1000">
                <a:solidFill>
                  <a:srgbClr val="00B05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√</a:t>
            </a:r>
            <a:endParaRPr lang="en-US" altLang="zh-CN" sz="1000">
              <a:solidFill>
                <a:srgbClr val="00B050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2058035" y="2135505"/>
            <a:ext cx="361950" cy="330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ctr">
              <a:lnSpc>
                <a:spcPts val="2200"/>
              </a:lnSpc>
            </a:pP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step 1:</a:t>
            </a:r>
            <a:endParaRPr lang="en-US" altLang="zh-CN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2047240" y="2592705"/>
            <a:ext cx="361950" cy="330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ctr">
              <a:lnSpc>
                <a:spcPts val="2200"/>
              </a:lnSpc>
            </a:pP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step 2:</a:t>
            </a:r>
            <a:endParaRPr lang="en-US" altLang="zh-CN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047240" y="3968115"/>
            <a:ext cx="361950" cy="330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ctr">
              <a:lnSpc>
                <a:spcPts val="2200"/>
              </a:lnSpc>
            </a:pP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step 3:</a:t>
            </a:r>
            <a:endParaRPr lang="en-US" altLang="zh-CN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95" name="下箭头 94"/>
          <p:cNvSpPr/>
          <p:nvPr/>
        </p:nvSpPr>
        <p:spPr>
          <a:xfrm>
            <a:off x="3268345" y="3779520"/>
            <a:ext cx="485775" cy="28829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2616835" y="4037330"/>
            <a:ext cx="417830" cy="330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ctr">
              <a:lnSpc>
                <a:spcPts val="2200"/>
              </a:lnSpc>
            </a:pPr>
            <a:r>
              <a:rPr lang="en-US" altLang="zh-CN" sz="12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B</a:t>
            </a:r>
            <a:endParaRPr lang="en-US" altLang="zh-CN" sz="12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026535" y="4037330"/>
            <a:ext cx="417830" cy="330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ctr">
              <a:lnSpc>
                <a:spcPts val="2200"/>
              </a:lnSpc>
            </a:pPr>
            <a:r>
              <a:rPr lang="en-US" altLang="zh-CN" sz="12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D</a:t>
            </a:r>
            <a:endParaRPr lang="en-US" altLang="zh-CN" sz="12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127500" y="4503420"/>
            <a:ext cx="216000" cy="216000"/>
          </a:xfrm>
          <a:prstGeom prst="rect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0.98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592705" y="4503420"/>
            <a:ext cx="215900" cy="215900"/>
          </a:xfrm>
          <a:prstGeom prst="rect">
            <a:avLst/>
          </a:prstGeom>
          <a:noFill/>
          <a:ln w="25400">
            <a:solidFill>
              <a:schemeClr val="accent3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0.92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2858135" y="4503420"/>
            <a:ext cx="215900" cy="215900"/>
          </a:xfrm>
          <a:prstGeom prst="rect">
            <a:avLst/>
          </a:prstGeom>
          <a:noFill/>
          <a:ln w="25400">
            <a:solidFill>
              <a:schemeClr val="accent4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0.71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3388995" y="4503420"/>
            <a:ext cx="215900" cy="215900"/>
          </a:xfrm>
          <a:prstGeom prst="rect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0.95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123565" y="4503420"/>
            <a:ext cx="215900" cy="215900"/>
          </a:xfrm>
          <a:prstGeom prst="rect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0.53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654425" y="4503420"/>
            <a:ext cx="215900" cy="215900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0.66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107" name="左大括号 106"/>
          <p:cNvSpPr/>
          <p:nvPr/>
        </p:nvSpPr>
        <p:spPr>
          <a:xfrm rot="5400000" flipV="1">
            <a:off x="3175018" y="3771283"/>
            <a:ext cx="95250" cy="1296000"/>
          </a:xfrm>
          <a:prstGeom prst="leftBrace">
            <a:avLst>
              <a:gd name="adj1" fmla="val 91666"/>
              <a:gd name="adj2" fmla="val 1785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8" name="左大括号 107"/>
          <p:cNvSpPr/>
          <p:nvPr/>
        </p:nvSpPr>
        <p:spPr>
          <a:xfrm rot="5400000" flipV="1">
            <a:off x="4181743" y="4311283"/>
            <a:ext cx="95250" cy="216000"/>
          </a:xfrm>
          <a:prstGeom prst="leftBrace">
            <a:avLst>
              <a:gd name="adj1" fmla="val 91666"/>
              <a:gd name="adj2" fmla="val 50493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4849495" y="1781810"/>
            <a:ext cx="2578100" cy="31432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4853305" y="1781810"/>
            <a:ext cx="2578100" cy="3517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Round 2</a:t>
            </a:r>
            <a:endParaRPr lang="en-US" altLang="zh-CN" sz="1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575300" y="2396490"/>
            <a:ext cx="417830" cy="330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ctr">
              <a:lnSpc>
                <a:spcPts val="2200"/>
              </a:lnSpc>
            </a:pPr>
            <a:r>
              <a:rPr lang="en-US" altLang="zh-CN" sz="12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B</a:t>
            </a:r>
            <a:endParaRPr lang="en-US" altLang="zh-CN" sz="12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6985000" y="2396490"/>
            <a:ext cx="417830" cy="330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ctr">
              <a:lnSpc>
                <a:spcPts val="2200"/>
              </a:lnSpc>
            </a:pPr>
            <a:r>
              <a:rPr lang="en-US" altLang="zh-CN" sz="12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D</a:t>
            </a:r>
            <a:endParaRPr lang="en-US" altLang="zh-CN" sz="12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114" name="直接箭头连接符 113"/>
          <p:cNvCxnSpPr>
            <a:stCxn id="112" idx="3"/>
            <a:endCxn id="113" idx="1"/>
          </p:cNvCxnSpPr>
          <p:nvPr/>
        </p:nvCxnSpPr>
        <p:spPr>
          <a:xfrm>
            <a:off x="5993130" y="2561590"/>
            <a:ext cx="99187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stealth" w="lg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6750685" y="2862580"/>
            <a:ext cx="216000" cy="216000"/>
          </a:xfrm>
          <a:prstGeom prst="rect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0.98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556250" y="2862580"/>
            <a:ext cx="215900" cy="215900"/>
          </a:xfrm>
          <a:prstGeom prst="rect">
            <a:avLst/>
          </a:prstGeom>
          <a:noFill/>
          <a:ln w="25400">
            <a:solidFill>
              <a:schemeClr val="accent4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0.71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828665" y="2862580"/>
            <a:ext cx="215900" cy="215900"/>
          </a:xfrm>
          <a:prstGeom prst="rect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0.53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087110" y="2862580"/>
            <a:ext cx="215900" cy="215900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0.66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122" name="左大括号 121"/>
          <p:cNvSpPr/>
          <p:nvPr/>
        </p:nvSpPr>
        <p:spPr>
          <a:xfrm rot="5400000" flipV="1">
            <a:off x="5751702" y="2274442"/>
            <a:ext cx="95250" cy="1008000"/>
          </a:xfrm>
          <a:prstGeom prst="leftBrace">
            <a:avLst>
              <a:gd name="adj1" fmla="val 91666"/>
              <a:gd name="adj2" fmla="val 4742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左大括号 122"/>
          <p:cNvSpPr/>
          <p:nvPr/>
        </p:nvSpPr>
        <p:spPr>
          <a:xfrm rot="5400000" flipV="1">
            <a:off x="6965728" y="2526443"/>
            <a:ext cx="95250" cy="504000"/>
          </a:xfrm>
          <a:prstGeom prst="leftBrace">
            <a:avLst>
              <a:gd name="adj1" fmla="val 91666"/>
              <a:gd name="adj2" fmla="val 81668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5290820" y="3324860"/>
            <a:ext cx="215900" cy="215900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0.00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5821680" y="3324860"/>
            <a:ext cx="215900" cy="215900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0.75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5556250" y="3324860"/>
            <a:ext cx="215900" cy="215900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0.00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087110" y="3324860"/>
            <a:ext cx="215900" cy="215900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0.74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cxnSp>
        <p:nvCxnSpPr>
          <p:cNvPr id="132" name="直接连接符 131"/>
          <p:cNvCxnSpPr>
            <a:stCxn id="161" idx="2"/>
            <a:endCxn id="126" idx="0"/>
          </p:cNvCxnSpPr>
          <p:nvPr/>
        </p:nvCxnSpPr>
        <p:spPr>
          <a:xfrm>
            <a:off x="5396865" y="3078480"/>
            <a:ext cx="1905" cy="24638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18" idx="2"/>
            <a:endCxn id="128" idx="0"/>
          </p:cNvCxnSpPr>
          <p:nvPr/>
        </p:nvCxnSpPr>
        <p:spPr>
          <a:xfrm>
            <a:off x="5664200" y="3078480"/>
            <a:ext cx="0" cy="24638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19" idx="2"/>
            <a:endCxn id="127" idx="0"/>
          </p:cNvCxnSpPr>
          <p:nvPr/>
        </p:nvCxnSpPr>
        <p:spPr>
          <a:xfrm>
            <a:off x="5929630" y="3078480"/>
            <a:ext cx="0" cy="24638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21" idx="2"/>
            <a:endCxn id="129" idx="0"/>
          </p:cNvCxnSpPr>
          <p:nvPr/>
        </p:nvCxnSpPr>
        <p:spPr>
          <a:xfrm>
            <a:off x="6195060" y="3078480"/>
            <a:ext cx="0" cy="24638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7146925" y="3078480"/>
            <a:ext cx="0" cy="13144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flipH="1">
            <a:off x="5400675" y="3203575"/>
            <a:ext cx="175133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8" name="文本框 137"/>
          <p:cNvSpPr txBox="1"/>
          <p:nvPr/>
        </p:nvSpPr>
        <p:spPr>
          <a:xfrm>
            <a:off x="6303010" y="3319780"/>
            <a:ext cx="58801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900">
                <a:solidFill>
                  <a:schemeClr val="bg1">
                    <a:lumMod val="75000"/>
                  </a:schemeClr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IoU &lt; C ?</a:t>
            </a:r>
            <a:endParaRPr lang="en-US" altLang="zh-CN" sz="900">
              <a:solidFill>
                <a:schemeClr val="bg1">
                  <a:lumMod val="75000"/>
                </a:schemeClr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5287010" y="3563620"/>
            <a:ext cx="215900" cy="215900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1000">
                <a:solidFill>
                  <a:srgbClr val="00B05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√</a:t>
            </a:r>
            <a:endParaRPr lang="en-US" altLang="zh-CN" sz="1000">
              <a:solidFill>
                <a:srgbClr val="FF0000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5552440" y="3563620"/>
            <a:ext cx="215900" cy="215900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1000">
                <a:solidFill>
                  <a:srgbClr val="00B05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√</a:t>
            </a:r>
            <a:endParaRPr lang="en-US" altLang="zh-CN" sz="1000">
              <a:solidFill>
                <a:srgbClr val="00B050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5817870" y="3563620"/>
            <a:ext cx="215900" cy="215900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1000">
                <a:solidFill>
                  <a:srgbClr val="FF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×</a:t>
            </a:r>
            <a:endParaRPr lang="en-US" altLang="zh-CN" sz="1000">
              <a:solidFill>
                <a:srgbClr val="00B050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6083300" y="3563620"/>
            <a:ext cx="215900" cy="215900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1000">
                <a:solidFill>
                  <a:srgbClr val="FF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×</a:t>
            </a:r>
            <a:endParaRPr lang="en-US" altLang="zh-CN" sz="1000">
              <a:solidFill>
                <a:srgbClr val="00B050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4867275" y="2135505"/>
            <a:ext cx="361950" cy="330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ctr">
              <a:lnSpc>
                <a:spcPts val="2200"/>
              </a:lnSpc>
            </a:pP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step 1:</a:t>
            </a:r>
            <a:endParaRPr lang="en-US" altLang="zh-CN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856480" y="2592705"/>
            <a:ext cx="361950" cy="330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ctr">
              <a:lnSpc>
                <a:spcPts val="2200"/>
              </a:lnSpc>
            </a:pP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step 2:</a:t>
            </a:r>
            <a:endParaRPr lang="en-US" altLang="zh-CN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4856480" y="3968115"/>
            <a:ext cx="361950" cy="330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ctr">
              <a:lnSpc>
                <a:spcPts val="2200"/>
              </a:lnSpc>
            </a:pP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step 3:</a:t>
            </a:r>
            <a:endParaRPr lang="en-US" altLang="zh-CN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48" name="下箭头 147"/>
          <p:cNvSpPr/>
          <p:nvPr/>
        </p:nvSpPr>
        <p:spPr>
          <a:xfrm>
            <a:off x="6077585" y="3779520"/>
            <a:ext cx="485775" cy="28829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9" name="文本框 148"/>
          <p:cNvSpPr txBox="1"/>
          <p:nvPr/>
        </p:nvSpPr>
        <p:spPr>
          <a:xfrm>
            <a:off x="5426075" y="4037330"/>
            <a:ext cx="417830" cy="330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ctr">
              <a:lnSpc>
                <a:spcPts val="2200"/>
              </a:lnSpc>
            </a:pPr>
            <a:r>
              <a:rPr lang="en-US" altLang="zh-CN" sz="12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B</a:t>
            </a:r>
            <a:endParaRPr lang="en-US" altLang="zh-CN" sz="12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6724015" y="4037330"/>
            <a:ext cx="417830" cy="330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ctr">
              <a:lnSpc>
                <a:spcPts val="2200"/>
              </a:lnSpc>
            </a:pPr>
            <a:r>
              <a:rPr lang="en-US" altLang="zh-CN" sz="12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D</a:t>
            </a:r>
            <a:endParaRPr lang="en-US" altLang="zh-CN" sz="12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6678295" y="4503420"/>
            <a:ext cx="216000" cy="216000"/>
          </a:xfrm>
          <a:prstGeom prst="rect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0.98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157" name="左大括号 156"/>
          <p:cNvSpPr/>
          <p:nvPr/>
        </p:nvSpPr>
        <p:spPr>
          <a:xfrm rot="5400000" flipV="1">
            <a:off x="5608953" y="4185283"/>
            <a:ext cx="95250" cy="468000"/>
          </a:xfrm>
          <a:prstGeom prst="leftBrace">
            <a:avLst>
              <a:gd name="adj1" fmla="val 91666"/>
              <a:gd name="adj2" fmla="val 50891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左大括号 157"/>
          <p:cNvSpPr/>
          <p:nvPr/>
        </p:nvSpPr>
        <p:spPr>
          <a:xfrm rot="5400000" flipV="1">
            <a:off x="6878953" y="4185283"/>
            <a:ext cx="95250" cy="468000"/>
          </a:xfrm>
          <a:prstGeom prst="leftBrace">
            <a:avLst>
              <a:gd name="adj1" fmla="val 91666"/>
              <a:gd name="adj2" fmla="val 50493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9" name="肘形连接符 158"/>
          <p:cNvCxnSpPr>
            <a:stCxn id="160" idx="3"/>
            <a:endCxn id="145" idx="1"/>
          </p:cNvCxnSpPr>
          <p:nvPr/>
        </p:nvCxnSpPr>
        <p:spPr>
          <a:xfrm flipV="1">
            <a:off x="4622165" y="2300605"/>
            <a:ext cx="245110" cy="2310130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75000"/>
              </a:schemeClr>
            </a:solidFill>
            <a:tailEnd type="stealth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0" name="文本框 159"/>
          <p:cNvSpPr txBox="1"/>
          <p:nvPr/>
        </p:nvSpPr>
        <p:spPr>
          <a:xfrm>
            <a:off x="4270375" y="4502785"/>
            <a:ext cx="351790" cy="2159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ctr">
              <a:lnSpc>
                <a:spcPts val="2200"/>
              </a:lnSpc>
            </a:pPr>
            <a:endParaRPr lang="en-US" altLang="zh-CN" sz="12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5288915" y="2862580"/>
            <a:ext cx="215900" cy="215900"/>
          </a:xfrm>
          <a:prstGeom prst="rect">
            <a:avLst/>
          </a:prstGeom>
          <a:noFill/>
          <a:ln w="25400">
            <a:solidFill>
              <a:schemeClr val="accent3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0.92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7665720" y="1781810"/>
            <a:ext cx="2578100" cy="31432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5" name="矩形 164"/>
          <p:cNvSpPr/>
          <p:nvPr/>
        </p:nvSpPr>
        <p:spPr>
          <a:xfrm>
            <a:off x="7669530" y="1781810"/>
            <a:ext cx="2578100" cy="3517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Round 3</a:t>
            </a:r>
            <a:endParaRPr lang="en-US" altLang="zh-CN" sz="1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8140065" y="2396490"/>
            <a:ext cx="417830" cy="330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ctr">
              <a:lnSpc>
                <a:spcPts val="2200"/>
              </a:lnSpc>
            </a:pPr>
            <a:r>
              <a:rPr lang="en-US" altLang="zh-CN" sz="12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B</a:t>
            </a:r>
            <a:endParaRPr lang="en-US" altLang="zh-CN" sz="12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9549765" y="2396490"/>
            <a:ext cx="417830" cy="330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ctr">
              <a:lnSpc>
                <a:spcPts val="2200"/>
              </a:lnSpc>
            </a:pPr>
            <a:r>
              <a:rPr lang="en-US" altLang="zh-CN" sz="12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D</a:t>
            </a:r>
            <a:endParaRPr lang="en-US" altLang="zh-CN" sz="12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168" name="直接箭头连接符 167"/>
          <p:cNvCxnSpPr>
            <a:stCxn id="166" idx="3"/>
            <a:endCxn id="167" idx="1"/>
          </p:cNvCxnSpPr>
          <p:nvPr/>
        </p:nvCxnSpPr>
        <p:spPr>
          <a:xfrm>
            <a:off x="8557895" y="2561590"/>
            <a:ext cx="99187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stealth" w="lg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336405" y="2862580"/>
            <a:ext cx="216000" cy="216000"/>
          </a:xfrm>
          <a:prstGeom prst="rect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0.98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174" name="左大括号 173"/>
          <p:cNvSpPr/>
          <p:nvPr/>
        </p:nvSpPr>
        <p:spPr>
          <a:xfrm rot="5400000" flipV="1">
            <a:off x="8300352" y="2670442"/>
            <a:ext cx="95250" cy="216000"/>
          </a:xfrm>
          <a:prstGeom prst="leftBrace">
            <a:avLst>
              <a:gd name="adj1" fmla="val 91666"/>
              <a:gd name="adj2" fmla="val 472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5" name="左大括号 174"/>
          <p:cNvSpPr/>
          <p:nvPr/>
        </p:nvSpPr>
        <p:spPr>
          <a:xfrm rot="5400000" flipV="1">
            <a:off x="9662938" y="2400443"/>
            <a:ext cx="95250" cy="756000"/>
          </a:xfrm>
          <a:prstGeom prst="leftBrace">
            <a:avLst>
              <a:gd name="adj1" fmla="val 91666"/>
              <a:gd name="adj2" fmla="val 5401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8232775" y="3324860"/>
            <a:ext cx="215900" cy="215900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0.75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cxnSp>
        <p:nvCxnSpPr>
          <p:cNvPr id="183" name="直接连接符 182"/>
          <p:cNvCxnSpPr>
            <a:stCxn id="173" idx="2"/>
            <a:endCxn id="179" idx="0"/>
          </p:cNvCxnSpPr>
          <p:nvPr/>
        </p:nvCxnSpPr>
        <p:spPr>
          <a:xfrm>
            <a:off x="8340725" y="3078480"/>
            <a:ext cx="0" cy="24638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>
            <a:off x="9972040" y="3078480"/>
            <a:ext cx="0" cy="13144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flipH="1">
            <a:off x="8343900" y="3203575"/>
            <a:ext cx="162433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6" name="文本框 185"/>
          <p:cNvSpPr txBox="1"/>
          <p:nvPr/>
        </p:nvSpPr>
        <p:spPr>
          <a:xfrm>
            <a:off x="8455660" y="3319780"/>
            <a:ext cx="58801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900">
                <a:solidFill>
                  <a:schemeClr val="bg1">
                    <a:lumMod val="75000"/>
                  </a:schemeClr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IoU &lt; C ?</a:t>
            </a:r>
            <a:endParaRPr lang="en-US" altLang="zh-CN" sz="900">
              <a:solidFill>
                <a:schemeClr val="bg1">
                  <a:lumMod val="75000"/>
                </a:schemeClr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7683500" y="2135505"/>
            <a:ext cx="361950" cy="330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ctr">
              <a:lnSpc>
                <a:spcPts val="2200"/>
              </a:lnSpc>
            </a:pP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step 1:</a:t>
            </a:r>
            <a:endParaRPr lang="en-US" altLang="zh-CN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92" name="文本框 191"/>
          <p:cNvSpPr txBox="1"/>
          <p:nvPr/>
        </p:nvSpPr>
        <p:spPr>
          <a:xfrm>
            <a:off x="7672705" y="2592705"/>
            <a:ext cx="361950" cy="330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ctr">
              <a:lnSpc>
                <a:spcPts val="2200"/>
              </a:lnSpc>
            </a:pP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step 2:</a:t>
            </a:r>
            <a:endParaRPr lang="en-US" altLang="zh-CN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93" name="文本框 192"/>
          <p:cNvSpPr txBox="1"/>
          <p:nvPr/>
        </p:nvSpPr>
        <p:spPr>
          <a:xfrm>
            <a:off x="7672705" y="3968115"/>
            <a:ext cx="361950" cy="330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ctr">
              <a:lnSpc>
                <a:spcPts val="2200"/>
              </a:lnSpc>
            </a:pP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step 3:</a:t>
            </a:r>
            <a:endParaRPr lang="en-US" altLang="zh-CN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94" name="下箭头 193"/>
          <p:cNvSpPr/>
          <p:nvPr/>
        </p:nvSpPr>
        <p:spPr>
          <a:xfrm>
            <a:off x="8893810" y="3779520"/>
            <a:ext cx="485775" cy="28829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8151495" y="4037330"/>
            <a:ext cx="417830" cy="330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ctr">
              <a:lnSpc>
                <a:spcPts val="2200"/>
              </a:lnSpc>
            </a:pPr>
            <a:r>
              <a:rPr lang="en-US" altLang="zh-CN" sz="12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B</a:t>
            </a:r>
            <a:endParaRPr lang="en-US" altLang="zh-CN" sz="12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9554210" y="4037330"/>
            <a:ext cx="417830" cy="330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ctr">
              <a:lnSpc>
                <a:spcPts val="2200"/>
              </a:lnSpc>
            </a:pPr>
            <a:r>
              <a:rPr lang="en-US" altLang="zh-CN" sz="12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D</a:t>
            </a:r>
            <a:endParaRPr lang="en-US" altLang="zh-CN" sz="12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202" name="左大括号 201"/>
          <p:cNvSpPr/>
          <p:nvPr/>
        </p:nvSpPr>
        <p:spPr>
          <a:xfrm rot="5400000" flipV="1">
            <a:off x="9704848" y="4041283"/>
            <a:ext cx="95250" cy="756000"/>
          </a:xfrm>
          <a:prstGeom prst="leftBrace">
            <a:avLst>
              <a:gd name="adj1" fmla="val 91666"/>
              <a:gd name="adj2" fmla="val 50485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4" name="矩形 203"/>
          <p:cNvSpPr/>
          <p:nvPr/>
        </p:nvSpPr>
        <p:spPr>
          <a:xfrm>
            <a:off x="9869905" y="2862580"/>
            <a:ext cx="215900" cy="215900"/>
          </a:xfrm>
          <a:prstGeom prst="rect">
            <a:avLst/>
          </a:prstGeom>
          <a:noFill/>
          <a:ln w="25400">
            <a:solidFill>
              <a:schemeClr val="accent3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0.92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7172960" y="4502785"/>
            <a:ext cx="257810" cy="2159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ctr">
              <a:lnSpc>
                <a:spcPts val="2200"/>
              </a:lnSpc>
            </a:pPr>
            <a:endParaRPr lang="en-US" altLang="zh-CN" sz="12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207" name="肘形连接符 206"/>
          <p:cNvCxnSpPr>
            <a:stCxn id="206" idx="3"/>
            <a:endCxn id="191" idx="1"/>
          </p:cNvCxnSpPr>
          <p:nvPr/>
        </p:nvCxnSpPr>
        <p:spPr>
          <a:xfrm flipV="1">
            <a:off x="7430770" y="2300605"/>
            <a:ext cx="252730" cy="2310130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75000"/>
              </a:schemeClr>
            </a:solidFill>
            <a:tailEnd type="stealth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9" name="矩形 208"/>
          <p:cNvSpPr/>
          <p:nvPr/>
        </p:nvSpPr>
        <p:spPr>
          <a:xfrm>
            <a:off x="9603840" y="2862580"/>
            <a:ext cx="215900" cy="215900"/>
          </a:xfrm>
          <a:prstGeom prst="rect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0.95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8230235" y="3568700"/>
            <a:ext cx="215900" cy="215900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1000">
                <a:solidFill>
                  <a:srgbClr val="FF0000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×</a:t>
            </a:r>
            <a:endParaRPr lang="en-US" altLang="zh-CN" sz="1000">
              <a:solidFill>
                <a:srgbClr val="FF0000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9379585" y="4503420"/>
            <a:ext cx="216000" cy="216000"/>
          </a:xfrm>
          <a:prstGeom prst="rect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0.98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9649560" y="4503420"/>
            <a:ext cx="215900" cy="215900"/>
          </a:xfrm>
          <a:prstGeom prst="rect">
            <a:avLst/>
          </a:prstGeom>
          <a:noFill/>
          <a:ln w="25400">
            <a:solidFill>
              <a:schemeClr val="accent3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0.92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9919435" y="4503420"/>
            <a:ext cx="215900" cy="215900"/>
          </a:xfrm>
          <a:prstGeom prst="rect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0.95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215" name="文本框 214"/>
          <p:cNvSpPr txBox="1"/>
          <p:nvPr/>
        </p:nvSpPr>
        <p:spPr>
          <a:xfrm rot="5400000">
            <a:off x="8207375" y="4305935"/>
            <a:ext cx="417830" cy="22987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ctr">
              <a:lnSpc>
                <a:spcPts val="2200"/>
              </a:lnSpc>
            </a:pPr>
            <a:r>
              <a:rPr lang="en-US" altLang="zh-CN" sz="12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=</a:t>
            </a:r>
            <a:endParaRPr lang="en-US" altLang="zh-CN" sz="12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216" name="文本框 215"/>
          <p:cNvSpPr txBox="1"/>
          <p:nvPr/>
        </p:nvSpPr>
        <p:spPr>
          <a:xfrm>
            <a:off x="8154035" y="4434840"/>
            <a:ext cx="417830" cy="330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ctr">
              <a:lnSpc>
                <a:spcPts val="2200"/>
              </a:lnSpc>
            </a:pPr>
            <a:r>
              <a:rPr lang="en-US" altLang="zh-CN" sz="12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∅</a:t>
            </a:r>
            <a:endParaRPr lang="en-US" altLang="zh-CN" sz="12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6347460" y="2300605"/>
            <a:ext cx="215900" cy="215900"/>
          </a:xfrm>
          <a:prstGeom prst="rect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0.95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7049770" y="2862580"/>
            <a:ext cx="215900" cy="215900"/>
          </a:xfrm>
          <a:prstGeom prst="rect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0.95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6944995" y="4503420"/>
            <a:ext cx="215900" cy="215900"/>
          </a:xfrm>
          <a:prstGeom prst="rect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0.95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5668010" y="4502785"/>
            <a:ext cx="215900" cy="215900"/>
          </a:xfrm>
          <a:prstGeom prst="rect">
            <a:avLst/>
          </a:prstGeom>
          <a:noFill/>
          <a:ln w="25400">
            <a:solidFill>
              <a:schemeClr val="accent4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0.71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5400675" y="4502785"/>
            <a:ext cx="215900" cy="215900"/>
          </a:xfrm>
          <a:prstGeom prst="rect">
            <a:avLst/>
          </a:prstGeom>
          <a:noFill/>
          <a:ln w="25400">
            <a:solidFill>
              <a:schemeClr val="accent3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0.92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8232775" y="2862580"/>
            <a:ext cx="215900" cy="215900"/>
          </a:xfrm>
          <a:prstGeom prst="rect">
            <a:avLst/>
          </a:prstGeom>
          <a:noFill/>
          <a:ln w="25400">
            <a:solidFill>
              <a:schemeClr val="accent4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0.71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8945980" y="2300605"/>
            <a:ext cx="215900" cy="215900"/>
          </a:xfrm>
          <a:prstGeom prst="rect">
            <a:avLst/>
          </a:prstGeom>
          <a:noFill/>
          <a:ln w="25400">
            <a:solidFill>
              <a:schemeClr val="accent3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700">
                <a:solidFill>
                  <a:schemeClr val="tx1"/>
                </a:solidFill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</a:rPr>
              <a:t>0.92</a:t>
            </a:r>
            <a:endParaRPr lang="en-US" altLang="zh-CN" sz="700">
              <a:solidFill>
                <a:schemeClr val="tx1"/>
              </a:solidFill>
              <a:latin typeface="Times New Roman Regular" panose="02020503050405090304" charset="0"/>
              <a:ea typeface="微软雅黑" charset="0"/>
              <a:cs typeface="Times New Roman Regular" panose="02020503050405090304" charset="0"/>
            </a:endParaRPr>
          </a:p>
        </p:txBody>
      </p:sp>
      <p:sp>
        <p:nvSpPr>
          <p:cNvPr id="226" name="文本框 225"/>
          <p:cNvSpPr txBox="1"/>
          <p:nvPr/>
        </p:nvSpPr>
        <p:spPr>
          <a:xfrm>
            <a:off x="2127250" y="506730"/>
            <a:ext cx="8136255" cy="106870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l">
              <a:lnSpc>
                <a:spcPts val="2200"/>
              </a:lnSpc>
            </a:pP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step 1: </a:t>
            </a: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找到置信度分数最大值对应的索引</a:t>
            </a: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 </a:t>
            </a:r>
            <a:r>
              <a:rPr lang="en-US" altLang="zh-CN" sz="1000" i="1">
                <a:latin typeface="Times New Roman Italic" panose="02020503050405090304" charset="0"/>
                <a:ea typeface="微软雅黑" charset="0"/>
                <a:cs typeface="Times New Roman Italic" panose="02020503050405090304" charset="0"/>
                <a:sym typeface="+mn-ea"/>
              </a:rPr>
              <a:t>n</a:t>
            </a: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，</a:t>
            </a: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将</a:t>
            </a: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 </a:t>
            </a:r>
            <a:r>
              <a:rPr lang="en-US" altLang="zh-CN" sz="1000" i="1">
                <a:latin typeface="Times New Roman Italic" panose="02020503050405090304" charset="0"/>
                <a:ea typeface="微软雅黑" charset="0"/>
                <a:cs typeface="Times New Roman Italic" panose="02020503050405090304" charset="0"/>
                <a:sym typeface="+mn-ea"/>
              </a:rPr>
              <a:t>b</a:t>
            </a:r>
            <a:r>
              <a:rPr lang="en-US" altLang="zh-CN" sz="1000" i="1" baseline="-25000">
                <a:latin typeface="Times New Roman Italic" panose="02020503050405090304" charset="0"/>
                <a:ea typeface="微软雅黑" charset="0"/>
                <a:cs typeface="Times New Roman Italic" panose="02020503050405090304" charset="0"/>
                <a:sym typeface="+mn-ea"/>
              </a:rPr>
              <a:t>n</a:t>
            </a: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 </a:t>
            </a: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添加到</a:t>
            </a: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  </a:t>
            </a:r>
            <a:r>
              <a:rPr lang="en-US" altLang="zh-CN" sz="1000">
                <a:latin typeface="Times New Roman" panose="02020503050405090304" charset="0"/>
                <a:ea typeface="微软雅黑" charset="0"/>
                <a:cs typeface="Times New Roman" panose="02020503050405090304" charset="0"/>
                <a:sym typeface="+mn-ea"/>
              </a:rPr>
              <a:t>D</a:t>
            </a: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 </a:t>
            </a: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中，将</a:t>
            </a: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 </a:t>
            </a:r>
            <a:r>
              <a:rPr lang="en-US" altLang="zh-CN" sz="1000" i="1">
                <a:latin typeface="Times New Roman Italic" panose="02020503050405090304" charset="0"/>
                <a:ea typeface="微软雅黑" charset="0"/>
                <a:cs typeface="Times New Roman Italic" panose="02020503050405090304" charset="0"/>
                <a:sym typeface="+mn-ea"/>
              </a:rPr>
              <a:t>b</a:t>
            </a:r>
            <a:r>
              <a:rPr lang="en-US" altLang="zh-CN" sz="1000" i="1" baseline="-25000">
                <a:latin typeface="Times New Roman Italic" panose="02020503050405090304" charset="0"/>
                <a:ea typeface="微软雅黑" charset="0"/>
                <a:cs typeface="Times New Roman Italic" panose="02020503050405090304" charset="0"/>
                <a:sym typeface="+mn-ea"/>
              </a:rPr>
              <a:t>n</a:t>
            </a: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 </a:t>
            </a: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从</a:t>
            </a: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 B </a:t>
            </a: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中移除</a:t>
            </a: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(</a:t>
            </a: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其</a:t>
            </a: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置信度分数同步从</a:t>
            </a: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 </a:t>
            </a:r>
            <a:r>
              <a:rPr lang="en-US" altLang="zh-CN" sz="1000">
                <a:latin typeface="Times New Roman" panose="02020503050405090304" charset="0"/>
                <a:ea typeface="微软雅黑" charset="0"/>
                <a:cs typeface="Times New Roman" panose="02020503050405090304" charset="0"/>
                <a:sym typeface="+mn-ea"/>
              </a:rPr>
              <a:t>S</a:t>
            </a: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 </a:t>
            </a: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中移除</a:t>
            </a: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，</a:t>
            </a: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这里</a:t>
            </a: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 B </a:t>
            </a: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与</a:t>
            </a: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 S </a:t>
            </a: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合并展示</a:t>
            </a: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)</a:t>
            </a: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；</a:t>
            </a:r>
            <a:endParaRPr lang="zh-CN" altLang="en-US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  <a:p>
            <a:pPr algn="l">
              <a:lnSpc>
                <a:spcPts val="2200"/>
              </a:lnSpc>
            </a:pP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step 2: </a:t>
            </a: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对</a:t>
            </a: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 B </a:t>
            </a: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中的每个边界框</a:t>
            </a: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 </a:t>
            </a:r>
            <a:r>
              <a:rPr lang="en-US" altLang="zh-CN" sz="1000" i="1">
                <a:latin typeface="Times New Roman Italic" panose="02020503050405090304" charset="0"/>
                <a:ea typeface="微软雅黑" charset="0"/>
                <a:cs typeface="Times New Roman Italic" panose="02020503050405090304" charset="0"/>
                <a:sym typeface="+mn-ea"/>
              </a:rPr>
              <a:t>b</a:t>
            </a:r>
            <a:r>
              <a:rPr lang="en-US" altLang="zh-CN" sz="1000" i="1" baseline="-25000">
                <a:latin typeface="Times New Roman Italic" panose="02020503050405090304" charset="0"/>
                <a:ea typeface="微软雅黑" charset="0"/>
                <a:cs typeface="Times New Roman Italic" panose="02020503050405090304" charset="0"/>
                <a:sym typeface="+mn-ea"/>
              </a:rPr>
              <a:t>i</a:t>
            </a: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 </a:t>
            </a: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计算其与</a:t>
            </a: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 </a:t>
            </a:r>
            <a:r>
              <a:rPr lang="en-US" altLang="zh-CN" sz="1000" i="1">
                <a:latin typeface="Times New Roman Italic" panose="02020503050405090304" charset="0"/>
                <a:ea typeface="微软雅黑" charset="0"/>
                <a:cs typeface="Times New Roman Italic" panose="02020503050405090304" charset="0"/>
                <a:sym typeface="+mn-ea"/>
              </a:rPr>
              <a:t>b</a:t>
            </a:r>
            <a:r>
              <a:rPr lang="en-US" altLang="zh-CN" sz="1000" i="1" baseline="-25000">
                <a:latin typeface="Times New Roman Italic" panose="02020503050405090304" charset="0"/>
                <a:ea typeface="微软雅黑" charset="0"/>
                <a:cs typeface="Times New Roman Italic" panose="02020503050405090304" charset="0"/>
                <a:sym typeface="+mn-ea"/>
              </a:rPr>
              <a:t>n</a:t>
            </a: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 </a:t>
            </a: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的</a:t>
            </a: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 IoU </a:t>
            </a: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值</a:t>
            </a: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，</a:t>
            </a: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并对比</a:t>
            </a: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 IoU </a:t>
            </a: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值</a:t>
            </a: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 </a:t>
            </a: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与阈值</a:t>
            </a: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 C </a:t>
            </a: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的大小关系</a:t>
            </a: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；</a:t>
            </a:r>
            <a:endParaRPr lang="en-US" altLang="zh-CN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  <a:p>
            <a:pPr algn="l">
              <a:lnSpc>
                <a:spcPts val="2200"/>
              </a:lnSpc>
            </a:pP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step 3: </a:t>
            </a: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如果</a:t>
            </a: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 IoU</a:t>
            </a: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值大于阈值</a:t>
            </a: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 C </a:t>
            </a: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，则将</a:t>
            </a: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 </a:t>
            </a:r>
            <a:r>
              <a:rPr lang="en-US" altLang="zh-CN" sz="1000" i="1">
                <a:latin typeface="Times New Roman Italic" panose="02020503050405090304" charset="0"/>
                <a:ea typeface="微软雅黑" charset="0"/>
                <a:cs typeface="Times New Roman Italic" panose="02020503050405090304" charset="0"/>
                <a:sym typeface="+mn-ea"/>
              </a:rPr>
              <a:t>b</a:t>
            </a:r>
            <a:r>
              <a:rPr lang="en-US" altLang="zh-CN" sz="1000" i="1" baseline="-25000">
                <a:latin typeface="Times New Roman Italic" panose="02020503050405090304" charset="0"/>
                <a:ea typeface="微软雅黑" charset="0"/>
                <a:cs typeface="Times New Roman Italic" panose="02020503050405090304" charset="0"/>
                <a:sym typeface="+mn-ea"/>
              </a:rPr>
              <a:t>i</a:t>
            </a: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 </a:t>
            </a: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从</a:t>
            </a: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 B </a:t>
            </a: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中移除</a:t>
            </a: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(</a:t>
            </a: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同步从</a:t>
            </a: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 S </a:t>
            </a: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中移除置信度分数</a:t>
            </a: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)，</a:t>
            </a:r>
            <a:r>
              <a:rPr lang="zh-CN" altLang="en-US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否则保留</a:t>
            </a:r>
            <a:r>
              <a:rPr lang="en-US" altLang="zh-CN" sz="1000">
                <a:latin typeface="Times New Roman Regular" panose="02020503050405090304" charset="0"/>
                <a:ea typeface="微软雅黑" charset="0"/>
                <a:cs typeface="Times New Roman Regular" panose="02020503050405090304" charset="0"/>
                <a:sym typeface="+mn-ea"/>
              </a:rPr>
              <a:t>。</a:t>
            </a:r>
            <a:endParaRPr lang="en-US" altLang="zh-CN" sz="1000">
              <a:latin typeface="Times New Roman Regular" panose="02020503050405090304" charset="0"/>
              <a:ea typeface="微软雅黑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227" name="肘形连接符 226"/>
          <p:cNvCxnSpPr>
            <a:stCxn id="211" idx="2"/>
            <a:endCxn id="28" idx="1"/>
          </p:cNvCxnSpPr>
          <p:nvPr/>
        </p:nvCxnSpPr>
        <p:spPr>
          <a:xfrm rot="5400000" flipV="1">
            <a:off x="9327515" y="4878705"/>
            <a:ext cx="1269365" cy="949325"/>
          </a:xfrm>
          <a:prstGeom prst="bentConnector2">
            <a:avLst/>
          </a:prstGeom>
          <a:ln w="6350">
            <a:solidFill>
              <a:schemeClr val="bg1">
                <a:lumMod val="75000"/>
              </a:schemeClr>
            </a:solidFill>
            <a:tailEnd type="stealth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8" name="肘形连接符 227"/>
          <p:cNvCxnSpPr>
            <a:stCxn id="212" idx="2"/>
            <a:endCxn id="30" idx="0"/>
          </p:cNvCxnSpPr>
          <p:nvPr/>
        </p:nvCxnSpPr>
        <p:spPr>
          <a:xfrm rot="5400000" flipV="1">
            <a:off x="9888855" y="4587240"/>
            <a:ext cx="1104265" cy="1367155"/>
          </a:xfrm>
          <a:prstGeom prst="bentConnector3">
            <a:avLst>
              <a:gd name="adj1" fmla="val 50029"/>
            </a:avLst>
          </a:prstGeom>
          <a:ln w="6350">
            <a:solidFill>
              <a:schemeClr val="bg1">
                <a:lumMod val="75000"/>
              </a:schemeClr>
            </a:solidFill>
            <a:tailEnd type="stealth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9" name="肘形连接符 228"/>
          <p:cNvCxnSpPr>
            <a:stCxn id="213" idx="3"/>
            <a:endCxn id="32" idx="0"/>
          </p:cNvCxnSpPr>
          <p:nvPr/>
        </p:nvCxnSpPr>
        <p:spPr>
          <a:xfrm>
            <a:off x="10135235" y="4611370"/>
            <a:ext cx="1650365" cy="1211580"/>
          </a:xfrm>
          <a:prstGeom prst="bentConnector2">
            <a:avLst/>
          </a:prstGeom>
          <a:ln w="6350">
            <a:solidFill>
              <a:schemeClr val="bg1">
                <a:lumMod val="75000"/>
              </a:schemeClr>
            </a:solidFill>
            <a:tailEnd type="stealth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1595" y="864235"/>
            <a:ext cx="1908810" cy="10750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智能体</a:t>
            </a:r>
            <a:endParaRPr lang="zh-CN" altLang="en-US"/>
          </a:p>
          <a:p>
            <a:pPr algn="ctr"/>
            <a:r>
              <a:rPr lang="en-US" altLang="zh-CN"/>
              <a:t>（</a:t>
            </a:r>
            <a:r>
              <a:rPr lang="en-US" altLang="zh-CN"/>
              <a:t>Agent）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141595" y="3176905"/>
            <a:ext cx="1908810" cy="107505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环境</a:t>
            </a:r>
            <a:endParaRPr lang="zh-CN" altLang="en-US"/>
          </a:p>
          <a:p>
            <a:pPr algn="ctr"/>
            <a:r>
              <a:rPr lang="en-US" altLang="zh-CN"/>
              <a:t>（</a:t>
            </a:r>
            <a:r>
              <a:rPr lang="en-US" altLang="zh-CN"/>
              <a:t>Environment）</a:t>
            </a:r>
            <a:endParaRPr lang="en-US" altLang="zh-CN"/>
          </a:p>
        </p:txBody>
      </p:sp>
      <p:cxnSp>
        <p:nvCxnSpPr>
          <p:cNvPr id="5" name="肘形连接符 4"/>
          <p:cNvCxnSpPr>
            <a:stCxn id="2" idx="1"/>
            <a:endCxn id="3" idx="1"/>
          </p:cNvCxnSpPr>
          <p:nvPr/>
        </p:nvCxnSpPr>
        <p:spPr>
          <a:xfrm rot="10800000" flipH="1" flipV="1">
            <a:off x="5141595" y="1402080"/>
            <a:ext cx="3175" cy="2312670"/>
          </a:xfrm>
          <a:prstGeom prst="bentConnector3">
            <a:avLst>
              <a:gd name="adj1" fmla="val -2298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46780" y="2235200"/>
            <a:ext cx="982345" cy="65532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ts val="2200"/>
              </a:lnSpc>
            </a:pPr>
            <a:r>
              <a:rPr lang="zh-CN" altLang="en-US" sz="1600" b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动作</a:t>
            </a:r>
            <a:r>
              <a:rPr lang="en-US" altLang="zh-CN" sz="1600" b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(Action)</a:t>
            </a:r>
            <a:endParaRPr lang="en-US" altLang="zh-CN" sz="1600" b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8" name="肘形连接符 7"/>
          <p:cNvCxnSpPr>
            <a:stCxn id="3" idx="3"/>
            <a:endCxn id="2" idx="3"/>
          </p:cNvCxnSpPr>
          <p:nvPr/>
        </p:nvCxnSpPr>
        <p:spPr>
          <a:xfrm flipV="1">
            <a:off x="7050405" y="1402080"/>
            <a:ext cx="3175" cy="2312670"/>
          </a:xfrm>
          <a:prstGeom prst="bentConnector3">
            <a:avLst>
              <a:gd name="adj1" fmla="val 1352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370320" y="2235200"/>
            <a:ext cx="1119505" cy="65532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ts val="2200"/>
              </a:lnSpc>
            </a:pPr>
            <a:r>
              <a:rPr lang="zh-CN" altLang="en-US" sz="1600" b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环境状态</a:t>
            </a:r>
            <a:r>
              <a:rPr lang="en-US" altLang="zh-CN" sz="1600" b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(State)</a:t>
            </a:r>
            <a:endParaRPr lang="en-US" altLang="zh-CN" sz="1600" b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10" name="肘形连接符 9"/>
          <p:cNvCxnSpPr>
            <a:stCxn id="3" idx="3"/>
            <a:endCxn id="2" idx="3"/>
          </p:cNvCxnSpPr>
          <p:nvPr/>
        </p:nvCxnSpPr>
        <p:spPr>
          <a:xfrm flipV="1">
            <a:off x="7050405" y="1402080"/>
            <a:ext cx="3175" cy="2312670"/>
          </a:xfrm>
          <a:prstGeom prst="bentConnector3">
            <a:avLst>
              <a:gd name="adj1" fmla="val 4364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394700" y="2235200"/>
            <a:ext cx="1119505" cy="65532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lnSpc>
                <a:spcPts val="2200"/>
              </a:lnSpc>
              <a:buClrTx/>
              <a:buSzTx/>
              <a:buFontTx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反馈奖励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lvl="0" algn="ctr">
              <a:lnSpc>
                <a:spcPts val="2200"/>
              </a:lnSpc>
              <a:buClrTx/>
              <a:buSzTx/>
              <a:buFontTx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(Reward)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946400" y="1859915"/>
          <a:ext cx="5123815" cy="18707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09955"/>
                <a:gridCol w="740410"/>
                <a:gridCol w="655955"/>
                <a:gridCol w="655955"/>
                <a:gridCol w="698500"/>
                <a:gridCol w="853440"/>
                <a:gridCol w="609600"/>
              </a:tblGrid>
              <a:tr h="311785">
                <a:tc rowSpan="2">
                  <a:txBody>
                    <a:bodyPr/>
                    <a:p>
                      <a:pPr algn="ctr" fontAlgn="ctr"/>
                      <a:r>
                        <a:rPr lang="zh-CN" altLang="en-US" sz="1100">
                          <a:latin typeface="Times New Roman Regular" panose="02020503050405090304" charset="0"/>
                        </a:rPr>
                        <a:t>真实标签</a:t>
                      </a:r>
                      <a:endParaRPr lang="zh-CN" altLang="en-US" sz="1100">
                        <a:latin typeface="Times New Roman Regular" panose="02020503050405090304" charset="0"/>
                      </a:endParaRPr>
                    </a:p>
                  </a:txBody>
                  <a:tcPr marL="13017" marR="13017" marT="13017" marB="0"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p>
                      <a:pPr algn="ctr" fontAlgn="ctr"/>
                      <a:r>
                        <a:rPr lang="zh-CN" altLang="en-US" sz="11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模型</a:t>
                      </a:r>
                      <a:r>
                        <a:rPr lang="en-US" altLang="zh-CN" sz="11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</a:t>
                      </a:r>
                      <a:endParaRPr lang="en-US" altLang="zh-CN" sz="11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 fontAlgn="ctr"/>
                      <a:r>
                        <a:rPr lang="zh-CN" altLang="en-US" sz="11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模型</a:t>
                      </a:r>
                      <a:r>
                        <a:rPr lang="en-US" altLang="zh-CN" sz="11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B</a:t>
                      </a:r>
                      <a:endParaRPr lang="en-US" altLang="zh-CN" sz="11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11785">
                <a:tc vMerge="1">
                  <a:tcPr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100">
                          <a:latin typeface="Times New Roman Regular" panose="02020503050405090304" charset="0"/>
                        </a:rPr>
                        <a:t>预测概率</a:t>
                      </a:r>
                      <a:endParaRPr lang="zh-CN" altLang="en-US" sz="1100">
                        <a:latin typeface="Times New Roman Regular" panose="02020503050405090304" charset="0"/>
                      </a:endParaRPr>
                    </a:p>
                  </a:txBody>
                  <a:tcPr marL="13017" marR="13017" marT="13017" marB="0"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1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Log</a:t>
                      </a:r>
                      <a:r>
                        <a:rPr lang="zh-CN" altLang="en-US" sz="11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损失</a:t>
                      </a:r>
                      <a:endParaRPr lang="zh-CN" altLang="en-US" sz="11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100">
                          <a:latin typeface="Times New Roman Regular" panose="02020503050405090304" charset="0"/>
                        </a:rPr>
                        <a:t>预测结果</a:t>
                      </a:r>
                      <a:endParaRPr lang="zh-CN" altLang="en-US" sz="1100">
                        <a:latin typeface="Times New Roman Regular" panose="02020503050405090304" charset="0"/>
                      </a:endParaRPr>
                    </a:p>
                  </a:txBody>
                  <a:tcPr marL="13017" marR="13017" marT="13017" marB="0"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100">
                          <a:latin typeface="Times New Roman Regular" panose="02020503050405090304" charset="0"/>
                        </a:rPr>
                        <a:t>预测概率</a:t>
                      </a:r>
                      <a:endParaRPr lang="zh-CN" altLang="en-US" sz="1100">
                        <a:latin typeface="Times New Roman Regular" panose="02020503050405090304" charset="0"/>
                      </a:endParaRPr>
                    </a:p>
                  </a:txBody>
                  <a:tcPr marL="13017" marR="13017" marT="13017" marB="0"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1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Log</a:t>
                      </a:r>
                      <a:r>
                        <a:rPr lang="zh-CN" altLang="en-US" sz="11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损失</a:t>
                      </a:r>
                      <a:endParaRPr lang="zh-CN" altLang="en-US" sz="11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100">
                          <a:latin typeface="Times New Roman Regular" panose="02020503050405090304" charset="0"/>
                        </a:rPr>
                        <a:t>预测结果</a:t>
                      </a:r>
                      <a:endParaRPr lang="zh-CN" altLang="en-US" sz="1100">
                        <a:latin typeface="Times New Roman Regular" panose="02020503050405090304" charset="0"/>
                      </a:endParaRPr>
                    </a:p>
                  </a:txBody>
                  <a:tcPr marL="13017" marR="13017" marT="13017" marB="0"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1785">
                <a:tc>
                  <a:txBody>
                    <a:bodyPr/>
                    <a:p>
                      <a:pPr algn="ctr" fontAlgn="ctr"/>
                      <a:r>
                        <a:rPr lang="en-US" altLang="zh-CN" sz="11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1</a:t>
                      </a:r>
                      <a:endParaRPr lang="en-US" altLang="zh-CN" sz="11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1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0.95</a:t>
                      </a:r>
                      <a:endParaRPr lang="en-US" altLang="zh-CN" sz="11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1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0.05 </a:t>
                      </a:r>
                      <a:endParaRPr lang="en-US" altLang="zh-CN" sz="11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1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1</a:t>
                      </a:r>
                      <a:endParaRPr lang="en-US" altLang="zh-CN" sz="11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1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0.52</a:t>
                      </a:r>
                      <a:endParaRPr lang="en-US" altLang="zh-CN" sz="11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1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0.65 </a:t>
                      </a:r>
                      <a:endParaRPr lang="en-US" altLang="zh-CN" sz="11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1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1</a:t>
                      </a:r>
                      <a:endParaRPr lang="en-US" altLang="zh-CN" sz="11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</a:tr>
              <a:tr h="311785">
                <a:tc>
                  <a:txBody>
                    <a:bodyPr/>
                    <a:p>
                      <a:pPr algn="ctr" fontAlgn="ctr"/>
                      <a:r>
                        <a:rPr lang="en-US" altLang="zh-CN" sz="11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1</a:t>
                      </a:r>
                      <a:endParaRPr lang="en-US" altLang="zh-CN" sz="11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1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0.98</a:t>
                      </a:r>
                      <a:endParaRPr lang="en-US" altLang="zh-CN" sz="11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1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0.02 </a:t>
                      </a:r>
                      <a:endParaRPr lang="en-US" altLang="zh-CN" sz="11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1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1</a:t>
                      </a:r>
                      <a:endParaRPr lang="en-US" altLang="zh-CN" sz="11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1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0.55</a:t>
                      </a:r>
                      <a:endParaRPr lang="en-US" altLang="zh-CN" sz="11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1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0.60 </a:t>
                      </a:r>
                      <a:endParaRPr lang="en-US" altLang="zh-CN" sz="11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1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1</a:t>
                      </a:r>
                      <a:endParaRPr lang="en-US" altLang="zh-CN" sz="11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</a:tr>
              <a:tr h="311785">
                <a:tc>
                  <a:txBody>
                    <a:bodyPr/>
                    <a:p>
                      <a:pPr algn="ctr" fontAlgn="ctr"/>
                      <a:r>
                        <a:rPr lang="en-US" altLang="zh-CN" sz="11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  <a:endParaRPr lang="en-US" altLang="zh-CN" sz="11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1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0.55</a:t>
                      </a:r>
                      <a:endParaRPr lang="en-US" altLang="zh-CN" sz="11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1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0.80 </a:t>
                      </a:r>
                      <a:endParaRPr lang="en-US" altLang="zh-CN" sz="11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1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1</a:t>
                      </a:r>
                      <a:endParaRPr lang="en-US" altLang="zh-CN" sz="11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1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0.48</a:t>
                      </a:r>
                      <a:endParaRPr lang="en-US" altLang="zh-CN" sz="11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1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0.65 </a:t>
                      </a:r>
                      <a:endParaRPr lang="en-US" altLang="zh-CN" sz="11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1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  <a:endParaRPr lang="en-US" altLang="zh-CN" sz="11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</a:tr>
              <a:tr h="311785">
                <a:tc>
                  <a:txBody>
                    <a:bodyPr/>
                    <a:p>
                      <a:pPr algn="ctr" fontAlgn="ctr"/>
                      <a:r>
                        <a:rPr lang="en-US" altLang="zh-CN" sz="11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  <a:endParaRPr lang="en-US" altLang="zh-CN" sz="11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1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0.49</a:t>
                      </a:r>
                      <a:endParaRPr lang="en-US" altLang="zh-CN" sz="11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1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0.67 </a:t>
                      </a:r>
                      <a:endParaRPr lang="en-US" altLang="zh-CN" sz="11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1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  <a:endParaRPr lang="en-US" altLang="zh-CN" sz="11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1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0.45</a:t>
                      </a:r>
                      <a:endParaRPr lang="en-US" altLang="zh-CN" sz="11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1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0.60 </a:t>
                      </a:r>
                      <a:endParaRPr lang="en-US" altLang="zh-CN" sz="11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1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0</a:t>
                      </a:r>
                      <a:endParaRPr lang="en-US" altLang="zh-CN" sz="11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92830" y="509270"/>
            <a:ext cx="1635760" cy="611505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预训练模型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" name="圆柱形 3"/>
          <p:cNvSpPr/>
          <p:nvPr/>
        </p:nvSpPr>
        <p:spPr>
          <a:xfrm>
            <a:off x="321945" y="508635"/>
            <a:ext cx="1635760" cy="612140"/>
          </a:xfrm>
          <a:prstGeom prst="can">
            <a:avLst/>
          </a:prstGeom>
          <a:solidFill>
            <a:schemeClr val="accent4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SFT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数据集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流程图: 预定义过程 4"/>
          <p:cNvSpPr/>
          <p:nvPr/>
        </p:nvSpPr>
        <p:spPr>
          <a:xfrm>
            <a:off x="1957705" y="1584325"/>
            <a:ext cx="1634490" cy="612775"/>
          </a:xfrm>
          <a:prstGeom prst="flowChartPredefinedProcess">
            <a:avLst/>
          </a:prstGeom>
          <a:solidFill>
            <a:schemeClr val="accent3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SFT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57705" y="2660650"/>
            <a:ext cx="1635760" cy="611505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SFT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模型</a:t>
            </a:r>
            <a:endParaRPr lang="en-US" altLang="zh-CN" sz="12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7" name="肘形连接符 6"/>
          <p:cNvCxnSpPr>
            <a:stCxn id="4" idx="3"/>
            <a:endCxn id="5" idx="0"/>
          </p:cNvCxnSpPr>
          <p:nvPr/>
        </p:nvCxnSpPr>
        <p:spPr>
          <a:xfrm rot="5400000" flipV="1">
            <a:off x="1725295" y="534670"/>
            <a:ext cx="463550" cy="1635125"/>
          </a:xfrm>
          <a:prstGeom prst="bentConnector3">
            <a:avLst>
              <a:gd name="adj1" fmla="val 4993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3" idx="2"/>
            <a:endCxn id="5" idx="0"/>
          </p:cNvCxnSpPr>
          <p:nvPr/>
        </p:nvCxnSpPr>
        <p:spPr>
          <a:xfrm rot="5400000">
            <a:off x="3361055" y="534670"/>
            <a:ext cx="463550" cy="163576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5" idx="2"/>
            <a:endCxn id="6" idx="0"/>
          </p:cNvCxnSpPr>
          <p:nvPr/>
        </p:nvCxnSpPr>
        <p:spPr>
          <a:xfrm rot="5400000" flipV="1">
            <a:off x="2543175" y="2428240"/>
            <a:ext cx="463550" cy="3175"/>
          </a:xfrm>
          <a:prstGeom prst="bentConnector3">
            <a:avLst>
              <a:gd name="adj1" fmla="val 4993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圆柱形 9"/>
          <p:cNvSpPr/>
          <p:nvPr/>
        </p:nvSpPr>
        <p:spPr>
          <a:xfrm>
            <a:off x="5000784" y="2048510"/>
            <a:ext cx="1824355" cy="612140"/>
          </a:xfrm>
          <a:prstGeom prst="can">
            <a:avLst/>
          </a:prstGeom>
          <a:solidFill>
            <a:schemeClr val="accent4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一对多回复数据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" name="左箭头 13"/>
          <p:cNvSpPr/>
          <p:nvPr/>
        </p:nvSpPr>
        <p:spPr>
          <a:xfrm rot="20520000" flipH="1" flipV="1">
            <a:off x="3658870" y="2513965"/>
            <a:ext cx="1238250" cy="293370"/>
          </a:xfrm>
          <a:prstGeom prst="lef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5" name="左箭头 14"/>
          <p:cNvSpPr/>
          <p:nvPr/>
        </p:nvSpPr>
        <p:spPr>
          <a:xfrm rot="1080000" flipV="1">
            <a:off x="3693795" y="3175635"/>
            <a:ext cx="1238250" cy="293370"/>
          </a:xfrm>
          <a:prstGeom prst="lef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6" name="圆柱形 15"/>
          <p:cNvSpPr/>
          <p:nvPr/>
        </p:nvSpPr>
        <p:spPr>
          <a:xfrm>
            <a:off x="5000466" y="3272155"/>
            <a:ext cx="1824990" cy="612140"/>
          </a:xfrm>
          <a:prstGeom prst="can">
            <a:avLst/>
          </a:prstGeom>
          <a:solidFill>
            <a:schemeClr val="accent4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Prompt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数据集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7" name="流程图: 手动输入 16"/>
          <p:cNvSpPr/>
          <p:nvPr/>
        </p:nvSpPr>
        <p:spPr>
          <a:xfrm>
            <a:off x="7275830" y="2635250"/>
            <a:ext cx="1548130" cy="611505"/>
          </a:xfrm>
          <a:prstGeom prst="flowChartManualInput">
            <a:avLst/>
          </a:prstGeom>
          <a:solidFill>
            <a:schemeClr val="accent3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人工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打分</a:t>
            </a:r>
            <a:endParaRPr lang="zh-CN" altLang="en-US">
              <a:latin typeface="微软雅黑" charset="0"/>
              <a:ea typeface="微软雅黑" charset="0"/>
              <a:sym typeface="+mn-ea"/>
            </a:endParaRPr>
          </a:p>
        </p:txBody>
      </p:sp>
      <p:cxnSp>
        <p:nvCxnSpPr>
          <p:cNvPr id="18" name="肘形连接符 17"/>
          <p:cNvCxnSpPr>
            <a:stCxn id="10" idx="4"/>
            <a:endCxn id="17" idx="1"/>
          </p:cNvCxnSpPr>
          <p:nvPr/>
        </p:nvCxnSpPr>
        <p:spPr>
          <a:xfrm>
            <a:off x="6824980" y="2354580"/>
            <a:ext cx="450850" cy="58674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6" idx="4"/>
            <a:endCxn id="17" idx="1"/>
          </p:cNvCxnSpPr>
          <p:nvPr/>
        </p:nvCxnSpPr>
        <p:spPr>
          <a:xfrm flipV="1">
            <a:off x="6825615" y="2941320"/>
            <a:ext cx="450215" cy="636905"/>
          </a:xfrm>
          <a:prstGeom prst="bentConnector3">
            <a:avLst>
              <a:gd name="adj1" fmla="val 50071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圆柱形 19"/>
          <p:cNvSpPr/>
          <p:nvPr/>
        </p:nvSpPr>
        <p:spPr>
          <a:xfrm>
            <a:off x="7138035" y="1609090"/>
            <a:ext cx="1824355" cy="612140"/>
          </a:xfrm>
          <a:prstGeom prst="can">
            <a:avLst/>
          </a:prstGeom>
          <a:solidFill>
            <a:schemeClr val="accent4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回复对比数据集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21" name="肘形连接符 20"/>
          <p:cNvCxnSpPr>
            <a:stCxn id="17" idx="0"/>
            <a:endCxn id="20" idx="3"/>
          </p:cNvCxnSpPr>
          <p:nvPr/>
        </p:nvCxnSpPr>
        <p:spPr>
          <a:xfrm rot="16200000">
            <a:off x="7812723" y="2458403"/>
            <a:ext cx="474980" cy="635"/>
          </a:xfrm>
          <a:prstGeom prst="bentConnector3">
            <a:avLst>
              <a:gd name="adj1" fmla="val 5648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834880" y="508635"/>
            <a:ext cx="1635760" cy="611505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奖励模型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23" name="流程图: 手动输入 22"/>
          <p:cNvSpPr/>
          <p:nvPr/>
        </p:nvSpPr>
        <p:spPr>
          <a:xfrm>
            <a:off x="7275195" y="509270"/>
            <a:ext cx="1547495" cy="611505"/>
          </a:xfrm>
          <a:prstGeom prst="flowChartManualInput">
            <a:avLst/>
          </a:prstGeom>
          <a:solidFill>
            <a:schemeClr val="accent3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替换输出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头</a:t>
            </a:r>
            <a:endParaRPr lang="zh-CN" altLang="en-US">
              <a:latin typeface="微软雅黑" charset="0"/>
              <a:ea typeface="微软雅黑" charset="0"/>
              <a:sym typeface="+mn-ea"/>
            </a:endParaRPr>
          </a:p>
        </p:txBody>
      </p:sp>
      <p:cxnSp>
        <p:nvCxnSpPr>
          <p:cNvPr id="24" name="肘形连接符 23"/>
          <p:cNvCxnSpPr>
            <a:stCxn id="3" idx="3"/>
            <a:endCxn id="23" idx="1"/>
          </p:cNvCxnSpPr>
          <p:nvPr/>
        </p:nvCxnSpPr>
        <p:spPr>
          <a:xfrm>
            <a:off x="5228590" y="815340"/>
            <a:ext cx="2046605" cy="3175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3" idx="3"/>
            <a:endCxn id="22" idx="1"/>
          </p:cNvCxnSpPr>
          <p:nvPr/>
        </p:nvCxnSpPr>
        <p:spPr>
          <a:xfrm flipV="1">
            <a:off x="8822690" y="814705"/>
            <a:ext cx="1012190" cy="317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0" idx="4"/>
            <a:endCxn id="22" idx="1"/>
          </p:cNvCxnSpPr>
          <p:nvPr/>
        </p:nvCxnSpPr>
        <p:spPr>
          <a:xfrm flipV="1">
            <a:off x="8962390" y="814705"/>
            <a:ext cx="872490" cy="110045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流程图: 预定义过程 26"/>
          <p:cNvSpPr/>
          <p:nvPr/>
        </p:nvSpPr>
        <p:spPr>
          <a:xfrm>
            <a:off x="5005229" y="4495800"/>
            <a:ext cx="1815465" cy="612775"/>
          </a:xfrm>
          <a:prstGeom prst="flowChartPredefinedProcess">
            <a:avLst/>
          </a:prstGeom>
          <a:solidFill>
            <a:schemeClr val="accent3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PPO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cxnSp>
        <p:nvCxnSpPr>
          <p:cNvPr id="28" name="肘形连接符 27"/>
          <p:cNvCxnSpPr>
            <a:stCxn id="16" idx="3"/>
            <a:endCxn id="27" idx="0"/>
          </p:cNvCxnSpPr>
          <p:nvPr/>
        </p:nvCxnSpPr>
        <p:spPr>
          <a:xfrm rot="5400000" flipV="1">
            <a:off x="5607209" y="4187190"/>
            <a:ext cx="611505" cy="508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22" idx="2"/>
            <a:endCxn id="27" idx="3"/>
          </p:cNvCxnSpPr>
          <p:nvPr/>
        </p:nvCxnSpPr>
        <p:spPr>
          <a:xfrm rot="5400000">
            <a:off x="6895465" y="1045210"/>
            <a:ext cx="3682365" cy="3832225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005229" y="5719445"/>
            <a:ext cx="1815465" cy="611505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最终模型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32" name="肘形连接符 31"/>
          <p:cNvCxnSpPr>
            <a:stCxn id="27" idx="2"/>
            <a:endCxn id="31" idx="0"/>
          </p:cNvCxnSpPr>
          <p:nvPr/>
        </p:nvCxnSpPr>
        <p:spPr>
          <a:xfrm rot="5400000">
            <a:off x="5607526" y="5411470"/>
            <a:ext cx="610870" cy="508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6" idx="2"/>
            <a:endCxn id="27" idx="1"/>
          </p:cNvCxnSpPr>
          <p:nvPr/>
        </p:nvCxnSpPr>
        <p:spPr>
          <a:xfrm rot="5400000" flipV="1">
            <a:off x="3125153" y="2922588"/>
            <a:ext cx="1530350" cy="2229485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TABLE_ENDDRAG_ORIGIN_RECT" val="559*278"/>
  <p:tag name="TABLE_ENDDRAG_RECT" val="144*91*559*278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TABLE_ENDDRAG_ORIGIN_RECT" val="447*242"/>
  <p:tag name="TABLE_ENDDRAG_RECT" val="429*85*447*242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TABLE_ENDDRAG_ORIGIN_RECT" val="403*123"/>
  <p:tag name="TABLE_ENDDRAG_RECT" val="232*146*403*123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commondata" val="eyJoZGlkIjoiZTc4MDkzYmM1ZWQxOGQwMjk3NGNlNGM2YmY2NWI2MDk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1791</Words>
  <Application>WPS 表格</Application>
  <PresentationFormat>宽屏</PresentationFormat>
  <Paragraphs>759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5" baseType="lpstr">
      <vt:lpstr>Arial</vt:lpstr>
      <vt:lpstr>宋体</vt:lpstr>
      <vt:lpstr>Wingdings</vt:lpstr>
      <vt:lpstr>Wingdings</vt:lpstr>
      <vt:lpstr>Times New Roman Italic</vt:lpstr>
      <vt:lpstr>Times New Roman Regular</vt:lpstr>
      <vt:lpstr>微软雅黑</vt:lpstr>
      <vt:lpstr>汉仪旗黑</vt:lpstr>
      <vt:lpstr>Times New Roman</vt:lpstr>
      <vt:lpstr>苹方-简</vt:lpstr>
      <vt:lpstr>微软雅黑</vt:lpstr>
      <vt:lpstr>宋体</vt:lpstr>
      <vt:lpstr>Arial Unicode MS</vt:lpstr>
      <vt:lpstr>汉仪书宋二KW</vt:lpstr>
      <vt:lpstr>JetBrains Mono</vt:lpstr>
      <vt:lpstr>Thonburi</vt:lpstr>
      <vt:lpstr>JetBrains Mono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咸咸的</cp:lastModifiedBy>
  <cp:revision>391</cp:revision>
  <dcterms:created xsi:type="dcterms:W3CDTF">2025-05-16T03:40:09Z</dcterms:created>
  <dcterms:modified xsi:type="dcterms:W3CDTF">2025-05-16T03:40:09Z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2052-7.2.2.8955</vt:lpwstr>
  </property>
  <property fmtid="{D5CDD505-2E9C-101B-9397-08002B2CF9AE}" pid="3" name="ICV">
    <vt:lpwstr>5060567BFD944D9D80C3DB675D5EE685_41</vt:lpwstr>
  </property>
</Properties>
</file>