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8" r:id="rId3"/>
    <p:sldId id="259" r:id="rId5"/>
  </p:sldIdLst>
  <p:sldSz cx="2551303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8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8"/>
        <p:guide pos="8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872722" y="1279525"/>
            <a:ext cx="12851094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9226" y="1322962"/>
            <a:ext cx="19135356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9226" y="3602038"/>
            <a:ext cx="191353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54074" y="551543"/>
            <a:ext cx="22005659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421" y="258445"/>
            <a:ext cx="22005659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421" y="1825625"/>
            <a:ext cx="22005659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0784" y="469127"/>
            <a:ext cx="21571068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0786" y="4610028"/>
            <a:ext cx="2157106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421" y="258445"/>
            <a:ext cx="22005659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5421" y="1825625"/>
            <a:ext cx="10843368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17712" y="1825625"/>
            <a:ext cx="10843368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7397" y="365125"/>
            <a:ext cx="22005659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7397" y="1744961"/>
            <a:ext cx="107935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7397" y="2615609"/>
            <a:ext cx="10793536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916365" y="1744961"/>
            <a:ext cx="108466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916365" y="2615609"/>
            <a:ext cx="108466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074" y="2766219"/>
            <a:ext cx="22005659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53427" y="127000"/>
            <a:ext cx="8716381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0848391" y="766354"/>
            <a:ext cx="12173834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64057" y="2057400"/>
            <a:ext cx="8716381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559383" y="365125"/>
            <a:ext cx="320035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54074" y="365125"/>
            <a:ext cx="1858280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4074" y="365125"/>
            <a:ext cx="22005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4" y="1825625"/>
            <a:ext cx="220056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54074" y="6356350"/>
            <a:ext cx="574060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451449" y="6356350"/>
            <a:ext cx="86109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19127" y="6356350"/>
            <a:ext cx="574060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305675" y="3571875"/>
            <a:ext cx="9642475" cy="245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（3）</a:t>
            </a:r>
            <a:r>
              <a:rPr lang="zh-CN" altLang="en-US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解码器</a:t>
            </a:r>
            <a:r>
              <a:rPr lang="zh-CN" altLang="en-US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层</a:t>
            </a:r>
            <a:endParaRPr lang="zh-CN" altLang="en-US" sz="1200" b="1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66110" y="2118995"/>
            <a:ext cx="2890520" cy="245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（2）</a:t>
            </a:r>
            <a:r>
              <a:rPr lang="zh-CN" altLang="en-US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嵌入</a:t>
            </a:r>
            <a:endParaRPr lang="zh-CN" altLang="en-US" sz="1200" b="1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1225" y="2423160"/>
            <a:ext cx="63944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输入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token_id</a:t>
            </a:r>
            <a:endParaRPr lang="en-US" altLang="zh-CN" sz="8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7" name="肘形连接符 16"/>
          <p:cNvCxnSpPr>
            <a:stCxn id="3" idx="3"/>
            <a:endCxn id="16" idx="1"/>
          </p:cNvCxnSpPr>
          <p:nvPr/>
        </p:nvCxnSpPr>
        <p:spPr>
          <a:xfrm>
            <a:off x="2820670" y="2915920"/>
            <a:ext cx="359410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07740" y="3980180"/>
            <a:ext cx="1147445" cy="986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预计算的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旋转位置编码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复数形式笛卡尔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坐标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足够长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62880" y="3980180"/>
            <a:ext cx="1148080" cy="986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按照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token_id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的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长度截取位置编码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坐标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数据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80080" y="2423795"/>
            <a:ext cx="794385" cy="986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nn.Embedding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将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token_id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转换为嵌入向量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69573" y="2423795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1" name="肘形连接符 20"/>
          <p:cNvCxnSpPr>
            <a:stCxn id="16" idx="3"/>
            <a:endCxn id="5" idx="1"/>
          </p:cNvCxnSpPr>
          <p:nvPr/>
        </p:nvCxnSpPr>
        <p:spPr>
          <a:xfrm flipV="1">
            <a:off x="3974465" y="2916555"/>
            <a:ext cx="33782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720" y="523875"/>
            <a:ext cx="107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TIAOYU</a:t>
            </a:r>
            <a:endParaRPr lang="en-US" altLang="zh-CN"/>
          </a:p>
        </p:txBody>
      </p:sp>
      <p:cxnSp>
        <p:nvCxnSpPr>
          <p:cNvPr id="2" name="肘形连接符 1"/>
          <p:cNvCxnSpPr>
            <a:stCxn id="23" idx="3"/>
            <a:endCxn id="24" idx="1"/>
          </p:cNvCxnSpPr>
          <p:nvPr/>
        </p:nvCxnSpPr>
        <p:spPr>
          <a:xfrm>
            <a:off x="4655185" y="4473575"/>
            <a:ext cx="607695" cy="317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312285" y="2422525"/>
            <a:ext cx="794385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nn.Dropout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正则化处理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5675" y="2425065"/>
            <a:ext cx="101092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DecoderBlock_1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串联起来的注意力层和前馈神经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网络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" name="肘形连接符 6"/>
          <p:cNvCxnSpPr>
            <a:stCxn id="24" idx="3"/>
            <a:endCxn id="6" idx="1"/>
          </p:cNvCxnSpPr>
          <p:nvPr/>
        </p:nvCxnSpPr>
        <p:spPr>
          <a:xfrm flipV="1">
            <a:off x="6410960" y="2919095"/>
            <a:ext cx="894715" cy="1554480"/>
          </a:xfrm>
          <a:prstGeom prst="bentConnector3">
            <a:avLst>
              <a:gd name="adj1" fmla="val 47835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3"/>
            <a:endCxn id="19" idx="1"/>
          </p:cNvCxnSpPr>
          <p:nvPr/>
        </p:nvCxnSpPr>
        <p:spPr>
          <a:xfrm>
            <a:off x="5106670" y="2916555"/>
            <a:ext cx="363220" cy="317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9" idx="3"/>
            <a:endCxn id="6" idx="1"/>
          </p:cNvCxnSpPr>
          <p:nvPr/>
        </p:nvCxnSpPr>
        <p:spPr>
          <a:xfrm>
            <a:off x="6057265" y="2916555"/>
            <a:ext cx="1248410" cy="2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461865" y="2426970"/>
            <a:ext cx="101092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RMSNorm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归一化处理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16345" y="2426970"/>
            <a:ext cx="101092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nn.Linear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线性层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输出层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" name="肘形连接符 17"/>
          <p:cNvCxnSpPr>
            <a:stCxn id="12" idx="3"/>
            <a:endCxn id="15" idx="1"/>
          </p:cNvCxnSpPr>
          <p:nvPr/>
        </p:nvCxnSpPr>
        <p:spPr>
          <a:xfrm>
            <a:off x="18472785" y="2921000"/>
            <a:ext cx="543560" cy="317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0"/>
            <a:endCxn id="15" idx="0"/>
          </p:cNvCxnSpPr>
          <p:nvPr/>
        </p:nvCxnSpPr>
        <p:spPr>
          <a:xfrm rot="16200000" flipH="1">
            <a:off x="11548110" y="-5546725"/>
            <a:ext cx="3175" cy="15944215"/>
          </a:xfrm>
          <a:prstGeom prst="bentConnector3">
            <a:avLst>
              <a:gd name="adj1" fmla="val -56420000"/>
            </a:avLst>
          </a:prstGeom>
          <a:ln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330305" y="450850"/>
            <a:ext cx="439420" cy="12700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 b="0">
                <a:solidFill>
                  <a:schemeClr val="tx1"/>
                </a:solidFill>
                <a:latin typeface="微软雅黑" charset="0"/>
                <a:ea typeface="微软雅黑" charset="0"/>
              </a:rPr>
              <a:t>权重共享</a:t>
            </a:r>
            <a:endParaRPr lang="zh-CN" altLang="en-US" sz="800" b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605750" y="2426970"/>
            <a:ext cx="587375" cy="987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logits</a:t>
            </a:r>
            <a:endParaRPr lang="en-US" altLang="zh-CN" sz="6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最终输出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14590" y="892175"/>
            <a:ext cx="587375" cy="977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键值对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缓存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作用是提高计算效率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6" name="肘形连接符 75"/>
          <p:cNvCxnSpPr>
            <a:stCxn id="70" idx="1"/>
            <a:endCxn id="6" idx="1"/>
          </p:cNvCxnSpPr>
          <p:nvPr/>
        </p:nvCxnSpPr>
        <p:spPr>
          <a:xfrm rot="10800000" flipV="1">
            <a:off x="7305675" y="1381125"/>
            <a:ext cx="208915" cy="1537970"/>
          </a:xfrm>
          <a:prstGeom prst="bentConnector3">
            <a:avLst>
              <a:gd name="adj1" fmla="val 32158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2"/>
            <a:endCxn id="24" idx="0"/>
          </p:cNvCxnSpPr>
          <p:nvPr/>
        </p:nvCxnSpPr>
        <p:spPr>
          <a:xfrm rot="5400000" flipV="1">
            <a:off x="3883343" y="2026603"/>
            <a:ext cx="571500" cy="3335655"/>
          </a:xfrm>
          <a:prstGeom prst="bentConnector3">
            <a:avLst>
              <a:gd name="adj1" fmla="val 4994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81225" y="3980180"/>
            <a:ext cx="639445" cy="986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RoPE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旋转位置编码计算函数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6" name="肘形连接符 25"/>
          <p:cNvCxnSpPr>
            <a:stCxn id="25" idx="3"/>
            <a:endCxn id="23" idx="1"/>
          </p:cNvCxnSpPr>
          <p:nvPr/>
        </p:nvCxnSpPr>
        <p:spPr>
          <a:xfrm>
            <a:off x="2820670" y="4473575"/>
            <a:ext cx="687070" cy="317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832600" y="2696210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输入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29993" y="2423795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1" name="肘形连接符 40"/>
          <p:cNvCxnSpPr>
            <a:stCxn id="6" idx="3"/>
            <a:endCxn id="40" idx="1"/>
          </p:cNvCxnSpPr>
          <p:nvPr/>
        </p:nvCxnSpPr>
        <p:spPr>
          <a:xfrm flipV="1">
            <a:off x="8316595" y="2916555"/>
            <a:ext cx="513715" cy="25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70" idx="3"/>
          </p:cNvCxnSpPr>
          <p:nvPr/>
        </p:nvCxnSpPr>
        <p:spPr>
          <a:xfrm flipH="1" flipV="1">
            <a:off x="8101965" y="1381125"/>
            <a:ext cx="214630" cy="1537970"/>
          </a:xfrm>
          <a:prstGeom prst="bentConnector3">
            <a:avLst>
              <a:gd name="adj1" fmla="val -10147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206740" y="1894840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更新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87585" y="2425065"/>
            <a:ext cx="101092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DecoderBlock_2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串联起来的注意力层和前馈神经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网络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5" name="肘形连接符 44"/>
          <p:cNvCxnSpPr>
            <a:stCxn id="40" idx="3"/>
            <a:endCxn id="44" idx="1"/>
          </p:cNvCxnSpPr>
          <p:nvPr/>
        </p:nvCxnSpPr>
        <p:spPr>
          <a:xfrm>
            <a:off x="9417685" y="2916555"/>
            <a:ext cx="469900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089515" y="892175"/>
            <a:ext cx="587375" cy="977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键值对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缓存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作用是提高计算效率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7" name="肘形连接符 46"/>
          <p:cNvCxnSpPr>
            <a:stCxn id="46" idx="1"/>
            <a:endCxn id="44" idx="1"/>
          </p:cNvCxnSpPr>
          <p:nvPr/>
        </p:nvCxnSpPr>
        <p:spPr>
          <a:xfrm rot="10800000" flipV="1">
            <a:off x="9887585" y="1381125"/>
            <a:ext cx="201930" cy="1537970"/>
          </a:xfrm>
          <a:prstGeom prst="bentConnector3">
            <a:avLst>
              <a:gd name="adj1" fmla="val 251886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565005" y="2723515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输入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49" name="肘形连接符 48"/>
          <p:cNvCxnSpPr>
            <a:stCxn id="24" idx="3"/>
            <a:endCxn id="44" idx="1"/>
          </p:cNvCxnSpPr>
          <p:nvPr/>
        </p:nvCxnSpPr>
        <p:spPr>
          <a:xfrm flipV="1">
            <a:off x="6410960" y="2919095"/>
            <a:ext cx="3476625" cy="1554480"/>
          </a:xfrm>
          <a:prstGeom prst="bentConnector3">
            <a:avLst>
              <a:gd name="adj1" fmla="val 91305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H="1" flipV="1">
            <a:off x="10680700" y="1381760"/>
            <a:ext cx="214630" cy="1537970"/>
          </a:xfrm>
          <a:prstGeom prst="bentConnector3">
            <a:avLst>
              <a:gd name="adj1" fmla="val -10147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1408728" y="2422525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52" name="肘形连接符 51"/>
          <p:cNvCxnSpPr/>
          <p:nvPr/>
        </p:nvCxnSpPr>
        <p:spPr>
          <a:xfrm flipV="1">
            <a:off x="10895330" y="2919730"/>
            <a:ext cx="513715" cy="25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flipV="1">
            <a:off x="11996420" y="2922270"/>
            <a:ext cx="513715" cy="25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4" idx="3"/>
          </p:cNvCxnSpPr>
          <p:nvPr/>
        </p:nvCxnSpPr>
        <p:spPr>
          <a:xfrm flipV="1">
            <a:off x="6410960" y="2926080"/>
            <a:ext cx="6081395" cy="1547495"/>
          </a:xfrm>
          <a:prstGeom prst="bentConnector3">
            <a:avLst>
              <a:gd name="adj1" fmla="val 9531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0800000" flipV="1">
            <a:off x="12510135" y="1388110"/>
            <a:ext cx="201930" cy="1537970"/>
          </a:xfrm>
          <a:prstGeom prst="bentConnector3">
            <a:avLst>
              <a:gd name="adj1" fmla="val 251886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647295" y="1227455"/>
            <a:ext cx="587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latin typeface="Times New Roman Bold" panose="02020503050405090304" charset="0"/>
                <a:ea typeface="微软雅黑" charset="0"/>
                <a:cs typeface="Times New Roman Bold" panose="02020503050405090304" charset="0"/>
                <a:sym typeface="+mn-ea"/>
              </a:rPr>
              <a:t>......</a:t>
            </a:r>
            <a:endParaRPr lang="en-US" altLang="zh-CN" sz="1000" b="1">
              <a:latin typeface="Times New Roman Bold" panose="02020503050405090304" charset="0"/>
              <a:ea typeface="微软雅黑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647295" y="2761615"/>
            <a:ext cx="587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latin typeface="Times New Roman Bold" panose="02020503050405090304" charset="0"/>
                <a:ea typeface="微软雅黑" charset="0"/>
                <a:cs typeface="Times New Roman Bold" panose="02020503050405090304" charset="0"/>
                <a:sym typeface="+mn-ea"/>
              </a:rPr>
              <a:t>......</a:t>
            </a:r>
            <a:endParaRPr lang="en-US" altLang="zh-CN" sz="1000" b="1">
              <a:latin typeface="Times New Roman Bold" panose="02020503050405090304" charset="0"/>
              <a:ea typeface="微软雅黑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633960" y="4312285"/>
            <a:ext cx="587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latin typeface="Times New Roman Bold" panose="02020503050405090304" charset="0"/>
                <a:ea typeface="微软雅黑" charset="0"/>
                <a:cs typeface="Times New Roman Bold" panose="02020503050405090304" charset="0"/>
                <a:sym typeface="+mn-ea"/>
              </a:rPr>
              <a:t>......</a:t>
            </a:r>
            <a:endParaRPr lang="en-US" altLang="zh-CN" sz="1000" b="1">
              <a:latin typeface="Times New Roman Bold" panose="02020503050405090304" charset="0"/>
              <a:ea typeface="微软雅黑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859635" y="2425065"/>
            <a:ext cx="101092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DecoderBlock_n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串联起来的注意力层和前馈神经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网络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071090" y="892175"/>
            <a:ext cx="587375" cy="977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键值对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缓存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作用是提高计算效率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791883" y="2426970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13278485" y="2910205"/>
            <a:ext cx="513715" cy="25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756265" y="1905000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更新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150725" y="2731135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输入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73" name="肘形连接符 72"/>
          <p:cNvCxnSpPr/>
          <p:nvPr/>
        </p:nvCxnSpPr>
        <p:spPr>
          <a:xfrm flipH="1" flipV="1">
            <a:off x="13178155" y="1372235"/>
            <a:ext cx="214630" cy="1537970"/>
          </a:xfrm>
          <a:prstGeom prst="bentConnector3">
            <a:avLst>
              <a:gd name="adj1" fmla="val -10147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259435" y="1905000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更新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75" name="肘形连接符 74"/>
          <p:cNvCxnSpPr>
            <a:stCxn id="61" idx="1"/>
            <a:endCxn id="60" idx="1"/>
          </p:cNvCxnSpPr>
          <p:nvPr/>
        </p:nvCxnSpPr>
        <p:spPr>
          <a:xfrm rot="10800000" flipV="1">
            <a:off x="14859000" y="1381125"/>
            <a:ext cx="211455" cy="1537970"/>
          </a:xfrm>
          <a:prstGeom prst="bentConnector3">
            <a:avLst>
              <a:gd name="adj1" fmla="val 249549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2" idx="3"/>
            <a:endCxn id="60" idx="1"/>
          </p:cNvCxnSpPr>
          <p:nvPr/>
        </p:nvCxnSpPr>
        <p:spPr>
          <a:xfrm flipV="1">
            <a:off x="14379575" y="2919095"/>
            <a:ext cx="480060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0" idx="3"/>
            <a:endCxn id="61" idx="3"/>
          </p:cNvCxnSpPr>
          <p:nvPr/>
        </p:nvCxnSpPr>
        <p:spPr>
          <a:xfrm flipH="1" flipV="1">
            <a:off x="15658465" y="1381125"/>
            <a:ext cx="212090" cy="1537970"/>
          </a:xfrm>
          <a:prstGeom prst="bentConnector3">
            <a:avLst>
              <a:gd name="adj1" fmla="val -112275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361093" y="2426970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80" name="肘形连接符 79"/>
          <p:cNvCxnSpPr>
            <a:stCxn id="60" idx="3"/>
            <a:endCxn id="79" idx="1"/>
          </p:cNvCxnSpPr>
          <p:nvPr/>
        </p:nvCxnSpPr>
        <p:spPr>
          <a:xfrm>
            <a:off x="15870555" y="2919095"/>
            <a:ext cx="490855" cy="3175"/>
          </a:xfrm>
          <a:prstGeom prst="bentConnector3">
            <a:avLst>
              <a:gd name="adj1" fmla="val 50065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4505940" y="2685415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输入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82" name="肘形连接符 81"/>
          <p:cNvCxnSpPr/>
          <p:nvPr/>
        </p:nvCxnSpPr>
        <p:spPr>
          <a:xfrm flipV="1">
            <a:off x="13964920" y="2926080"/>
            <a:ext cx="894715" cy="1554480"/>
          </a:xfrm>
          <a:prstGeom prst="bentConnector3">
            <a:avLst>
              <a:gd name="adj1" fmla="val 642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772765" y="1885315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更新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84" name="肘形连接符 83"/>
          <p:cNvCxnSpPr>
            <a:stCxn id="79" idx="3"/>
            <a:endCxn id="12" idx="1"/>
          </p:cNvCxnSpPr>
          <p:nvPr/>
        </p:nvCxnSpPr>
        <p:spPr>
          <a:xfrm>
            <a:off x="16948785" y="2919730"/>
            <a:ext cx="513080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5" idx="3"/>
            <a:endCxn id="34" idx="1"/>
          </p:cNvCxnSpPr>
          <p:nvPr/>
        </p:nvCxnSpPr>
        <p:spPr>
          <a:xfrm>
            <a:off x="20027265" y="2921000"/>
            <a:ext cx="578485" cy="317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2720" y="2422525"/>
            <a:ext cx="63944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输入</a:t>
            </a: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文本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1735" y="2428240"/>
            <a:ext cx="639445" cy="986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Tokenizer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分词器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2" name="肘形连接符 21"/>
          <p:cNvCxnSpPr>
            <a:stCxn id="14" idx="3"/>
            <a:endCxn id="3" idx="1"/>
          </p:cNvCxnSpPr>
          <p:nvPr/>
        </p:nvCxnSpPr>
        <p:spPr>
          <a:xfrm flipV="1">
            <a:off x="1821180" y="2915920"/>
            <a:ext cx="360045" cy="5715"/>
          </a:xfrm>
          <a:prstGeom prst="bentConnector3">
            <a:avLst>
              <a:gd name="adj1" fmla="val 50088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81735" y="2421890"/>
            <a:ext cx="639445" cy="985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Tokenizer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分词器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8" name="肘形连接符 27"/>
          <p:cNvCxnSpPr>
            <a:stCxn id="11" idx="3"/>
            <a:endCxn id="27" idx="1"/>
          </p:cNvCxnSpPr>
          <p:nvPr/>
        </p:nvCxnSpPr>
        <p:spPr>
          <a:xfrm flipV="1">
            <a:off x="812165" y="2914650"/>
            <a:ext cx="36957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0020" y="2118995"/>
            <a:ext cx="2670810" cy="245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（1）</a:t>
            </a:r>
            <a:r>
              <a:rPr lang="zh-CN" altLang="en-US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分词</a:t>
            </a:r>
            <a:endParaRPr lang="zh-CN" altLang="en-US" sz="1200" b="1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461865" y="3571875"/>
            <a:ext cx="3731260" cy="245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（4）</a:t>
            </a:r>
            <a:r>
              <a:rPr lang="zh-CN" altLang="en-US" sz="1200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输出</a:t>
            </a:r>
            <a:endParaRPr lang="zh-CN" altLang="en-US" sz="1200" b="1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215" y="114300"/>
            <a:ext cx="9671685" cy="2082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6630" y="260985"/>
            <a:ext cx="1504315" cy="144018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3565" y="5619115"/>
            <a:ext cx="1148080" cy="986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按照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token_id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的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长度截取位置编码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坐标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数据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(pos_cis)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19973" y="4286250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71215" y="3906520"/>
            <a:ext cx="9817100" cy="151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t" anchorCtr="0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DecoderBlock_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i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串联起来的注意力层和前馈神经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网络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01285" y="2770505"/>
            <a:ext cx="1504315" cy="977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键值对缓存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(use_kv_cache，cache_k 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和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cache_v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7" name="肘形连接符 46"/>
          <p:cNvCxnSpPr>
            <a:stCxn id="46" idx="1"/>
            <a:endCxn id="7" idx="1"/>
          </p:cNvCxnSpPr>
          <p:nvPr/>
        </p:nvCxnSpPr>
        <p:spPr>
          <a:xfrm rot="10800000" flipH="1" flipV="1">
            <a:off x="5201285" y="3259455"/>
            <a:ext cx="407670" cy="1520825"/>
          </a:xfrm>
          <a:prstGeom prst="bentConnector3">
            <a:avLst>
              <a:gd name="adj1" fmla="val -58411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99685" y="4601210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输入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673773" y="4282440"/>
            <a:ext cx="587375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隐藏层</a:t>
            </a: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52" name="肘形连接符 51"/>
          <p:cNvCxnSpPr>
            <a:stCxn id="20" idx="3"/>
            <a:endCxn id="51" idx="1"/>
          </p:cNvCxnSpPr>
          <p:nvPr/>
        </p:nvCxnSpPr>
        <p:spPr>
          <a:xfrm flipV="1">
            <a:off x="12559030" y="4775200"/>
            <a:ext cx="1115060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887210" y="3425825"/>
            <a:ext cx="439420" cy="12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800">
                <a:latin typeface="微软雅黑" charset="0"/>
                <a:ea typeface="微软雅黑" charset="0"/>
                <a:sym typeface="+mn-ea"/>
              </a:rPr>
              <a:t>更新</a:t>
            </a:r>
            <a:endParaRPr lang="zh-CN" altLang="en-US" sz="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0295" y="4284345"/>
            <a:ext cx="69977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RMSNorm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归一化处理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6" name="肘形连接符 5"/>
          <p:cNvCxnSpPr>
            <a:stCxn id="40" idx="3"/>
            <a:endCxn id="12" idx="1"/>
          </p:cNvCxnSpPr>
          <p:nvPr/>
        </p:nvCxnSpPr>
        <p:spPr>
          <a:xfrm flipV="1">
            <a:off x="2907665" y="4778375"/>
            <a:ext cx="722630" cy="63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08955" y="4286250"/>
            <a:ext cx="69977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多头掩码自注意力</a:t>
            </a:r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层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8" name="肘形连接符 7"/>
          <p:cNvCxnSpPr>
            <a:stCxn id="12" idx="3"/>
            <a:endCxn id="7" idx="1"/>
          </p:cNvCxnSpPr>
          <p:nvPr/>
        </p:nvCxnSpPr>
        <p:spPr>
          <a:xfrm>
            <a:off x="4330065" y="4778375"/>
            <a:ext cx="1278890" cy="190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4" idx="0"/>
            <a:endCxn id="7" idx="1"/>
          </p:cNvCxnSpPr>
          <p:nvPr/>
        </p:nvCxnSpPr>
        <p:spPr>
          <a:xfrm rot="16200000">
            <a:off x="4868863" y="4879023"/>
            <a:ext cx="838835" cy="641350"/>
          </a:xfrm>
          <a:prstGeom prst="bentConnector2">
            <a:avLst/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87615" y="4288155"/>
            <a:ext cx="699770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注意力机制输出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(h_attention)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1" name="肘形连接符 10"/>
          <p:cNvCxnSpPr>
            <a:stCxn id="7" idx="3"/>
            <a:endCxn id="10" idx="1"/>
          </p:cNvCxnSpPr>
          <p:nvPr/>
        </p:nvCxnSpPr>
        <p:spPr>
          <a:xfrm>
            <a:off x="6308725" y="4780280"/>
            <a:ext cx="1278890" cy="63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46" idx="3"/>
          </p:cNvCxnSpPr>
          <p:nvPr/>
        </p:nvCxnSpPr>
        <p:spPr>
          <a:xfrm flipV="1">
            <a:off x="6308725" y="3259455"/>
            <a:ext cx="396875" cy="1520825"/>
          </a:xfrm>
          <a:prstGeom prst="bentConnector3">
            <a:avLst>
              <a:gd name="adj1" fmla="val 16000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169400" y="4284345"/>
            <a:ext cx="699770" cy="985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中间产出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(h)</a:t>
            </a:r>
            <a:endParaRPr lang="en-US" altLang="zh-CN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5" name="肘形连接符 14"/>
          <p:cNvCxnSpPr>
            <a:stCxn id="10" idx="3"/>
            <a:endCxn id="14" idx="1"/>
          </p:cNvCxnSpPr>
          <p:nvPr/>
        </p:nvCxnSpPr>
        <p:spPr>
          <a:xfrm flipV="1">
            <a:off x="8287385" y="4777105"/>
            <a:ext cx="882015" cy="3810"/>
          </a:xfrm>
          <a:prstGeom prst="bentConnector3">
            <a:avLst>
              <a:gd name="adj1" fmla="val 50036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0" idx="2"/>
            <a:endCxn id="14" idx="1"/>
          </p:cNvCxnSpPr>
          <p:nvPr/>
        </p:nvCxnSpPr>
        <p:spPr>
          <a:xfrm rot="5400000" flipH="1" flipV="1">
            <a:off x="5644515" y="1746885"/>
            <a:ext cx="494665" cy="6555105"/>
          </a:xfrm>
          <a:prstGeom prst="bentConnector4">
            <a:avLst>
              <a:gd name="adj1" fmla="val -286777"/>
              <a:gd name="adj2" fmla="val 93393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750935" y="4550410"/>
            <a:ext cx="439420" cy="179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+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14330" y="4282440"/>
            <a:ext cx="69977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RMSNorm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  <a:p>
            <a:pPr algn="ctr"/>
            <a:r>
              <a:rPr lang="zh-CN" altLang="en-US" sz="8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归一化处理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19" name="肘形连接符 18"/>
          <p:cNvCxnSpPr>
            <a:stCxn id="14" idx="3"/>
            <a:endCxn id="18" idx="1"/>
          </p:cNvCxnSpPr>
          <p:nvPr/>
        </p:nvCxnSpPr>
        <p:spPr>
          <a:xfrm flipV="1">
            <a:off x="9869170" y="4776470"/>
            <a:ext cx="645160" cy="63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859260" y="4282440"/>
            <a:ext cx="699770" cy="98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MOE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前馈神经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网络</a:t>
            </a:r>
            <a:endParaRPr lang="zh-CN" altLang="en-US" sz="800"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21" name="肘形连接符 20"/>
          <p:cNvCxnSpPr>
            <a:stCxn id="18" idx="3"/>
            <a:endCxn id="20" idx="1"/>
          </p:cNvCxnSpPr>
          <p:nvPr/>
        </p:nvCxnSpPr>
        <p:spPr>
          <a:xfrm>
            <a:off x="11214100" y="4776470"/>
            <a:ext cx="645160" cy="3175"/>
          </a:xfrm>
          <a:prstGeom prst="bentConnector2">
            <a:avLst/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4" idx="2"/>
            <a:endCxn id="51" idx="1"/>
          </p:cNvCxnSpPr>
          <p:nvPr/>
        </p:nvCxnSpPr>
        <p:spPr>
          <a:xfrm rot="5400000" flipH="1" flipV="1">
            <a:off x="11349355" y="2945130"/>
            <a:ext cx="494665" cy="4154805"/>
          </a:xfrm>
          <a:prstGeom prst="bentConnector4">
            <a:avLst>
              <a:gd name="adj1" fmla="val -124261"/>
              <a:gd name="adj2" fmla="val 81063"/>
            </a:avLst>
          </a:prstGeom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888595" y="4556760"/>
            <a:ext cx="439420" cy="179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>
                <a:latin typeface="微软雅黑" charset="0"/>
                <a:ea typeface="微软雅黑" charset="0"/>
                <a:sym typeface="+mn-ea"/>
              </a:rPr>
              <a:t>+</a:t>
            </a:r>
            <a:endParaRPr lang="en-US" altLang="zh-CN" sz="12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343150" y="1697990"/>
            <a:ext cx="4993005" cy="2399665"/>
          </a:xfrm>
          <a:prstGeom prst="line">
            <a:avLst/>
          </a:prstGeom>
          <a:ln w="12700" cmpd="sng">
            <a:solidFill>
              <a:srgbClr val="FF33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827770" y="1711325"/>
            <a:ext cx="5550535" cy="2541905"/>
          </a:xfrm>
          <a:prstGeom prst="line">
            <a:avLst/>
          </a:prstGeom>
          <a:ln w="12700" cmpd="sng">
            <a:solidFill>
              <a:srgbClr val="FF33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表格</Application>
  <PresentationFormat>宽屏</PresentationFormat>
  <Paragraphs>150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Times New Roman Regular</vt:lpstr>
      <vt:lpstr>微软雅黑</vt:lpstr>
      <vt:lpstr>汉仪旗黑</vt:lpstr>
      <vt:lpstr>Times New Roman Bold</vt:lpstr>
      <vt:lpstr>汉仪书宋二KW</vt:lpstr>
      <vt:lpstr>Calibri</vt:lpstr>
      <vt:lpstr>Helvetica Neue</vt:lpstr>
      <vt:lpstr>微软雅黑</vt:lpstr>
      <vt:lpstr>宋体</vt:lpstr>
      <vt:lpstr>Arial Unicode MS</vt:lpstr>
      <vt:lpstr>Wingdings</vt:lpstr>
      <vt:lpstr>苹方-简</vt:lpstr>
      <vt:lpstr>MiSans Demibold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咸咸的</cp:lastModifiedBy>
  <cp:revision>295</cp:revision>
  <dcterms:created xsi:type="dcterms:W3CDTF">2025-04-15T03:38:13Z</dcterms:created>
  <dcterms:modified xsi:type="dcterms:W3CDTF">2025-04-15T03:38:13Z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E974687FB80E5C22DB1DC16770BA2102_41</vt:lpwstr>
  </property>
</Properties>
</file>