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70" r:id="rId5"/>
    <p:sldId id="258" r:id="rId6"/>
    <p:sldId id="259" r:id="rId7"/>
    <p:sldId id="269" r:id="rId8"/>
    <p:sldId id="262" r:id="rId9"/>
    <p:sldId id="261" r:id="rId10"/>
    <p:sldId id="268" r:id="rId11"/>
    <p:sldId id="260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6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3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3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F8414E-513A-4942-9470-A8D1C200FB7D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94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EB33B-EFEC-4077-9729-6BBE92FEEE0E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39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892" indent="0">
              <a:buNone/>
              <a:defRPr sz="1500"/>
            </a:lvl2pPr>
            <a:lvl3pPr marL="685783" indent="0">
              <a:buNone/>
              <a:defRPr sz="135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74C9D-21B1-4282-BF24-5A3694C43CA1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85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1D396-38A2-41C9-BFC3-9156721F101A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91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BE0D67-E01C-45C9-A0D1-147730F38136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7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18AAE-BDFC-43ED-808A-AAE7F7F499D6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9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FEFFF0-F0DA-4889-ACCD-2BCE6E670D80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32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ED8E7-FE93-4E4B-8493-DC09C395BBD3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2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65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7E749-7B95-4CDC-82D0-A5A39EBBEDD8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52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E0524A-F3AE-4165-93C9-BFF8FFCE08EE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030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9535-4274-4D49-B47A-4C88B12779CC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7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93B7-1E11-4571-A4BD-163EDEE2FC69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90D3-4BD3-4598-A9D4-42569C562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j-lt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j-lt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j-lt"/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4FD139-022D-4113-ADF3-F23219A34675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4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342892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685783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028675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371566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66744" indent="-26312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63" indent="-23692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841" indent="-25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4" y="2057400"/>
            <a:ext cx="5717381" cy="1314450"/>
          </a:xfrm>
        </p:spPr>
        <p:txBody>
          <a:bodyPr/>
          <a:lstStyle/>
          <a:p>
            <a:pPr algn="ctr" eaLnBrk="1" hangingPunct="1"/>
            <a:r>
              <a:rPr lang="zh-CN" altLang="en-US" b="1" smtClean="0"/>
              <a:t>科研论文的读和写</a:t>
            </a:r>
            <a:br>
              <a:rPr lang="zh-CN" altLang="en-US" b="1" smtClean="0"/>
            </a:br>
            <a:endParaRPr lang="zh-CN" altLang="en-US" sz="3000" b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5950" y="4229100"/>
            <a:ext cx="5257800" cy="1314450"/>
          </a:xfrm>
        </p:spPr>
        <p:txBody>
          <a:bodyPr/>
          <a:lstStyle/>
          <a:p>
            <a:pPr algn="ctr" eaLnBrk="1" hangingPunct="1"/>
            <a:r>
              <a:rPr lang="zh-CN" altLang="en-US" b="1" smtClean="0"/>
              <a:t>如何撰写结果部分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7983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时态问题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叙述研究结果的内容，通常采用过去时。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图、表为主语时，常用一般现在时。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对研究结果进行说明或由其得出一般性推论时，多用现在时。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不同结果之间或实验数据与理论模型之间进行比较时，多采用一般现在时（这种比较关系多为不受时间影响的逻辑上的事实）。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0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选择一篇论文详细分析结果部分并做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展示，重点包括以下几个方面：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简述论文的研究</a:t>
            </a:r>
            <a:r>
              <a:rPr lang="zh-CN" altLang="en-US" dirty="0"/>
              <a:t>问题</a:t>
            </a:r>
            <a:r>
              <a:rPr lang="zh-CN" altLang="en-US" dirty="0" smtClean="0"/>
              <a:t>或者假设。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简要介绍各小节做了什么实验，得到了什么结果。重点要注意各小节结果之间的逻辑关系。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重点介绍通过实验结果可以得出什么结论，是如何回应论文引言中提出的研究问题或假设。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9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SCI</a:t>
            </a:r>
            <a:r>
              <a:rPr lang="zh-CN" altLang="en-US" dirty="0"/>
              <a:t>写作顺序，一般推荐优先写</a:t>
            </a:r>
            <a:r>
              <a:rPr lang="en-US" altLang="zh-CN" dirty="0"/>
              <a:t>Results</a:t>
            </a:r>
            <a:r>
              <a:rPr lang="zh-CN" altLang="en-US" dirty="0"/>
              <a:t>部分。一旦</a:t>
            </a:r>
            <a:r>
              <a:rPr lang="en-US" altLang="zh-CN" dirty="0"/>
              <a:t>Results</a:t>
            </a:r>
            <a:r>
              <a:rPr lang="zh-CN" altLang="en-US" dirty="0"/>
              <a:t>部分有了，文章的基本结构大体也就形成了，影响着“引言”和“讨论”部分的内容选择构架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结果部分会描述你的研究发现，在一定程度上反映出了论文的水平和价值，这也是读者非常关心的内容。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504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言简意赅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撰写研究结果时，不要把所有的实验记录数据或观察到的事实直接堆积到结果中，需要突出有科学意义和代表性的数据，尽量避免研究结果过度复杂化，应该让读者能够理解。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组成</a:t>
            </a:r>
            <a:r>
              <a:rPr lang="zh-CN" altLang="en-US" b="1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1642"/>
            <a:ext cx="8229600" cy="5309128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r>
              <a:rPr lang="zh-CN" altLang="en-US" dirty="0"/>
              <a:t>部分，列出最能体现实验结果的代表性数据，并在起承转合的部分</a:t>
            </a:r>
            <a:r>
              <a:rPr lang="zh-CN" altLang="en-US" dirty="0">
                <a:solidFill>
                  <a:srgbClr val="FF0000"/>
                </a:solidFill>
              </a:rPr>
              <a:t>体现出行文的逻辑关系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要</a:t>
            </a:r>
            <a:r>
              <a:rPr lang="zh-CN" altLang="en-US" dirty="0"/>
              <a:t>注意把结果描述清楚，做了哪些实验，发现了什么现象，有什么结论。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不要</a:t>
            </a:r>
            <a:r>
              <a:rPr lang="zh-CN" altLang="en-US" dirty="0"/>
              <a:t>对结果过多解释，不能加入主观评价。</a:t>
            </a:r>
          </a:p>
          <a:p>
            <a:endParaRPr lang="zh-CN" altLang="en-US" dirty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一小段都在结尾处，解释这部分结果，便于审稿人和读者对文章的阅读和理解。</a:t>
            </a:r>
          </a:p>
          <a:p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>
                <a:solidFill>
                  <a:srgbClr val="FF0000"/>
                </a:solidFill>
              </a:rPr>
              <a:t>强调对应于研究问题或者是假设的答案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6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数据安排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结果</a:t>
            </a:r>
            <a:r>
              <a:rPr lang="zh-CN" altLang="en-US" sz="2400" dirty="0"/>
              <a:t>部分的数据，用文字、表格、图片分别展示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的呈现原则是阴性的实验结果不需要给出具体的数据，但如果有重要的阴性结果，需要说明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要</a:t>
            </a:r>
            <a:r>
              <a:rPr lang="zh-CN" altLang="en-US" sz="2400" dirty="0"/>
              <a:t>列出代表性数据而非所有的</a:t>
            </a:r>
            <a:r>
              <a:rPr lang="zh-CN" altLang="en-US" sz="2400" dirty="0" smtClean="0"/>
              <a:t>数据，其余可放在补充材料。</a:t>
            </a:r>
            <a:endParaRPr lang="zh-CN" altLang="en-US" sz="2400" dirty="0"/>
          </a:p>
          <a:p>
            <a:r>
              <a:rPr lang="zh-CN" altLang="en-US" sz="2400" dirty="0" smtClean="0"/>
              <a:t>图</a:t>
            </a:r>
            <a:r>
              <a:rPr lang="zh-CN" altLang="en-US" sz="2400" dirty="0"/>
              <a:t>和表比正文表达得更加清楚，要善于用图片和表格简化结果部分的语言描述，但如果用简单的文字就能阐明，无需再用图表来表达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图表</a:t>
            </a:r>
            <a:r>
              <a:rPr lang="zh-CN" altLang="en-US" sz="2400" dirty="0"/>
              <a:t>之间要标识清楚，格式统一，方向注意对齐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图表</a:t>
            </a:r>
            <a:r>
              <a:rPr lang="zh-CN" altLang="en-US" sz="2400" dirty="0"/>
              <a:t>包含具有明确统计学意义的陈述，比如</a:t>
            </a:r>
            <a:r>
              <a:rPr lang="en-US" altLang="zh-CN" sz="2400" dirty="0"/>
              <a:t>P</a:t>
            </a:r>
            <a:r>
              <a:rPr lang="zh-CN" altLang="en-US" sz="2400" dirty="0"/>
              <a:t>值，不能夸大统计学上的细微差异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3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以数据为导向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在撰写研究结果时，不要把数据直接堆叠在一起，为了使读者能够有参与感</a:t>
            </a:r>
            <a:r>
              <a:rPr lang="zh-CN" altLang="en-US" dirty="0" smtClean="0"/>
              <a:t>，建议把</a:t>
            </a:r>
            <a:r>
              <a:rPr lang="zh-CN" altLang="en-US" dirty="0"/>
              <a:t>数据编织成一个小故事，可以按照你获取数据的时间顺序进行描写，在描写时为了避免直接简单地罗列一些图表，所以一定要在两条数据之间插入小段落作为衔接。读者并没有做过这些实验，未必会理解为什么要做以及如何做这些实验。为了解释清楚，可以使用引导性短语来进行叙事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Next, to study the effect of X, we tested it on Y. </a:t>
            </a:r>
            <a:r>
              <a:rPr lang="zh-CN" altLang="en-US" dirty="0"/>
              <a:t>（下一步，为了研究</a:t>
            </a:r>
            <a:r>
              <a:rPr lang="en-US" altLang="zh-CN" dirty="0"/>
              <a:t>X</a:t>
            </a:r>
            <a:r>
              <a:rPr lang="zh-CN" altLang="en-US" dirty="0"/>
              <a:t>对</a:t>
            </a:r>
            <a:r>
              <a:rPr lang="en-US" altLang="zh-CN" dirty="0"/>
              <a:t>Y</a:t>
            </a:r>
            <a:r>
              <a:rPr lang="zh-CN" altLang="en-US" dirty="0"/>
              <a:t>的影响，我们进行了实验。）</a:t>
            </a:r>
          </a:p>
        </p:txBody>
      </p:sp>
    </p:spTree>
    <p:extLst>
      <p:ext uri="{BB962C8B-B14F-4D97-AF65-F5344CB8AC3E}">
        <p14:creationId xmlns:p14="http://schemas.microsoft.com/office/powerpoint/2010/main" val="10711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对实验或观察结果要客观地评价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你观察到什么？你发现了什么？对每个实验或程序要做好以下几个方面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·</a:t>
            </a:r>
            <a:r>
              <a:rPr lang="zh-CN" altLang="en-US" b="1" dirty="0"/>
              <a:t>简述实验（没有详细方法）</a:t>
            </a:r>
            <a:r>
              <a:rPr lang="zh-CN" altLang="en-US" dirty="0"/>
              <a:t>：如“</a:t>
            </a:r>
            <a:r>
              <a:rPr lang="en-US" altLang="zh-CN" dirty="0"/>
              <a:t>By </a:t>
            </a:r>
            <a:r>
              <a:rPr lang="en-US" altLang="zh-CN" dirty="0" smtClean="0"/>
              <a:t>xxx </a:t>
            </a:r>
            <a:r>
              <a:rPr lang="en-US" altLang="zh-CN" dirty="0"/>
              <a:t>analysis</a:t>
            </a:r>
            <a:r>
              <a:rPr lang="zh-CN" altLang="en-US" dirty="0"/>
              <a:t>，</a:t>
            </a:r>
            <a:r>
              <a:rPr lang="en-US" altLang="zh-CN" dirty="0"/>
              <a:t>we found that…”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b="1" dirty="0"/>
              <a:t>报告的主要结果（</a:t>
            </a:r>
            <a:r>
              <a:rPr lang="en-US" altLang="zh-CN" b="1" dirty="0"/>
              <a:t>main result</a:t>
            </a:r>
            <a:r>
              <a:rPr lang="zh-CN" altLang="en-US" b="1" dirty="0"/>
              <a:t>）</a:t>
            </a:r>
            <a:r>
              <a:rPr lang="zh-CN" altLang="en-US" dirty="0"/>
              <a:t>：包括预期结果（</a:t>
            </a:r>
            <a:r>
              <a:rPr lang="en-US" altLang="zh-CN" dirty="0"/>
              <a:t>positive result</a:t>
            </a:r>
            <a:r>
              <a:rPr lang="zh-CN" altLang="en-US" dirty="0"/>
              <a:t>）和阴性结果（</a:t>
            </a:r>
            <a:r>
              <a:rPr lang="en-US" altLang="zh-CN" dirty="0"/>
              <a:t>negative result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论证逻辑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zh-CN" altLang="en-US" dirty="0"/>
              <a:t>部分应该按研究情况的逻辑进行展开，按照现象</a:t>
            </a:r>
            <a:r>
              <a:rPr lang="en-US" altLang="zh-CN" dirty="0"/>
              <a:t>-</a:t>
            </a:r>
            <a:r>
              <a:rPr lang="zh-CN" altLang="en-US" dirty="0" smtClean="0"/>
              <a:t>机制的</a:t>
            </a:r>
            <a:r>
              <a:rPr lang="zh-CN" altLang="en-US" dirty="0"/>
              <a:t>逻辑顺序展开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把每个小的实验结果组织成不同的段落，段落语句之间再</a:t>
            </a:r>
            <a:r>
              <a:rPr lang="zh-CN" altLang="en-US" dirty="0">
                <a:solidFill>
                  <a:srgbClr val="FF0000"/>
                </a:solidFill>
              </a:rPr>
              <a:t>按照起承转合的部分进行连接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</a:t>
            </a:r>
            <a:r>
              <a:rPr lang="zh-CN" altLang="en-US" dirty="0"/>
              <a:t>每个实验结果分别进行讲述，某个条件下做了哪些</a:t>
            </a:r>
            <a:r>
              <a:rPr lang="zh-CN" altLang="en-US" dirty="0" smtClean="0"/>
              <a:t>实验。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0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层次分明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研究结果是表达作者思想观点最重要的部分，为了表达清楚，多数研究结果必须分成若干个层次来写。有的研究结果会分成若干个自然段。</a:t>
            </a:r>
            <a:r>
              <a:rPr lang="zh-CN" altLang="en-US" dirty="0">
                <a:solidFill>
                  <a:srgbClr val="FF0000"/>
                </a:solidFill>
              </a:rPr>
              <a:t>注意一个自然段只能表述一个中心意思。</a:t>
            </a:r>
            <a:r>
              <a:rPr lang="zh-CN" altLang="en-US" dirty="0"/>
              <a:t>也可以分成若干个小标题进行分层表述。但不论是分成若干个自然段，还是用小标题进行表述，都要注意层次之间的逻辑关系。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多结果的逻辑排列，应遵循以下原则：</a:t>
            </a:r>
          </a:p>
          <a:p>
            <a:r>
              <a:rPr lang="zh-CN" altLang="en-US" dirty="0"/>
              <a:t>从最重要到最不最重要（</a:t>
            </a:r>
            <a:r>
              <a:rPr lang="en-US" altLang="zh-CN" dirty="0"/>
              <a:t>from most to least important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由简单到复杂（</a:t>
            </a:r>
            <a:r>
              <a:rPr lang="en-US" altLang="zh-CN" dirty="0"/>
              <a:t>from simple to complex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64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845</Words>
  <Application>Microsoft Office PowerPoint</Application>
  <PresentationFormat>全屏显示(4:3)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Garamond</vt:lpstr>
      <vt:lpstr>Wingdings</vt:lpstr>
      <vt:lpstr>Office 主题​​</vt:lpstr>
      <vt:lpstr>Edge</vt:lpstr>
      <vt:lpstr>科研论文的读和写 </vt:lpstr>
      <vt:lpstr>研究结果</vt:lpstr>
      <vt:lpstr>言简意赅</vt:lpstr>
      <vt:lpstr>组成安排</vt:lpstr>
      <vt:lpstr> 数据安排 </vt:lpstr>
      <vt:lpstr>以数据为导向</vt:lpstr>
      <vt:lpstr>对实验或观察结果要客观地评价</vt:lpstr>
      <vt:lpstr>论证逻辑 </vt:lpstr>
      <vt:lpstr>层次分明</vt:lpstr>
      <vt:lpstr> 时态问题 </vt:lpstr>
      <vt:lpstr>作业</vt:lpstr>
    </vt:vector>
  </TitlesOfParts>
  <Company>nwu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科研论文的读和写 </dc:title>
  <dc:creator>wudongya</dc:creator>
  <cp:lastModifiedBy>wudongya</cp:lastModifiedBy>
  <cp:revision>21</cp:revision>
  <dcterms:created xsi:type="dcterms:W3CDTF">2023-05-18T08:23:43Z</dcterms:created>
  <dcterms:modified xsi:type="dcterms:W3CDTF">2023-05-20T06:38:24Z</dcterms:modified>
</cp:coreProperties>
</file>