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5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4F7-D549-4638-B681-D6D021066A8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2E90-F41B-495E-BE13-93D1C3343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1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4F7-D549-4638-B681-D6D021066A8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2E90-F41B-495E-BE13-93D1C3343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05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4F7-D549-4638-B681-D6D021066A8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2E90-F41B-495E-BE13-93D1C3343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2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3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3" y="1524000"/>
            <a:ext cx="7623175" cy="1752600"/>
          </a:xfrm>
        </p:spPr>
        <p:txBody>
          <a:bodyPr/>
          <a:lstStyle>
            <a:lvl1pPr>
              <a:defRPr sz="375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1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EF8414E-513A-4942-9470-A8D1C200FB7D}" type="slidenum">
              <a:rPr lang="en-US" altLang="zh-CN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8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86BEB33B-EFEC-4077-9729-6BBE92FEEE0E}" type="slidenum">
              <a:rPr lang="en-US" altLang="zh-CN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60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9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892" indent="0">
              <a:buNone/>
              <a:defRPr sz="1500"/>
            </a:lvl2pPr>
            <a:lvl3pPr marL="685783" indent="0">
              <a:buNone/>
              <a:defRPr sz="135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9E574C9D-21B1-4282-BF24-5A3694C43CA1}" type="slidenum">
              <a:rPr lang="en-US" altLang="zh-CN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91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0AB1D396-38A2-41C9-BFC3-9156721F101A}" type="slidenum">
              <a:rPr lang="en-US" altLang="zh-CN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69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0DBE0D67-E01C-45C9-A0D1-147730F38136}" type="slidenum">
              <a:rPr lang="en-US" altLang="zh-CN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7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D3A18AAE-BDFC-43ED-808A-AAE7F7F499D6}" type="slidenum">
              <a:rPr lang="en-US" altLang="zh-CN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541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F7FEFFF0-F0DA-4889-ACCD-2BCE6E670D80}" type="slidenum">
              <a:rPr lang="en-US" altLang="zh-CN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36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1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31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1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C71ED8E7-FE93-4E4B-8493-DC09C395BBD3}" type="slidenum">
              <a:rPr lang="en-US" altLang="zh-CN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2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4F7-D549-4638-B681-D6D021066A8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2E90-F41B-495E-BE13-93D1C3343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15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1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31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1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2AF7E749-7B95-4CDC-82D0-A5A39EBBEDD8}" type="slidenum">
              <a:rPr lang="en-US" altLang="zh-CN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87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54E0524A-F3AE-4165-93C9-BFF8FFCE08EE}" type="slidenum">
              <a:rPr lang="en-US" altLang="zh-CN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229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7CF59535-4274-4D49-B47A-4C88B12779CC}" type="slidenum">
              <a:rPr lang="en-US" altLang="zh-CN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3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4F7-D549-4638-B681-D6D021066A8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2E90-F41B-495E-BE13-93D1C3343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4F7-D549-4638-B681-D6D021066A8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2E90-F41B-495E-BE13-93D1C3343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7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4F7-D549-4638-B681-D6D021066A8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2E90-F41B-495E-BE13-93D1C3343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13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4F7-D549-4638-B681-D6D021066A8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2E90-F41B-495E-BE13-93D1C3343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3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4F7-D549-4638-B681-D6D021066A8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2E90-F41B-495E-BE13-93D1C3343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6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4F7-D549-4638-B681-D6D021066A8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2E90-F41B-495E-BE13-93D1C3343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73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04F7-D549-4638-B681-D6D021066A8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2E90-F41B-495E-BE13-93D1C3343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04F7-D549-4638-B681-D6D021066A86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2E90-F41B-495E-BE13-93D1C3343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9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j-lt"/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j-lt"/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j-lt"/>
              </a:defRPr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814FD139-022D-4113-ADF3-F23219A34675}" type="slidenum">
              <a:rPr lang="en-US" altLang="zh-CN" smtClean="0">
                <a:solidFill>
                  <a:srgbClr val="000000"/>
                </a:solidFill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00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1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342892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685783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028675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371566" algn="l" rtl="0" fontAlgn="base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02432" indent="-24407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766744" indent="-26312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63" indent="-23692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841" indent="-25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5904" y="2057400"/>
            <a:ext cx="5717381" cy="1314450"/>
          </a:xfrm>
        </p:spPr>
        <p:txBody>
          <a:bodyPr/>
          <a:lstStyle/>
          <a:p>
            <a:pPr algn="ctr" eaLnBrk="1" hangingPunct="1"/>
            <a:r>
              <a:rPr lang="zh-CN" altLang="en-US" b="1" smtClean="0"/>
              <a:t>科研论文的读和写</a:t>
            </a:r>
            <a:br>
              <a:rPr lang="zh-CN" altLang="en-US" b="1" smtClean="0"/>
            </a:br>
            <a:endParaRPr lang="zh-CN" altLang="en-US" sz="3000" b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5950" y="4229100"/>
            <a:ext cx="5257800" cy="1314450"/>
          </a:xfrm>
        </p:spPr>
        <p:txBody>
          <a:bodyPr/>
          <a:lstStyle/>
          <a:p>
            <a:pPr algn="ctr" eaLnBrk="1" hangingPunct="1"/>
            <a:r>
              <a:rPr lang="zh-CN" altLang="en-US" b="1" dirty="0" smtClean="0"/>
              <a:t>如何</a:t>
            </a:r>
            <a:r>
              <a:rPr lang="zh-CN" altLang="en-US" b="1" dirty="0" smtClean="0"/>
              <a:t>撰写论文讨论部分</a:t>
            </a:r>
            <a:endParaRPr lang="en-US" altLang="zh-CN" b="1" dirty="0" smtClean="0"/>
          </a:p>
          <a:p>
            <a:pPr algn="ctr" eaLnBrk="1" hangingPunct="1"/>
            <a:r>
              <a:rPr lang="zh-CN" altLang="en-US" b="1" dirty="0" smtClean="0"/>
              <a:t>本</a:t>
            </a:r>
            <a:r>
              <a:rPr lang="en-US" altLang="zh-CN" b="1" dirty="0" err="1" smtClean="0"/>
              <a:t>ppt</a:t>
            </a:r>
            <a:r>
              <a:rPr lang="zh-CN" altLang="en-US" b="1" dirty="0" smtClean="0"/>
              <a:t>参考</a:t>
            </a:r>
            <a:r>
              <a:rPr lang="en-US" altLang="zh-CN" b="1" dirty="0"/>
              <a:t>《</a:t>
            </a:r>
            <a:r>
              <a:rPr lang="zh-CN" altLang="en-US" b="1" dirty="0"/>
              <a:t>中国研究生</a:t>
            </a:r>
            <a:r>
              <a:rPr lang="en-US" altLang="zh-CN" b="1" dirty="0"/>
              <a:t>》</a:t>
            </a:r>
            <a:r>
              <a:rPr lang="zh-CN" altLang="en-US" b="1" dirty="0"/>
              <a:t>杂志</a:t>
            </a:r>
            <a:r>
              <a:rPr lang="en-US" altLang="zh-CN" b="1" dirty="0"/>
              <a:t>2021</a:t>
            </a:r>
            <a:r>
              <a:rPr lang="zh-CN" altLang="en-US" b="1" dirty="0"/>
              <a:t>年</a:t>
            </a:r>
            <a:r>
              <a:rPr lang="en-US" altLang="zh-CN" b="1" dirty="0"/>
              <a:t>1</a:t>
            </a:r>
            <a:r>
              <a:rPr lang="zh-CN" altLang="en-US" b="1" dirty="0" smtClean="0"/>
              <a:t>月刊</a:t>
            </a:r>
            <a:r>
              <a:rPr lang="zh-CN" altLang="en-US" dirty="0"/>
              <a:t> ，作者马臻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42642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展望后续研究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科学是不断发展的，</a:t>
            </a:r>
            <a:r>
              <a:rPr lang="zh-CN" altLang="en-US" b="1" dirty="0"/>
              <a:t>编辑希望你的论文发表后，别人能在你论文的基础上开展后续研究。</a:t>
            </a:r>
            <a:r>
              <a:rPr lang="zh-CN" altLang="en-US" dirty="0"/>
              <a:t>这样，你的论文就会被引用，这有助于提高期刊的影响因子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而如果你的论文写到最后“戛然而止”，没有表明开展后续研究的可能性，那么编辑接收你这篇论文的积极性就会打折扣。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48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100" dirty="0"/>
              <a:t>选择一</a:t>
            </a:r>
            <a:r>
              <a:rPr lang="zh-CN" altLang="en-US" sz="2100" dirty="0" smtClean="0"/>
              <a:t>篇</a:t>
            </a:r>
            <a:r>
              <a:rPr lang="zh-CN" altLang="en-US" sz="2100" dirty="0"/>
              <a:t>论文</a:t>
            </a:r>
            <a:r>
              <a:rPr lang="zh-CN" altLang="en-US" sz="2100" dirty="0" smtClean="0"/>
              <a:t>进行</a:t>
            </a:r>
            <a:r>
              <a:rPr lang="zh-CN" altLang="en-US" sz="2100" dirty="0" smtClean="0"/>
              <a:t>讨论部分</a:t>
            </a:r>
            <a:r>
              <a:rPr lang="en-US" altLang="zh-CN" sz="2100" dirty="0" err="1" smtClean="0"/>
              <a:t>ppt</a:t>
            </a:r>
            <a:r>
              <a:rPr lang="zh-CN" altLang="en-US" sz="2100" dirty="0"/>
              <a:t>报告。包括</a:t>
            </a:r>
            <a:r>
              <a:rPr lang="zh-CN" altLang="en-US" sz="2100" dirty="0" smtClean="0"/>
              <a:t>：</a:t>
            </a:r>
            <a:endParaRPr lang="en-US" altLang="zh-CN" sz="2100" dirty="0"/>
          </a:p>
          <a:p>
            <a:endParaRPr lang="en-US" altLang="zh-CN" sz="2100" dirty="0"/>
          </a:p>
          <a:p>
            <a:r>
              <a:rPr lang="zh-CN" altLang="en-US" sz="2100" dirty="0" smtClean="0"/>
              <a:t>简要提炼实验结果要点</a:t>
            </a:r>
            <a:endParaRPr lang="en-US" altLang="zh-CN" sz="2100" dirty="0"/>
          </a:p>
          <a:p>
            <a:r>
              <a:rPr lang="zh-CN" altLang="en-US" sz="2100" dirty="0" smtClean="0"/>
              <a:t>重点解释</a:t>
            </a:r>
            <a:r>
              <a:rPr lang="zh-CN" altLang="en-US" sz="2100" dirty="0" smtClean="0"/>
              <a:t>论文</a:t>
            </a:r>
            <a:r>
              <a:rPr lang="zh-CN" altLang="en-US" sz="2100" dirty="0"/>
              <a:t>实验</a:t>
            </a:r>
            <a:r>
              <a:rPr lang="zh-CN" altLang="en-US" sz="2100" dirty="0" smtClean="0"/>
              <a:t>结果背后的原因</a:t>
            </a:r>
            <a:endParaRPr lang="en-US" altLang="zh-CN" sz="2100" dirty="0" smtClean="0"/>
          </a:p>
          <a:p>
            <a:r>
              <a:rPr lang="zh-CN" altLang="en-US" sz="2100" dirty="0" smtClean="0"/>
              <a:t>和其他文献的比较</a:t>
            </a:r>
            <a:endParaRPr lang="en-US" altLang="zh-CN" sz="2100" dirty="0" smtClean="0"/>
          </a:p>
          <a:p>
            <a:r>
              <a:rPr lang="zh-CN" altLang="en-US" sz="2100" dirty="0" smtClean="0"/>
              <a:t>潜在应用价值</a:t>
            </a:r>
            <a:endParaRPr lang="en-US" altLang="zh-CN" sz="2100" dirty="0"/>
          </a:p>
          <a:p>
            <a:r>
              <a:rPr lang="zh-CN" altLang="en-US" sz="2100" dirty="0" smtClean="0"/>
              <a:t>局限性和未来后续研究</a:t>
            </a:r>
            <a:endParaRPr lang="en-US" altLang="zh-CN" sz="2100" dirty="0"/>
          </a:p>
          <a:p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6125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讨论的重要性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很多研究生写论文习惯于描述“这条曲线先上升，后下降”，却给不出“神采飞扬”的讨论。审稿人读到这样的论文，就会想：即便得到这些数据，又怎样呢？这篇论文有什么重要性？</a:t>
            </a:r>
            <a:r>
              <a:rPr lang="zh-CN" altLang="en-US" b="1" dirty="0"/>
              <a:t>一篇好的论文，不能仅仅停留在罗列数据，更要提炼出有深度、有启发性的东西。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51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撰写科研论文的讨论部分一般遵循“金字塔”结构</a:t>
            </a:r>
            <a:r>
              <a:rPr lang="en-US" altLang="zh-CN" dirty="0"/>
              <a:t>——</a:t>
            </a:r>
            <a:r>
              <a:rPr lang="zh-CN" altLang="en-US" dirty="0"/>
              <a:t>从对具体的研究结果的讨论，拓展到更加宽广的东西（即由小到大）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第一</a:t>
            </a:r>
            <a:r>
              <a:rPr lang="zh-CN" altLang="en-US" dirty="0"/>
              <a:t>，根据实验结果，总结出需要强调的要点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b="1" dirty="0" smtClean="0"/>
              <a:t>第二</a:t>
            </a:r>
            <a:r>
              <a:rPr lang="zh-CN" altLang="en-US" dirty="0"/>
              <a:t>，把实验结果和文献中的实验结果进行比较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b="1" dirty="0" smtClean="0"/>
              <a:t>第三</a:t>
            </a:r>
            <a:r>
              <a:rPr lang="zh-CN" altLang="en-US" dirty="0"/>
              <a:t>，提及这个研究工作的“言外之意”和潜在应用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b="1" dirty="0" smtClean="0"/>
              <a:t>第四</a:t>
            </a:r>
            <a:r>
              <a:rPr lang="zh-CN" altLang="en-US" dirty="0"/>
              <a:t>，指出本文的局限性，表明后续研究的可能性。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7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根据实验结果提炼</a:t>
            </a:r>
            <a:r>
              <a:rPr lang="zh-CN" altLang="en-US" b="1" dirty="0" smtClean="0"/>
              <a:t>要点进行讨论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从论文中能提炼出哪些值得总结、分析的要点？</a:t>
            </a:r>
            <a:r>
              <a:rPr lang="zh-CN" altLang="en-US" dirty="0"/>
              <a:t>比如，有人发现</a:t>
            </a:r>
            <a:r>
              <a:rPr lang="zh-CN" altLang="en-US" dirty="0" smtClean="0"/>
              <a:t>在</a:t>
            </a:r>
            <a:r>
              <a:rPr lang="en-US" altLang="zh-CN" dirty="0" smtClean="0"/>
              <a:t>xxx</a:t>
            </a:r>
            <a:r>
              <a:rPr lang="zh-CN" altLang="en-US" dirty="0" smtClean="0"/>
              <a:t>网络中加入</a:t>
            </a:r>
            <a:r>
              <a:rPr lang="en-US" altLang="zh-CN" dirty="0" smtClean="0"/>
              <a:t>xxx</a:t>
            </a:r>
            <a:r>
              <a:rPr lang="zh-CN" altLang="en-US" dirty="0"/>
              <a:t>模块</a:t>
            </a:r>
            <a:r>
              <a:rPr lang="zh-CN" altLang="en-US" dirty="0" smtClean="0"/>
              <a:t>，</a:t>
            </a:r>
            <a:r>
              <a:rPr lang="zh-CN" altLang="en-US" dirty="0"/>
              <a:t>可以</a:t>
            </a:r>
            <a:r>
              <a:rPr lang="zh-CN" altLang="en-US" dirty="0" smtClean="0"/>
              <a:t>提高模型的性能</a:t>
            </a:r>
            <a:r>
              <a:rPr lang="zh-CN" altLang="en-US" dirty="0"/>
              <a:t>。然而，这个发现是表观的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作者还需研究：为什么加入</a:t>
            </a:r>
            <a:r>
              <a:rPr lang="zh-CN" altLang="en-US" dirty="0" smtClean="0"/>
              <a:t>这种模块能提高模型性能</a:t>
            </a:r>
            <a:r>
              <a:rPr lang="zh-CN" altLang="en-US" dirty="0"/>
              <a:t>？加入</a:t>
            </a:r>
            <a:r>
              <a:rPr lang="zh-CN" altLang="en-US" dirty="0" smtClean="0"/>
              <a:t>这种模块，</a:t>
            </a:r>
            <a:r>
              <a:rPr lang="zh-CN" altLang="en-US" dirty="0"/>
              <a:t>会</a:t>
            </a:r>
            <a:r>
              <a:rPr lang="zh-CN" altLang="en-US" dirty="0" smtClean="0"/>
              <a:t>对模型产生</a:t>
            </a:r>
            <a:r>
              <a:rPr lang="zh-CN" altLang="en-US" dirty="0"/>
              <a:t>什么影响</a:t>
            </a:r>
            <a:r>
              <a:rPr lang="zh-CN" altLang="en-US" dirty="0" smtClean="0"/>
              <a:t>？这背后有什么样的机器学习或数学机理？</a:t>
            </a:r>
            <a:endParaRPr lang="en-US" altLang="zh-CN" dirty="0" smtClean="0"/>
          </a:p>
          <a:p>
            <a:r>
              <a:rPr lang="zh-CN" altLang="en-US" dirty="0"/>
              <a:t>为了回答这些问题，作者需要做大量实验，并按照一定的逻辑顺序，把整理好的数据放在实验结果部分，进行客观描述</a:t>
            </a:r>
            <a:r>
              <a:rPr lang="zh-CN" altLang="en-US" dirty="0" smtClean="0"/>
              <a:t>。而</a:t>
            </a:r>
            <a:r>
              <a:rPr lang="zh-CN" altLang="en-US" dirty="0"/>
              <a:t>在讨论部分，作者要根据实验结果，</a:t>
            </a:r>
            <a:r>
              <a:rPr lang="zh-CN" altLang="en-US" b="1" dirty="0"/>
              <a:t>提炼、讨论相对“大”的东西</a:t>
            </a:r>
            <a:r>
              <a:rPr lang="en-US" altLang="zh-CN" b="1" dirty="0"/>
              <a:t>——</a:t>
            </a:r>
            <a:r>
              <a:rPr lang="zh-CN" altLang="en-US" b="1" dirty="0"/>
              <a:t>涉及机理的、提供</a:t>
            </a:r>
            <a:r>
              <a:rPr lang="zh-CN" altLang="en-US" b="1" dirty="0" smtClean="0"/>
              <a:t>基础计算科学</a:t>
            </a:r>
            <a:r>
              <a:rPr lang="zh-CN" altLang="en-US" b="1" dirty="0"/>
              <a:t>认识的、对业内人士有启发的</a:t>
            </a:r>
            <a:r>
              <a:rPr lang="zh-CN" altLang="en-US" b="1" dirty="0" smtClean="0"/>
              <a:t>东西。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07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根据实验结果提炼要点进行讨论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提炼出要点（即有了写作提纲）后，可以开展讨论。要有逻辑、有证据，而</a:t>
            </a:r>
            <a:r>
              <a:rPr lang="zh-CN" altLang="en-US" b="1" dirty="0"/>
              <a:t>不能先把实验结果摘抄一遍，就直接跳到结论（即不能“以叙代论”）</a:t>
            </a:r>
            <a:r>
              <a:rPr lang="zh-CN" altLang="en-US" dirty="0"/>
              <a:t>。比如</a:t>
            </a:r>
            <a:r>
              <a:rPr lang="zh-CN" altLang="en-US" dirty="0" smtClean="0"/>
              <a:t>讨论某个模块对模型产生</a:t>
            </a:r>
            <a:r>
              <a:rPr lang="zh-CN" altLang="en-US" dirty="0"/>
              <a:t>促进作用的原因，你可以说“理论上讲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xxx</a:t>
            </a:r>
            <a:r>
              <a:rPr lang="zh-CN" altLang="en-US" dirty="0" smtClean="0"/>
              <a:t>产生</a:t>
            </a:r>
            <a:r>
              <a:rPr lang="zh-CN" altLang="en-US" dirty="0"/>
              <a:t>促进作用有几种原因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r>
              <a:rPr lang="zh-CN" altLang="en-US" dirty="0" smtClean="0"/>
              <a:t>然后，举出</a:t>
            </a:r>
            <a:r>
              <a:rPr lang="zh-CN" altLang="en-US" dirty="0"/>
              <a:t>你在“实验结果”部分表明的实验数据，逐一排除几种原因，并针对剩下的那种原因，举出你的实验数据作为支持证据，还可以引用别人的实验报道作为支持证据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讨论时，作者应分清：</a:t>
            </a:r>
            <a:r>
              <a:rPr lang="zh-CN" altLang="en-US" b="1" dirty="0"/>
              <a:t>哪些证据是确凿的，哪些东西是不确定的。</a:t>
            </a:r>
            <a:r>
              <a:rPr lang="zh-CN" altLang="en-US" dirty="0"/>
              <a:t>不要过多地、过于自信地讲述通过猜测、想象得到的东西，以免出现漏洞。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68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比较自己和别人研究结果的异同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科研论文撰写中，作者还要</a:t>
            </a:r>
            <a:r>
              <a:rPr lang="zh-CN" altLang="en-US" b="1" dirty="0"/>
              <a:t>比较自己的实验结果和文献报道的结果，分析出现差异的原因</a:t>
            </a:r>
            <a:r>
              <a:rPr lang="zh-CN" altLang="en-US" dirty="0"/>
              <a:t>，这能增加论文的学术性和</a:t>
            </a:r>
            <a:r>
              <a:rPr lang="zh-CN" altLang="en-US" dirty="0" smtClean="0"/>
              <a:t>“通透感”。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比如，你用一种实验</a:t>
            </a:r>
            <a:r>
              <a:rPr lang="zh-CN" altLang="en-US" dirty="0" smtClean="0"/>
              <a:t>方法发现</a:t>
            </a:r>
            <a:r>
              <a:rPr lang="zh-CN" altLang="en-US" dirty="0"/>
              <a:t>了一个奇异的现象。审稿人可能不大相信你的发现，因为这是一个缺乏旁证的、反常的</a:t>
            </a:r>
            <a:r>
              <a:rPr lang="zh-CN" altLang="en-US" dirty="0" smtClean="0"/>
              <a:t>发现</a:t>
            </a:r>
            <a:r>
              <a:rPr lang="zh-CN" altLang="en-US" dirty="0"/>
              <a:t>。</a:t>
            </a:r>
            <a:r>
              <a:rPr lang="zh-CN" altLang="en-US" dirty="0" smtClean="0"/>
              <a:t>但</a:t>
            </a:r>
            <a:r>
              <a:rPr lang="zh-CN" altLang="en-US" dirty="0"/>
              <a:t>如果你说文献中别人用别的实验</a:t>
            </a:r>
            <a:r>
              <a:rPr lang="zh-CN" altLang="en-US" dirty="0" smtClean="0"/>
              <a:t>方法也</a:t>
            </a:r>
            <a:r>
              <a:rPr lang="zh-CN" altLang="en-US" dirty="0"/>
              <a:t>观察到同样的现象，那么审稿人就更容易相信你的研究结果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77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比较自己和别人研究结果的异同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如果你的实验结果和别人的实验结果不一致，也应如实陈述，</a:t>
            </a:r>
            <a:r>
              <a:rPr lang="zh-CN" altLang="en-US" dirty="0" smtClean="0"/>
              <a:t>并</a:t>
            </a:r>
            <a:r>
              <a:rPr lang="zh-CN" altLang="en-US" dirty="0"/>
              <a:t>仔细对比、思考</a:t>
            </a:r>
            <a:r>
              <a:rPr lang="zh-CN" altLang="en-US" dirty="0" smtClean="0"/>
              <a:t>讨论</a:t>
            </a:r>
            <a:r>
              <a:rPr lang="zh-CN" altLang="en-US" dirty="0"/>
              <a:t>为什么会这样。如果不陈述、不讨论，那么审稿人读了论文后，也会把问题摆</a:t>
            </a:r>
            <a:r>
              <a:rPr lang="zh-CN" altLang="en-US" dirty="0" smtClean="0"/>
              <a:t>出来。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比如你可以陈述和别人的实验条件不一样，</a:t>
            </a:r>
            <a:r>
              <a:rPr lang="zh-CN" altLang="en-US" dirty="0"/>
              <a:t>结果也会有区别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但仅仅用“实验条件不一样”</a:t>
            </a:r>
            <a:r>
              <a:rPr lang="zh-CN" altLang="en-US" dirty="0"/>
              <a:t>来打圆场还不够，</a:t>
            </a:r>
            <a:r>
              <a:rPr lang="zh-CN" altLang="en-US" b="1" dirty="0"/>
              <a:t>作者还可以讨论</a:t>
            </a:r>
            <a:r>
              <a:rPr lang="zh-CN" altLang="en-US" dirty="0"/>
              <a:t>：</a:t>
            </a:r>
            <a:r>
              <a:rPr lang="zh-CN" altLang="en-US" dirty="0" smtClean="0"/>
              <a:t>为什么实验</a:t>
            </a:r>
            <a:r>
              <a:rPr lang="zh-CN" altLang="en-US" dirty="0"/>
              <a:t>条件不一样会引起实验结果的区别？在哪种情况下测得的数据更符合实际？作者这样分析、讨论，论文就会更有深度。</a:t>
            </a:r>
          </a:p>
        </p:txBody>
      </p:sp>
    </p:spTree>
    <p:extLst>
      <p:ext uri="{BB962C8B-B14F-4D97-AF65-F5344CB8AC3E}">
        <p14:creationId xmlns:p14="http://schemas.microsoft.com/office/powerpoint/2010/main" val="312138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提及研究结果的“言外之意”和潜在应用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审稿人读稿时往往会有一些疑问：这个研究工作有什么“言外之意”和潜在应用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所谓</a:t>
            </a:r>
            <a:r>
              <a:rPr lang="zh-CN" altLang="en-US" b="1" dirty="0"/>
              <a:t>“言外之意”</a:t>
            </a:r>
            <a:r>
              <a:rPr lang="zh-CN" altLang="en-US" dirty="0"/>
              <a:t>，就是根据作者论文的结论得出的可能的推论，这个推论虽然没有确凿证据，但能引起读者的兴趣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所谓</a:t>
            </a:r>
            <a:r>
              <a:rPr lang="zh-CN" altLang="en-US" b="1" dirty="0"/>
              <a:t>潜在应用，</a:t>
            </a:r>
            <a:r>
              <a:rPr lang="zh-CN" altLang="en-US" dirty="0"/>
              <a:t>就是作者的研究结果对别人、对科研、对行业、对社会有什么用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作者可以简短、谨慎地点出“言外之意”并简要提及潜在应用，这将激发读者的兴趣，并使审稿人能更好地判断这篇论文的重要性。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08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指出研究的</a:t>
            </a:r>
            <a:r>
              <a:rPr lang="zh-CN" altLang="en-US" b="1" dirty="0" smtClean="0"/>
              <a:t>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很少有论文是无懈可击的。作者往往会出于种种原因而没能把研究工作做深、做透。还有的时候，实验结果和自己原本的预期有差距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因此，</a:t>
            </a:r>
            <a:r>
              <a:rPr lang="zh-CN" altLang="en-US" b="1" dirty="0"/>
              <a:t>作者需简短指出自己研究工作的局限性</a:t>
            </a:r>
            <a:r>
              <a:rPr lang="zh-CN" altLang="en-US" dirty="0"/>
              <a:t>。这能够提醒读者谨慎地看待本论文的结论，能向审稿人展示作者有自知之明，也起到“打补丁”的作用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如果作者在讨论部分没有提到论文的弱点，那么审稿人就会找出弱点，给论文“差评”，或者让作者补做实验。而如果作者事先在论文的讨论部分“打补丁”，那么审稿人就大概率不会太苛刻了。需要提醒的是：“指出论文的局限性”</a:t>
            </a:r>
            <a:r>
              <a:rPr lang="zh-CN" altLang="en-US" b="1" dirty="0"/>
              <a:t>并非把自己的论文贬得一钱不值</a:t>
            </a:r>
            <a:r>
              <a:rPr lang="zh-CN" altLang="en-US" dirty="0"/>
              <a:t>。作者需要学会化消极为积极</a:t>
            </a:r>
            <a:r>
              <a:rPr lang="en-US" altLang="zh-CN" dirty="0"/>
              <a:t>——</a:t>
            </a:r>
            <a:r>
              <a:rPr lang="zh-CN" altLang="en-US" dirty="0"/>
              <a:t>将论文的局限性视为将来改进的契机。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8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1146</Words>
  <Application>Microsoft Office PowerPoint</Application>
  <PresentationFormat>全屏显示(4:3)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Garamond</vt:lpstr>
      <vt:lpstr>Wingdings</vt:lpstr>
      <vt:lpstr>Office 主题​​</vt:lpstr>
      <vt:lpstr>Edge</vt:lpstr>
      <vt:lpstr>科研论文的读和写 </vt:lpstr>
      <vt:lpstr>讨论的重要性</vt:lpstr>
      <vt:lpstr>讨论的结构</vt:lpstr>
      <vt:lpstr>根据实验结果提炼要点进行讨论</vt:lpstr>
      <vt:lpstr>根据实验结果提炼要点进行讨论</vt:lpstr>
      <vt:lpstr>比较自己和别人研究结果的异同</vt:lpstr>
      <vt:lpstr>比较自己和别人研究结果的异同</vt:lpstr>
      <vt:lpstr>提及研究结果的“言外之意”和潜在应用</vt:lpstr>
      <vt:lpstr>指出研究的局限性</vt:lpstr>
      <vt:lpstr>展望后续研究</vt:lpstr>
      <vt:lpstr>课后作业</vt:lpstr>
    </vt:vector>
  </TitlesOfParts>
  <Company>nwu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科研论文的读和写 </dc:title>
  <dc:creator>wudongya</dc:creator>
  <cp:lastModifiedBy>wudongya</cp:lastModifiedBy>
  <cp:revision>32</cp:revision>
  <dcterms:created xsi:type="dcterms:W3CDTF">2023-05-18T08:19:34Z</dcterms:created>
  <dcterms:modified xsi:type="dcterms:W3CDTF">2023-05-20T07:42:52Z</dcterms:modified>
</cp:coreProperties>
</file>