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3"/>
  </p:notesMasterIdLst>
  <p:sldIdLst>
    <p:sldId id="256" r:id="rId2"/>
    <p:sldId id="266" r:id="rId3"/>
    <p:sldId id="267" r:id="rId4"/>
    <p:sldId id="259" r:id="rId5"/>
    <p:sldId id="261" r:id="rId6"/>
    <p:sldId id="268" r:id="rId7"/>
    <p:sldId id="269" r:id="rId8"/>
    <p:sldId id="262" r:id="rId9"/>
    <p:sldId id="263" r:id="rId10"/>
    <p:sldId id="264" r:id="rId11"/>
    <p:sldId id="265"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890" autoAdjust="0"/>
    <p:restoredTop sz="94660"/>
  </p:normalViewPr>
  <p:slideViewPr>
    <p:cSldViewPr>
      <p:cViewPr varScale="1">
        <p:scale>
          <a:sx n="78" d="100"/>
          <a:sy n="78" d="100"/>
        </p:scale>
        <p:origin x="-142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B6A121-4B1C-4688-8295-756180A547FA}" type="datetimeFigureOut">
              <a:rPr lang="ru-RU" smtClean="0"/>
              <a:t>16.12.2020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9B0B0B-9538-4DD1-BD37-9310EAE04D05}" type="slidenum">
              <a:rPr lang="ru-RU" smtClean="0"/>
              <a:t>‹#›</a:t>
            </a:fld>
            <a:endParaRPr lang="ru-RU"/>
          </a:p>
        </p:txBody>
      </p:sp>
    </p:spTree>
    <p:extLst>
      <p:ext uri="{BB962C8B-B14F-4D97-AF65-F5344CB8AC3E}">
        <p14:creationId xmlns:p14="http://schemas.microsoft.com/office/powerpoint/2010/main" val="2829471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F6C5042-ECD1-4B20-BBEC-1C5A65B9AFEA}" type="datetime1">
              <a:rPr lang="ru-RU" smtClean="0"/>
              <a:t>16.12.2020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3031467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401684B-235C-433A-831C-959DCAA4692E}" type="datetime1">
              <a:rPr lang="ru-RU" smtClean="0"/>
              <a:t>16.12.2020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16984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B6C5AB1-64E6-495A-AD39-CE393F44990E}" type="datetime1">
              <a:rPr lang="ru-RU" smtClean="0"/>
              <a:t>16.12.2020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19548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573CC29-160C-4E99-B16D-715435D6ABD6}" type="datetime1">
              <a:rPr lang="ru-RU" smtClean="0"/>
              <a:t>16.12.2020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3038541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396DE37-D703-4E9A-AD0B-DB690041543B}" type="datetime1">
              <a:rPr lang="ru-RU" smtClean="0"/>
              <a:t>16.12.2020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05317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9B432BF-57F0-4439-9125-CE4D38F923F6}" type="datetime1">
              <a:rPr lang="ru-RU" smtClean="0"/>
              <a:t>16.12.2020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09525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E010D2A-360E-42C7-8E77-7CA181391665}" type="datetime1">
              <a:rPr lang="ru-RU" smtClean="0"/>
              <a:t>16.12.2020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1630617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3299AEF-A6CB-4CC2-8836-F18D218FDA29}" type="datetime1">
              <a:rPr lang="ru-RU" smtClean="0"/>
              <a:t>16.12.2020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1037248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A9F936A-5AFC-41AC-A70F-4CFD24D4AE65}" type="datetime1">
              <a:rPr lang="ru-RU" smtClean="0"/>
              <a:t>16.12.2020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372205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E374C67-A294-4FBA-BD68-BF2C6C0BD725}" type="datetime1">
              <a:rPr lang="ru-RU" smtClean="0"/>
              <a:t>16.12.2020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70307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CE9B09B-8F60-40CD-8931-8CA42CE7189F}" type="datetime1">
              <a:rPr lang="ru-RU" smtClean="0"/>
              <a:t>16.12.2020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extLst>
      <p:ext uri="{BB962C8B-B14F-4D97-AF65-F5344CB8AC3E}">
        <p14:creationId xmlns:p14="http://schemas.microsoft.com/office/powerpoint/2010/main" val="28392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10FD0-70CE-413F-A6CA-6188660DF94A}" type="datetime1">
              <a:rPr lang="ru-RU" smtClean="0"/>
              <a:t>16.12.2020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extLst>
      <p:ext uri="{BB962C8B-B14F-4D97-AF65-F5344CB8AC3E}">
        <p14:creationId xmlns:p14="http://schemas.microsoft.com/office/powerpoint/2010/main" val="4235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idx="4294967295"/>
          </p:nvPr>
        </p:nvSpPr>
        <p:spPr>
          <a:xfrm>
            <a:off x="539552" y="1988840"/>
            <a:ext cx="8348662" cy="1968500"/>
          </a:xfrm>
        </p:spPr>
        <p:txBody>
          <a:bodyPr>
            <a:normAutofit fontScale="90000"/>
          </a:bodyPr>
          <a:lstStyle/>
          <a:p>
            <a:r>
              <a:rPr lang="ru-RU" sz="4800" dirty="0">
                <a:latin typeface="Times New Roman" panose="02020603050405020304" pitchFamily="18" charset="0"/>
                <a:cs typeface="Times New Roman" panose="02020603050405020304" pitchFamily="18" charset="0"/>
              </a:rPr>
              <a:t>Моделирование сцены, расположенной за прозрачной поверхностью</a:t>
            </a:r>
            <a:endParaRPr lang="ru-RU" sz="45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Подзаголовок 2"/>
          <p:cNvSpPr txBox="1">
            <a:spLocks/>
          </p:cNvSpPr>
          <p:nvPr/>
        </p:nvSpPr>
        <p:spPr>
          <a:xfrm>
            <a:off x="3563888" y="6052821"/>
            <a:ext cx="6553200" cy="457200"/>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Font typeface="Arial" pitchFamily="34" charset="0"/>
              <a:buNone/>
              <a:defRPr sz="1800" kern="1200" cap="all" spc="300" baseline="0">
                <a:solidFill>
                  <a:srgbClr val="FFFFFF"/>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l"/>
            <a:r>
              <a:rPr lang="ru-RU" sz="1400" dirty="0" smtClean="0">
                <a:solidFill>
                  <a:schemeClr val="tx1"/>
                </a:solidFill>
                <a:latin typeface="Times New Roman" panose="02020603050405020304" pitchFamily="18" charset="0"/>
                <a:cs typeface="Times New Roman" panose="02020603050405020304" pitchFamily="18" charset="0"/>
              </a:rPr>
              <a:t>Научный руководитель: Кузнецова О.В</a:t>
            </a:r>
            <a:endParaRPr lang="ru-RU" sz="1400" dirty="0">
              <a:solidFill>
                <a:schemeClr val="tx1"/>
              </a:solidFill>
              <a:latin typeface="Times New Roman" panose="02020603050405020304" pitchFamily="18" charset="0"/>
              <a:cs typeface="Times New Roman" panose="02020603050405020304" pitchFamily="18" charset="0"/>
            </a:endParaRPr>
          </a:p>
        </p:txBody>
      </p:sp>
      <p:sp>
        <p:nvSpPr>
          <p:cNvPr id="7" name="Подзаголовок 2"/>
          <p:cNvSpPr txBox="1">
            <a:spLocks/>
          </p:cNvSpPr>
          <p:nvPr/>
        </p:nvSpPr>
        <p:spPr>
          <a:xfrm>
            <a:off x="4932040" y="5661248"/>
            <a:ext cx="6553200" cy="457200"/>
          </a:xfrm>
          <a:prstGeom prst="rect">
            <a:avLst/>
          </a:prstGeom>
        </p:spPr>
        <p:txBody>
          <a:bodyPr vert="horz" lIns="91440" tIns="45720" rIns="91440" bIns="45720" rtlCol="0">
            <a:normAutofit/>
          </a:bodyPr>
          <a:lstStyle>
            <a:lvl1pPr marL="0" indent="0" algn="ctr" defTabSz="914400" rtl="0" eaLnBrk="1" latinLnBrk="0" hangingPunct="1">
              <a:spcBef>
                <a:spcPct val="20000"/>
              </a:spcBef>
              <a:buClr>
                <a:schemeClr val="accent1"/>
              </a:buClr>
              <a:buFont typeface="Arial" pitchFamily="34" charset="0"/>
              <a:buNone/>
              <a:defRPr sz="1800" kern="1200" cap="all" spc="300" baseline="0">
                <a:solidFill>
                  <a:srgbClr val="FFFFFF"/>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l"/>
            <a:r>
              <a:rPr lang="ru-RU" sz="1400" dirty="0" smtClean="0">
                <a:solidFill>
                  <a:schemeClr val="tx1"/>
                </a:solidFill>
                <a:latin typeface="Times New Roman" panose="02020603050405020304" pitchFamily="18" charset="0"/>
                <a:cs typeface="Times New Roman" panose="02020603050405020304" pitchFamily="18" charset="0"/>
              </a:rPr>
              <a:t>Исполнитель: </a:t>
            </a:r>
            <a:r>
              <a:rPr lang="ru-RU" sz="1400" dirty="0" err="1" smtClean="0">
                <a:solidFill>
                  <a:schemeClr val="tx1"/>
                </a:solidFill>
                <a:latin typeface="Times New Roman" panose="02020603050405020304" pitchFamily="18" charset="0"/>
                <a:cs typeface="Times New Roman" panose="02020603050405020304" pitchFamily="18" charset="0"/>
              </a:rPr>
              <a:t>жигалкин</a:t>
            </a:r>
            <a:r>
              <a:rPr lang="ru-RU" sz="1400" dirty="0" smtClean="0">
                <a:solidFill>
                  <a:schemeClr val="tx1"/>
                </a:solidFill>
                <a:latin typeface="Times New Roman" panose="02020603050405020304" pitchFamily="18" charset="0"/>
                <a:cs typeface="Times New Roman" panose="02020603050405020304" pitchFamily="18" charset="0"/>
              </a:rPr>
              <a:t> </a:t>
            </a:r>
            <a:r>
              <a:rPr lang="ru-RU" sz="1400" dirty="0" err="1" smtClean="0">
                <a:solidFill>
                  <a:schemeClr val="tx1"/>
                </a:solidFill>
                <a:latin typeface="Times New Roman" panose="02020603050405020304" pitchFamily="18" charset="0"/>
                <a:cs typeface="Times New Roman" panose="02020603050405020304" pitchFamily="18" charset="0"/>
              </a:rPr>
              <a:t>д.р</a:t>
            </a:r>
            <a:endParaRPr lang="ru-RU"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0552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solidFill>
                  <a:schemeClr val="tx1"/>
                </a:solidFill>
              </a:rPr>
              <a:t>Исследование временных характеристик</a:t>
            </a:r>
            <a:endParaRPr lang="ru-RU" dirty="0">
              <a:solidFill>
                <a:schemeClr val="tx1"/>
              </a:solidFill>
            </a:endParaRPr>
          </a:p>
        </p:txBody>
      </p:sp>
      <p:pic>
        <p:nvPicPr>
          <p:cNvPr id="5" name="Объект 4" descr="C:\Users\zhigalkin\YandexDisk\Скриншоты\2020-12-08_23-34-07.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772816"/>
            <a:ext cx="5328592" cy="4824536"/>
          </a:xfrm>
          <a:prstGeom prst="rect">
            <a:avLst/>
          </a:prstGeom>
          <a:noFill/>
          <a:ln>
            <a:noFill/>
          </a:ln>
        </p:spPr>
      </p:pic>
      <p:sp>
        <p:nvSpPr>
          <p:cNvPr id="4" name="Номер слайда 3"/>
          <p:cNvSpPr>
            <a:spLocks noGrp="1"/>
          </p:cNvSpPr>
          <p:nvPr>
            <p:ph type="sldNum" sz="quarter" idx="12"/>
          </p:nvPr>
        </p:nvSpPr>
        <p:spPr/>
        <p:txBody>
          <a:bodyPr/>
          <a:lstStyle/>
          <a:p>
            <a:fld id="{B19B0651-EE4F-4900-A07F-96A6BFA9D0F0}" type="slidenum">
              <a:rPr lang="ru-RU" smtClean="0"/>
              <a:t>10</a:t>
            </a:fld>
            <a:endParaRPr lang="ru-RU"/>
          </a:p>
        </p:txBody>
      </p:sp>
      <p:sp>
        <p:nvSpPr>
          <p:cNvPr id="6" name="Заголовок 1"/>
          <p:cNvSpPr txBox="1">
            <a:spLocks/>
          </p:cNvSpPr>
          <p:nvPr/>
        </p:nvSpPr>
        <p:spPr>
          <a:xfrm>
            <a:off x="5580112" y="1772816"/>
            <a:ext cx="3312368" cy="4536504"/>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pPr algn="l"/>
            <a:endParaRPr lang="ru-RU" sz="1800" dirty="0">
              <a:solidFill>
                <a:schemeClr val="tx1"/>
              </a:solidFill>
            </a:endParaRPr>
          </a:p>
        </p:txBody>
      </p:sp>
      <p:sp>
        <p:nvSpPr>
          <p:cNvPr id="7" name="TextBox 6"/>
          <p:cNvSpPr txBox="1"/>
          <p:nvPr/>
        </p:nvSpPr>
        <p:spPr>
          <a:xfrm>
            <a:off x="5724128" y="1797720"/>
            <a:ext cx="3240360" cy="3277820"/>
          </a:xfrm>
          <a:prstGeom prst="rect">
            <a:avLst/>
          </a:prstGeom>
          <a:noFill/>
        </p:spPr>
        <p:txBody>
          <a:bodyPr wrap="square" rtlCol="0">
            <a:spAutoFit/>
          </a:bodyPr>
          <a:lstStyle/>
          <a:p>
            <a:pPr algn="just">
              <a:lnSpc>
                <a:spcPct val="150000"/>
              </a:lnSpc>
            </a:pPr>
            <a:r>
              <a:rPr lang="ru-RU" dirty="0" smtClean="0">
                <a:latin typeface="Times New Roman" panose="02020603050405020304" pitchFamily="18" charset="0"/>
                <a:cs typeface="Times New Roman" panose="02020603050405020304" pitchFamily="18" charset="0"/>
              </a:rPr>
              <a:t>Исследование проводилось на ноутбуке с процессором </a:t>
            </a:r>
            <a:r>
              <a:rPr lang="ru-RU" dirty="0" err="1">
                <a:latin typeface="Times New Roman" panose="02020603050405020304" pitchFamily="18" charset="0"/>
                <a:cs typeface="Times New Roman" panose="02020603050405020304" pitchFamily="18" charset="0"/>
              </a:rPr>
              <a:t>Intel</a:t>
            </a:r>
            <a:r>
              <a:rPr lang="ru-RU" dirty="0">
                <a:latin typeface="Times New Roman" panose="02020603050405020304" pitchFamily="18" charset="0"/>
                <a:cs typeface="Times New Roman" panose="02020603050405020304" pitchFamily="18" charset="0"/>
              </a:rPr>
              <a:t>(R) </a:t>
            </a:r>
            <a:r>
              <a:rPr lang="ru-RU" dirty="0" err="1">
                <a:latin typeface="Times New Roman" panose="02020603050405020304" pitchFamily="18" charset="0"/>
                <a:cs typeface="Times New Roman" panose="02020603050405020304" pitchFamily="18" charset="0"/>
              </a:rPr>
              <a:t>Core</a:t>
            </a:r>
            <a:r>
              <a:rPr lang="ru-RU" dirty="0">
                <a:latin typeface="Times New Roman" panose="02020603050405020304" pitchFamily="18" charset="0"/>
                <a:cs typeface="Times New Roman" panose="02020603050405020304" pitchFamily="18" charset="0"/>
              </a:rPr>
              <a:t>(TM) i3-8130U CPU 2.20 </a:t>
            </a:r>
            <a:r>
              <a:rPr lang="ru-RU" dirty="0" err="1">
                <a:latin typeface="Times New Roman" panose="02020603050405020304" pitchFamily="18" charset="0"/>
                <a:cs typeface="Times New Roman" panose="02020603050405020304" pitchFamily="18" charset="0"/>
              </a:rPr>
              <a:t>GHz</a:t>
            </a:r>
            <a:r>
              <a:rPr lang="ru-RU" dirty="0">
                <a:latin typeface="Times New Roman" panose="02020603050405020304" pitchFamily="18" charset="0"/>
                <a:cs typeface="Times New Roman" panose="02020603050405020304" pitchFamily="18" charset="0"/>
              </a:rPr>
              <a:t> с 4 логическими ядрами под управлением </a:t>
            </a:r>
            <a:r>
              <a:rPr lang="ru-RU" dirty="0" err="1">
                <a:latin typeface="Times New Roman" panose="02020603050405020304" pitchFamily="18" charset="0"/>
                <a:cs typeface="Times New Roman" panose="02020603050405020304" pitchFamily="18" charset="0"/>
              </a:rPr>
              <a:t>Windows</a:t>
            </a:r>
            <a:r>
              <a:rPr lang="ru-RU" dirty="0">
                <a:latin typeface="Times New Roman" panose="02020603050405020304" pitchFamily="18" charset="0"/>
                <a:cs typeface="Times New Roman" panose="02020603050405020304" pitchFamily="18" charset="0"/>
              </a:rPr>
              <a:t> 10 с 8 Гб оперативной памяти.</a:t>
            </a:r>
          </a:p>
          <a:p>
            <a:endParaRPr lang="ru-RU" dirty="0"/>
          </a:p>
        </p:txBody>
      </p:sp>
    </p:spTree>
    <p:extLst>
      <p:ext uri="{BB962C8B-B14F-4D97-AF65-F5344CB8AC3E}">
        <p14:creationId xmlns:p14="http://schemas.microsoft.com/office/powerpoint/2010/main" val="3149524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tx1"/>
                </a:solidFill>
              </a:rPr>
              <a:t>Заключение</a:t>
            </a:r>
            <a:endParaRPr lang="ru-RU" dirty="0">
              <a:solidFill>
                <a:schemeClr val="tx1"/>
              </a:solidFill>
            </a:endParaRPr>
          </a:p>
        </p:txBody>
      </p:sp>
      <p:sp>
        <p:nvSpPr>
          <p:cNvPr id="3" name="Объект 2"/>
          <p:cNvSpPr>
            <a:spLocks noGrp="1"/>
          </p:cNvSpPr>
          <p:nvPr>
            <p:ph idx="1"/>
          </p:nvPr>
        </p:nvSpPr>
        <p:spPr/>
        <p:txBody>
          <a:bodyPr>
            <a:normAutofit/>
          </a:bodyPr>
          <a:lstStyle/>
          <a:p>
            <a:pPr marL="114300" indent="0" algn="just">
              <a:buNone/>
            </a:pPr>
            <a:r>
              <a:rPr lang="ru-RU" sz="1800" dirty="0" smtClean="0">
                <a:solidFill>
                  <a:schemeClr val="tx1"/>
                </a:solidFill>
              </a:rPr>
              <a:t>	</a:t>
            </a:r>
            <a:r>
              <a:rPr lang="ru-RU" sz="1800" dirty="0" smtClean="0">
                <a:solidFill>
                  <a:schemeClr val="tx1"/>
                </a:solidFill>
                <a:latin typeface="Times New Roman" panose="02020603050405020304" pitchFamily="18" charset="0"/>
                <a:cs typeface="Times New Roman" panose="02020603050405020304" pitchFamily="18" charset="0"/>
              </a:rPr>
              <a:t>В </a:t>
            </a:r>
            <a:r>
              <a:rPr lang="ru-RU" sz="1800" dirty="0">
                <a:solidFill>
                  <a:schemeClr val="tx1"/>
                </a:solidFill>
                <a:latin typeface="Times New Roman" panose="02020603050405020304" pitchFamily="18" charset="0"/>
                <a:cs typeface="Times New Roman" panose="02020603050405020304" pitchFamily="18" charset="0"/>
              </a:rPr>
              <a:t>результате проделанной работы выполнены следующие задачи: </a:t>
            </a:r>
            <a:endParaRPr lang="ru-RU" sz="1800" dirty="0" smtClean="0">
              <a:solidFill>
                <a:schemeClr val="tx1"/>
              </a:solidFill>
              <a:latin typeface="Times New Roman" panose="02020603050405020304" pitchFamily="18" charset="0"/>
              <a:cs typeface="Times New Roman" panose="02020603050405020304" pitchFamily="18" charset="0"/>
            </a:endParaRPr>
          </a:p>
          <a:p>
            <a:pPr marL="114300" indent="0" algn="just">
              <a:buNone/>
            </a:pPr>
            <a:endParaRPr lang="ru-RU" sz="1800" dirty="0" smtClean="0">
              <a:solidFill>
                <a:schemeClr val="tx1"/>
              </a:solidFill>
              <a:latin typeface="Times New Roman" panose="02020603050405020304" pitchFamily="18" charset="0"/>
              <a:cs typeface="Times New Roman" panose="02020603050405020304" pitchFamily="18" charset="0"/>
            </a:endParaRPr>
          </a:p>
          <a:p>
            <a:pPr algn="just"/>
            <a:r>
              <a:rPr lang="ru-RU" sz="18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описана структура трехмерной сцены, включая объекты, из которых состоит сцена, и дано описание выбранных свойств;</a:t>
            </a:r>
          </a:p>
          <a:p>
            <a:pPr algn="just"/>
            <a:r>
              <a:rPr lang="ru-RU" sz="18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выбраны существующие алгоритмы  трехмерной графики, которые позволили визуализировать трехмерную сцену;</a:t>
            </a:r>
          </a:p>
          <a:p>
            <a:pPr algn="just"/>
            <a:r>
              <a:rPr lang="ru-RU" sz="18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реализованы данные алгоритмы для создания трехмерной сцены;</a:t>
            </a:r>
          </a:p>
          <a:p>
            <a:pPr algn="just"/>
            <a:r>
              <a:rPr lang="ru-RU" sz="18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разработано программное обеспечение, которое позволило отобразить трехмерную сцену и визуализировать оптические эффекты. </a:t>
            </a:r>
          </a:p>
          <a:p>
            <a:pPr marL="0" indent="0" algn="just">
              <a:buNone/>
            </a:pPr>
            <a:endParaRPr lang="ru-RU" sz="1800" dirty="0" smtClean="0">
              <a:solidFill>
                <a:schemeClr val="tx1"/>
              </a:solidFill>
              <a:latin typeface="Times New Roman" panose="02020603050405020304" pitchFamily="18" charset="0"/>
              <a:cs typeface="Times New Roman" panose="02020603050405020304" pitchFamily="18" charset="0"/>
            </a:endParaRPr>
          </a:p>
          <a:p>
            <a:pPr marL="114300" indent="0" algn="just">
              <a:buNone/>
            </a:pPr>
            <a:r>
              <a:rPr lang="ru-RU" sz="1800" dirty="0">
                <a:solidFill>
                  <a:schemeClr val="tx1"/>
                </a:solidFill>
                <a:latin typeface="Times New Roman" panose="02020603050405020304" pitchFamily="18" charset="0"/>
                <a:cs typeface="Times New Roman" panose="02020603050405020304" pitchFamily="18" charset="0"/>
              </a:rPr>
              <a:t>	</a:t>
            </a:r>
            <a:r>
              <a:rPr lang="ru-RU" sz="1800" dirty="0" smtClean="0">
                <a:solidFill>
                  <a:schemeClr val="tx1"/>
                </a:solidFill>
                <a:latin typeface="Times New Roman" panose="02020603050405020304" pitchFamily="18" charset="0"/>
                <a:cs typeface="Times New Roman" panose="02020603050405020304" pitchFamily="18" charset="0"/>
              </a:rPr>
              <a:t>Достигнута </a:t>
            </a:r>
            <a:r>
              <a:rPr lang="ru-RU" sz="1800" dirty="0">
                <a:solidFill>
                  <a:schemeClr val="tx1"/>
                </a:solidFill>
                <a:latin typeface="Times New Roman" panose="02020603050405020304" pitchFamily="18" charset="0"/>
                <a:cs typeface="Times New Roman" panose="02020603050405020304" pitchFamily="18" charset="0"/>
              </a:rPr>
              <a:t>цель проекта – </a:t>
            </a:r>
            <a:r>
              <a:rPr lang="ru-RU" sz="1800" dirty="0" smtClean="0">
                <a:solidFill>
                  <a:schemeClr val="tx1"/>
                </a:solidFill>
                <a:latin typeface="Times New Roman" panose="02020603050405020304" pitchFamily="18" charset="0"/>
                <a:cs typeface="Times New Roman" panose="02020603050405020304" pitchFamily="18" charset="0"/>
              </a:rPr>
              <a:t>смоделирована реалистичная сцена, расположенная за прозрачным объектом.</a:t>
            </a:r>
            <a:endParaRPr lang="ru-RU" sz="1800" dirty="0">
              <a:solidFill>
                <a:schemeClr val="tx1"/>
              </a:solidFill>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B19B0651-EE4F-4900-A07F-96A6BFA9D0F0}" type="slidenum">
              <a:rPr lang="ru-RU" smtClean="0"/>
              <a:t>11</a:t>
            </a:fld>
            <a:endParaRPr lang="ru-RU"/>
          </a:p>
        </p:txBody>
      </p:sp>
    </p:spTree>
    <p:extLst>
      <p:ext uri="{BB962C8B-B14F-4D97-AF65-F5344CB8AC3E}">
        <p14:creationId xmlns:p14="http://schemas.microsoft.com/office/powerpoint/2010/main" val="3539881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19B0651-EE4F-4900-A07F-96A6BFA9D0F0}" type="slidenum">
              <a:rPr lang="ru-RU" smtClean="0"/>
              <a:t>2</a:t>
            </a:fld>
            <a:endParaRPr lang="ru-RU" dirty="0"/>
          </a:p>
        </p:txBody>
      </p:sp>
      <p:sp>
        <p:nvSpPr>
          <p:cNvPr id="2" name="Заголовок 1"/>
          <p:cNvSpPr>
            <a:spLocks noGrp="1"/>
          </p:cNvSpPr>
          <p:nvPr>
            <p:ph type="title" idx="4294967295"/>
          </p:nvPr>
        </p:nvSpPr>
        <p:spPr>
          <a:xfrm>
            <a:off x="467544" y="404664"/>
            <a:ext cx="8261350" cy="1039812"/>
          </a:xfrm>
        </p:spPr>
        <p:txBody>
          <a:bodyPr/>
          <a:lstStyle/>
          <a:p>
            <a:r>
              <a:rPr lang="ru-RU" dirty="0" smtClean="0">
                <a:solidFill>
                  <a:schemeClr val="tx1"/>
                </a:solidFill>
              </a:rPr>
              <a:t>Цель и задачи работы</a:t>
            </a:r>
            <a:endParaRPr lang="ru-RU" dirty="0">
              <a:solidFill>
                <a:schemeClr val="tx1"/>
              </a:solidFill>
            </a:endParaRPr>
          </a:p>
        </p:txBody>
      </p:sp>
      <p:sp>
        <p:nvSpPr>
          <p:cNvPr id="4" name="Объект 3"/>
          <p:cNvSpPr>
            <a:spLocks noGrp="1"/>
          </p:cNvSpPr>
          <p:nvPr>
            <p:ph idx="4294967295"/>
          </p:nvPr>
        </p:nvSpPr>
        <p:spPr>
          <a:xfrm>
            <a:off x="539552" y="1556792"/>
            <a:ext cx="8229600" cy="4851400"/>
          </a:xfrm>
        </p:spPr>
        <p:txBody>
          <a:bodyPr>
            <a:normAutofit/>
          </a:bodyPr>
          <a:lstStyle/>
          <a:p>
            <a:pPr marL="0" indent="0" algn="just">
              <a:buNone/>
            </a:pPr>
            <a:r>
              <a:rPr lang="en-US" sz="2000" dirty="0" smtClean="0">
                <a:solidFill>
                  <a:schemeClr val="tx1"/>
                </a:solidFill>
                <a:latin typeface="Times New Roman" panose="02020603050405020304" pitchFamily="18" charset="0"/>
                <a:cs typeface="Times New Roman" panose="02020603050405020304" pitchFamily="18" charset="0"/>
              </a:rPr>
              <a:t>     </a:t>
            </a:r>
            <a:r>
              <a:rPr lang="ru-RU" sz="2000" dirty="0" smtClean="0">
                <a:solidFill>
                  <a:schemeClr val="tx1"/>
                </a:solidFill>
                <a:latin typeface="Times New Roman" panose="02020603050405020304" pitchFamily="18" charset="0"/>
                <a:cs typeface="Times New Roman" panose="02020603050405020304" pitchFamily="18" charset="0"/>
              </a:rPr>
              <a:t>Цель данной работы: Моделирование реалистичной сцены, расположенной за прозрачной поверхностью</a:t>
            </a:r>
            <a:r>
              <a:rPr lang="ru-RU"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ru-RU" sz="2000" dirty="0" smtClean="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Задачи:</a:t>
            </a:r>
          </a:p>
          <a:p>
            <a:pPr algn="just"/>
            <a:r>
              <a:rPr lang="ru-RU" sz="2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описать </a:t>
            </a:r>
            <a:r>
              <a:rPr lang="ru-RU"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структуру трехмерной сцены, включая объекты, </a:t>
            </a:r>
            <a:r>
              <a:rPr lang="ru-RU" sz="2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из          которых </a:t>
            </a:r>
            <a:r>
              <a:rPr lang="ru-RU"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состоит сцена, и дать описание выбранных свойств;</a:t>
            </a:r>
          </a:p>
          <a:p>
            <a:pPr algn="just"/>
            <a:r>
              <a:rPr lang="ru-RU" sz="2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выбрать </a:t>
            </a:r>
            <a:r>
              <a:rPr lang="ru-RU"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и/или модифицировать существующие алгоритмы </a:t>
            </a:r>
            <a:r>
              <a:rPr lang="ru-RU" sz="2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трехмерной </a:t>
            </a:r>
            <a:r>
              <a:rPr lang="ru-RU"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графики, которые позволят визуализировать трехмерную сцену</a:t>
            </a:r>
            <a:r>
              <a:rPr lang="ru-RU" sz="2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endParaRPr lang="ru-RU"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ru-RU" sz="2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реализовать </a:t>
            </a:r>
            <a:r>
              <a:rPr lang="ru-RU"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данные алгоритмы для создания трехмерной сцены;</a:t>
            </a:r>
          </a:p>
          <a:p>
            <a:pPr algn="just"/>
            <a:r>
              <a:rPr lang="ru-RU" sz="2000" dirty="0" smtClean="0">
                <a:solidFill>
                  <a:schemeClr val="tx1"/>
                </a:solidFill>
                <a:latin typeface="Times New Roman" panose="02020603050405020304" pitchFamily="18" charset="0"/>
                <a:ea typeface="Tahoma" panose="020B0604030504040204" pitchFamily="34" charset="0"/>
                <a:cs typeface="Times New Roman" panose="02020603050405020304" pitchFamily="18" charset="0"/>
              </a:rPr>
              <a:t> разработать </a:t>
            </a:r>
            <a:r>
              <a:rPr lang="ru-RU" sz="2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программное обеспечение, которое позволит отобразить трехмерную сцену и визуализировать оптические эффекты. </a:t>
            </a:r>
          </a:p>
        </p:txBody>
      </p:sp>
    </p:spTree>
    <p:extLst>
      <p:ext uri="{BB962C8B-B14F-4D97-AF65-F5344CB8AC3E}">
        <p14:creationId xmlns:p14="http://schemas.microsoft.com/office/powerpoint/2010/main" val="2875991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Предметная область</a:t>
            </a:r>
            <a:endParaRPr lang="ru-RU" dirty="0"/>
          </a:p>
        </p:txBody>
      </p:sp>
      <p:sp>
        <p:nvSpPr>
          <p:cNvPr id="3" name="Объект 2"/>
          <p:cNvSpPr>
            <a:spLocks noGrp="1"/>
          </p:cNvSpPr>
          <p:nvPr>
            <p:ph idx="1"/>
          </p:nvPr>
        </p:nvSpPr>
        <p:spPr>
          <a:xfrm>
            <a:off x="395536" y="1340768"/>
            <a:ext cx="8229600" cy="4525963"/>
          </a:xfrm>
        </p:spPr>
        <p:txBody>
          <a:bodyPr>
            <a:normAutofit/>
          </a:bodyPr>
          <a:lstStyle/>
          <a:p>
            <a:pPr marL="0" indent="0" algn="just">
              <a:lnSpc>
                <a:spcPct val="150000"/>
              </a:lnSpc>
              <a:buNone/>
            </a:pPr>
            <a:r>
              <a:rPr lang="ru-RU" sz="2000" dirty="0" smtClean="0">
                <a:latin typeface="Times New Roman" panose="02020603050405020304" pitchFamily="18" charset="0"/>
                <a:cs typeface="Times New Roman" panose="02020603050405020304" pitchFamily="18" charset="0"/>
              </a:rPr>
              <a:t>	В </a:t>
            </a:r>
            <a:r>
              <a:rPr lang="ru-RU" sz="2000" dirty="0">
                <a:latin typeface="Times New Roman" panose="02020603050405020304" pitchFamily="18" charset="0"/>
                <a:cs typeface="Times New Roman" panose="02020603050405020304" pitchFamily="18" charset="0"/>
              </a:rPr>
              <a:t>компьютерной графике на сегодняшний день большое внимание уделяется алгоритмам получения реалистических изображений. Эти алгоритмы являются самыми затратными по времени. Обусловлено это тем, что они должны предусматривать множество физических явлений, таких как преломление, отражение, рассеивание света. </a:t>
            </a:r>
          </a:p>
        </p:txBody>
      </p:sp>
      <p:sp>
        <p:nvSpPr>
          <p:cNvPr id="4" name="Номер слайда 3"/>
          <p:cNvSpPr>
            <a:spLocks noGrp="1"/>
          </p:cNvSpPr>
          <p:nvPr>
            <p:ph type="sldNum" sz="quarter" idx="12"/>
          </p:nvPr>
        </p:nvSpPr>
        <p:spPr/>
        <p:txBody>
          <a:bodyPr/>
          <a:lstStyle/>
          <a:p>
            <a:fld id="{B19B0651-EE4F-4900-A07F-96A6BFA9D0F0}" type="slidenum">
              <a:rPr lang="ru-RU" smtClean="0"/>
              <a:t>3</a:t>
            </a:fld>
            <a:endParaRPr lang="ru-RU"/>
          </a:p>
        </p:txBody>
      </p:sp>
      <p:pic>
        <p:nvPicPr>
          <p:cNvPr id="1026" name="Picture 2" descr="C:\Users\zhigalkin\OneDrive\Desktop\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943818"/>
            <a:ext cx="4680520" cy="2632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681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tx1"/>
                </a:solidFill>
              </a:rPr>
              <a:t>Анализ алгоритмов</a:t>
            </a:r>
            <a:endParaRPr lang="ru-RU" dirty="0">
              <a:solidFill>
                <a:schemeClr val="tx1"/>
              </a:solidFill>
            </a:endParaRPr>
          </a:p>
        </p:txBody>
      </p:sp>
      <p:graphicFrame>
        <p:nvGraphicFramePr>
          <p:cNvPr id="5" name="Объект 4"/>
          <p:cNvGraphicFramePr>
            <a:graphicFrameLocks noGrp="1"/>
          </p:cNvGraphicFramePr>
          <p:nvPr>
            <p:ph idx="1"/>
            <p:extLst>
              <p:ext uri="{D42A27DB-BD31-4B8C-83A1-F6EECF244321}">
                <p14:modId xmlns:p14="http://schemas.microsoft.com/office/powerpoint/2010/main" val="117682957"/>
              </p:ext>
            </p:extLst>
          </p:nvPr>
        </p:nvGraphicFramePr>
        <p:xfrm>
          <a:off x="1115616" y="1916832"/>
          <a:ext cx="6779096" cy="3210560"/>
        </p:xfrm>
        <a:graphic>
          <a:graphicData uri="http://schemas.openxmlformats.org/drawingml/2006/table">
            <a:tbl>
              <a:tblPr firstRow="1" bandRow="1">
                <a:tableStyleId>{5C22544A-7EE6-4342-B048-85BDC9FD1C3A}</a:tableStyleId>
              </a:tblPr>
              <a:tblGrid>
                <a:gridCol w="1645920"/>
                <a:gridCol w="1645920"/>
                <a:gridCol w="1759064"/>
                <a:gridCol w="1728192"/>
              </a:tblGrid>
              <a:tr h="370840">
                <a:tc>
                  <a:txBody>
                    <a:bodyPr/>
                    <a:lstStyle/>
                    <a:p>
                      <a:pPr algn="just"/>
                      <a:endParaRPr lang="ru-RU" dirty="0"/>
                    </a:p>
                  </a:txBody>
                  <a:tcPr/>
                </a:tc>
                <a:tc>
                  <a:txBody>
                    <a:bodyPr/>
                    <a:lstStyle/>
                    <a:p>
                      <a:r>
                        <a:rPr lang="ru-RU" dirty="0" smtClean="0"/>
                        <a:t>Бросание лучей</a:t>
                      </a:r>
                      <a:endParaRPr lang="ru-RU" dirty="0"/>
                    </a:p>
                  </a:txBody>
                  <a:tcPr/>
                </a:tc>
                <a:tc>
                  <a:txBody>
                    <a:bodyPr/>
                    <a:lstStyle/>
                    <a:p>
                      <a:r>
                        <a:rPr lang="ru-RU" dirty="0" smtClean="0"/>
                        <a:t>Трассировка</a:t>
                      </a:r>
                      <a:r>
                        <a:rPr lang="ru-RU" baseline="0" dirty="0" smtClean="0"/>
                        <a:t> лучей</a:t>
                      </a:r>
                      <a:endParaRPr lang="ru-RU" dirty="0"/>
                    </a:p>
                  </a:txBody>
                  <a:tcPr/>
                </a:tc>
                <a:tc>
                  <a:txBody>
                    <a:bodyPr/>
                    <a:lstStyle/>
                    <a:p>
                      <a:r>
                        <a:rPr lang="ru-RU" dirty="0" smtClean="0"/>
                        <a:t>Метод конечных элементов</a:t>
                      </a:r>
                      <a:endParaRPr lang="ru-RU" dirty="0"/>
                    </a:p>
                  </a:txBody>
                  <a:tcPr/>
                </a:tc>
              </a:tr>
              <a:tr h="370840">
                <a:tc>
                  <a:txBody>
                    <a:bodyPr/>
                    <a:lstStyle/>
                    <a:p>
                      <a:r>
                        <a:rPr lang="ru-RU" dirty="0" smtClean="0"/>
                        <a:t>Скорость синтеза</a:t>
                      </a:r>
                      <a:endParaRPr lang="ru-RU" dirty="0"/>
                    </a:p>
                  </a:txBody>
                  <a:tcPr/>
                </a:tc>
                <a:tc>
                  <a:txBody>
                    <a:bodyPr/>
                    <a:lstStyle/>
                    <a:p>
                      <a:r>
                        <a:rPr lang="ru-RU" dirty="0" smtClean="0"/>
                        <a:t>Высокая</a:t>
                      </a:r>
                      <a:endParaRPr lang="ru-RU" dirty="0"/>
                    </a:p>
                  </a:txBody>
                  <a:tcPr/>
                </a:tc>
                <a:tc>
                  <a:txBody>
                    <a:bodyPr/>
                    <a:lstStyle/>
                    <a:p>
                      <a:r>
                        <a:rPr lang="ru-RU" dirty="0" smtClean="0"/>
                        <a:t>Средняя</a:t>
                      </a:r>
                      <a:endParaRPr lang="ru-RU" dirty="0"/>
                    </a:p>
                  </a:txBody>
                  <a:tcPr/>
                </a:tc>
                <a:tc>
                  <a:txBody>
                    <a:bodyPr/>
                    <a:lstStyle/>
                    <a:p>
                      <a:r>
                        <a:rPr lang="ru-RU" dirty="0" smtClean="0"/>
                        <a:t>Низкая</a:t>
                      </a:r>
                      <a:endParaRPr lang="ru-RU" dirty="0"/>
                    </a:p>
                  </a:txBody>
                  <a:tcPr/>
                </a:tc>
              </a:tr>
              <a:tr h="370840">
                <a:tc>
                  <a:txBody>
                    <a:bodyPr/>
                    <a:lstStyle/>
                    <a:p>
                      <a:r>
                        <a:rPr lang="ru-RU" dirty="0" smtClean="0"/>
                        <a:t>Тени</a:t>
                      </a:r>
                      <a:endParaRPr lang="ru-RU" dirty="0"/>
                    </a:p>
                  </a:txBody>
                  <a:tcPr/>
                </a:tc>
                <a:tc>
                  <a:txBody>
                    <a:bodyPr/>
                    <a:lstStyle/>
                    <a:p>
                      <a:r>
                        <a:rPr lang="ru-RU" dirty="0" smtClean="0"/>
                        <a:t>Резкие</a:t>
                      </a:r>
                      <a:endParaRPr lang="ru-RU" dirty="0"/>
                    </a:p>
                  </a:txBody>
                  <a:tcPr/>
                </a:tc>
                <a:tc>
                  <a:txBody>
                    <a:bodyPr/>
                    <a:lstStyle/>
                    <a:p>
                      <a:r>
                        <a:rPr lang="ru-RU" dirty="0" smtClean="0"/>
                        <a:t>Мягкие</a:t>
                      </a:r>
                      <a:endParaRPr lang="ru-RU" dirty="0"/>
                    </a:p>
                  </a:txBody>
                  <a:tcPr/>
                </a:tc>
                <a:tc>
                  <a:txBody>
                    <a:bodyPr/>
                    <a:lstStyle/>
                    <a:p>
                      <a:r>
                        <a:rPr lang="ru-RU" dirty="0" smtClean="0"/>
                        <a:t>Мягкие</a:t>
                      </a:r>
                      <a:endParaRPr lang="ru-RU" dirty="0"/>
                    </a:p>
                  </a:txBody>
                  <a:tcPr/>
                </a:tc>
              </a:tr>
              <a:tr h="370840">
                <a:tc>
                  <a:txBody>
                    <a:bodyPr/>
                    <a:lstStyle/>
                    <a:p>
                      <a:r>
                        <a:rPr lang="ru-RU" dirty="0" smtClean="0"/>
                        <a:t>Отражения</a:t>
                      </a:r>
                      <a:endParaRPr lang="ru-RU" dirty="0"/>
                    </a:p>
                  </a:txBody>
                  <a:tcPr/>
                </a:tc>
                <a:tc>
                  <a:txBody>
                    <a:bodyPr/>
                    <a:lstStyle/>
                    <a:p>
                      <a:r>
                        <a:rPr lang="ru-RU" dirty="0" smtClean="0"/>
                        <a:t>Отсутствуют</a:t>
                      </a:r>
                      <a:endParaRPr lang="ru-RU" dirty="0"/>
                    </a:p>
                  </a:txBody>
                  <a:tcPr/>
                </a:tc>
                <a:tc>
                  <a:txBody>
                    <a:bodyPr/>
                    <a:lstStyle/>
                    <a:p>
                      <a:r>
                        <a:rPr lang="ru-RU" dirty="0" smtClean="0"/>
                        <a:t>Учитываются</a:t>
                      </a:r>
                      <a:endParaRPr lang="ru-RU" dirty="0"/>
                    </a:p>
                  </a:txBody>
                  <a:tcPr/>
                </a:tc>
                <a:tc>
                  <a:txBody>
                    <a:bodyPr/>
                    <a:lstStyle/>
                    <a:p>
                      <a:r>
                        <a:rPr lang="ru-RU" dirty="0" smtClean="0"/>
                        <a:t>Учитываются</a:t>
                      </a:r>
                      <a:endParaRPr lang="ru-RU" dirty="0"/>
                    </a:p>
                  </a:txBody>
                  <a:tcPr/>
                </a:tc>
              </a:tr>
              <a:tr h="370840">
                <a:tc>
                  <a:txBody>
                    <a:bodyPr/>
                    <a:lstStyle/>
                    <a:p>
                      <a:r>
                        <a:rPr lang="ru-RU" dirty="0" smtClean="0"/>
                        <a:t>Взаимное диффузное отражение</a:t>
                      </a:r>
                      <a:endParaRPr lang="ru-RU" dirty="0"/>
                    </a:p>
                  </a:txBody>
                  <a:tcPr/>
                </a:tc>
                <a:tc>
                  <a:txBody>
                    <a:bodyPr/>
                    <a:lstStyle/>
                    <a:p>
                      <a:r>
                        <a:rPr lang="ru-RU" dirty="0" smtClean="0"/>
                        <a:t>Отсутствуют</a:t>
                      </a:r>
                      <a:endParaRPr lang="ru-RU" dirty="0"/>
                    </a:p>
                  </a:txBody>
                  <a:tcPr/>
                </a:tc>
                <a:tc>
                  <a:txBody>
                    <a:bodyPr/>
                    <a:lstStyle/>
                    <a:p>
                      <a:r>
                        <a:rPr lang="ru-RU" dirty="0" smtClean="0"/>
                        <a:t>Отсутствуют</a:t>
                      </a:r>
                      <a:endParaRPr lang="ru-RU" dirty="0"/>
                    </a:p>
                  </a:txBody>
                  <a:tcPr/>
                </a:tc>
                <a:tc>
                  <a:txBody>
                    <a:bodyPr/>
                    <a:lstStyle/>
                    <a:p>
                      <a:r>
                        <a:rPr lang="ru-RU" dirty="0" smtClean="0"/>
                        <a:t>Учитываются</a:t>
                      </a:r>
                      <a:endParaRPr lang="ru-RU" dirty="0"/>
                    </a:p>
                  </a:txBody>
                  <a:tcPr/>
                </a:tc>
              </a:tr>
            </a:tbl>
          </a:graphicData>
        </a:graphic>
      </p:graphicFrame>
      <p:sp>
        <p:nvSpPr>
          <p:cNvPr id="4" name="Номер слайда 3"/>
          <p:cNvSpPr>
            <a:spLocks noGrp="1"/>
          </p:cNvSpPr>
          <p:nvPr>
            <p:ph type="sldNum" sz="quarter" idx="12"/>
          </p:nvPr>
        </p:nvSpPr>
        <p:spPr/>
        <p:txBody>
          <a:bodyPr/>
          <a:lstStyle/>
          <a:p>
            <a:fld id="{B19B0651-EE4F-4900-A07F-96A6BFA9D0F0}" type="slidenum">
              <a:rPr lang="ru-RU" smtClean="0"/>
              <a:t>4</a:t>
            </a:fld>
            <a:endParaRPr lang="ru-RU"/>
          </a:p>
        </p:txBody>
      </p:sp>
    </p:spTree>
    <p:extLst>
      <p:ext uri="{BB962C8B-B14F-4D97-AF65-F5344CB8AC3E}">
        <p14:creationId xmlns:p14="http://schemas.microsoft.com/office/powerpoint/2010/main" val="3887660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solidFill>
                  <a:schemeClr val="tx1"/>
                </a:solidFill>
              </a:rPr>
              <a:t>Алгоритм трассировки лучей</a:t>
            </a:r>
            <a:endParaRPr lang="ru-RU" dirty="0">
              <a:solidFill>
                <a:schemeClr val="tx1"/>
              </a:solidFill>
            </a:endParaRPr>
          </a:p>
        </p:txBody>
      </p:sp>
      <p:sp>
        <p:nvSpPr>
          <p:cNvPr id="3" name="Объект 2"/>
          <p:cNvSpPr>
            <a:spLocks noGrp="1"/>
          </p:cNvSpPr>
          <p:nvPr>
            <p:ph idx="1"/>
          </p:nvPr>
        </p:nvSpPr>
        <p:spPr>
          <a:xfrm>
            <a:off x="179512" y="1628800"/>
            <a:ext cx="8784976" cy="4497363"/>
          </a:xfrm>
        </p:spPr>
        <p:txBody>
          <a:bodyPr>
            <a:normAutofit/>
          </a:bodyPr>
          <a:lstStyle/>
          <a:p>
            <a:pPr marL="114300" indent="0">
              <a:buNone/>
            </a:pPr>
            <a:r>
              <a:rPr lang="en-US" sz="1800" dirty="0">
                <a:latin typeface="Times New Roman" panose="02020603050405020304" pitchFamily="18" charset="0"/>
                <a:cs typeface="Times New Roman" panose="02020603050405020304" pitchFamily="18" charset="0"/>
              </a:rPr>
              <a:t>f</a:t>
            </a:r>
            <a:r>
              <a:rPr lang="en-US" sz="1800" dirty="0" smtClean="0">
                <a:latin typeface="Times New Roman" panose="02020603050405020304" pitchFamily="18" charset="0"/>
                <a:cs typeface="Times New Roman" panose="02020603050405020304" pitchFamily="18" charset="0"/>
              </a:rPr>
              <a:t>unction </a:t>
            </a:r>
            <a:r>
              <a:rPr lang="en-US" sz="1800" dirty="0" err="1" smtClean="0">
                <a:latin typeface="Times New Roman" panose="02020603050405020304" pitchFamily="18" charset="0"/>
                <a:cs typeface="Times New Roman" panose="02020603050405020304" pitchFamily="18" charset="0"/>
              </a:rPr>
              <a:t>TraceRay</a:t>
            </a:r>
            <a:r>
              <a:rPr lang="en-US" sz="1800" dirty="0" smtClean="0">
                <a:latin typeface="Times New Roman" panose="02020603050405020304" pitchFamily="18" charset="0"/>
                <a:cs typeface="Times New Roman" panose="02020603050405020304" pitchFamily="18" charset="0"/>
              </a:rPr>
              <a:t>(scene, ray, depth)</a:t>
            </a:r>
          </a:p>
          <a:p>
            <a:pPr marL="11430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color </a:t>
            </a:r>
            <a:r>
              <a:rPr lang="ru-RU"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0;</a:t>
            </a:r>
          </a:p>
          <a:p>
            <a:pPr marL="11430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P </a:t>
            </a:r>
            <a:r>
              <a:rPr lang="ru-RU"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ближайшая точка пересечения луча с объектами сцены</a:t>
            </a:r>
            <a:endParaRPr lang="en-US" sz="1800" dirty="0" smtClean="0">
              <a:latin typeface="Times New Roman" panose="02020603050405020304" pitchFamily="18" charset="0"/>
              <a:cs typeface="Times New Roman" panose="02020603050405020304" pitchFamily="18" charset="0"/>
            </a:endParaRPr>
          </a:p>
          <a:p>
            <a:pPr marL="11430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if </a:t>
            </a:r>
            <a:r>
              <a:rPr lang="ru-RU" sz="1800"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точка </a:t>
            </a:r>
            <a:r>
              <a:rPr lang="en-US" sz="1800" dirty="0" smtClean="0">
                <a:latin typeface="Times New Roman" panose="02020603050405020304" pitchFamily="18" charset="0"/>
                <a:cs typeface="Times New Roman" panose="02020603050405020304" pitchFamily="18" charset="0"/>
              </a:rPr>
              <a:t>P then </a:t>
            </a:r>
          </a:p>
          <a:p>
            <a:pPr marL="11430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for all </a:t>
            </a:r>
            <a:r>
              <a:rPr lang="ru-RU" sz="1800" dirty="0" smtClean="0">
                <a:latin typeface="Times New Roman" panose="02020603050405020304" pitchFamily="18" charset="0"/>
                <a:cs typeface="Times New Roman" panose="02020603050405020304" pitchFamily="18" charset="0"/>
              </a:rPr>
              <a:t>источник света </a:t>
            </a:r>
            <a:r>
              <a:rPr lang="en-US" sz="1800" dirty="0" smtClean="0">
                <a:latin typeface="Times New Roman" panose="02020603050405020304" pitchFamily="18" charset="0"/>
                <a:cs typeface="Times New Roman" panose="02020603050405020304" pitchFamily="18" charset="0"/>
              </a:rPr>
              <a:t>do</a:t>
            </a:r>
          </a:p>
          <a:p>
            <a:pPr marL="11430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if </a:t>
            </a:r>
            <a:r>
              <a:rPr lang="ru-RU" sz="1800" dirty="0" smtClean="0">
                <a:latin typeface="Times New Roman" panose="02020603050405020304" pitchFamily="18" charset="0"/>
                <a:cs typeface="Times New Roman" panose="02020603050405020304" pitchFamily="18" charset="0"/>
              </a:rPr>
              <a:t>источник света виден из точки </a:t>
            </a:r>
            <a:r>
              <a:rPr lang="en-US" sz="1800" dirty="0" smtClean="0">
                <a:latin typeface="Times New Roman" panose="02020603050405020304" pitchFamily="18" charset="0"/>
                <a:cs typeface="Times New Roman" panose="02020603050405020304" pitchFamily="18" charset="0"/>
              </a:rPr>
              <a:t>P then</a:t>
            </a:r>
          </a:p>
          <a:p>
            <a:pPr marL="11430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color </a:t>
            </a:r>
            <a:r>
              <a:rPr lang="ru-RU"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color + diffuse part </a:t>
            </a:r>
            <a:r>
              <a:rPr lang="ru-RU"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specular part;</a:t>
            </a:r>
            <a:endParaRPr lang="ru-RU" sz="1800" dirty="0" smtClean="0">
              <a:latin typeface="Times New Roman" panose="02020603050405020304" pitchFamily="18" charset="0"/>
              <a:cs typeface="Times New Roman" panose="02020603050405020304" pitchFamily="18" charset="0"/>
            </a:endParaRPr>
          </a:p>
          <a:p>
            <a:pPr marL="114300" indent="0">
              <a:buNone/>
            </a:pPr>
            <a:r>
              <a:rPr lang="ru-RU" sz="1800" dirty="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if depth &gt; 0 then</a:t>
            </a:r>
          </a:p>
          <a:p>
            <a:pPr marL="11430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color </a:t>
            </a:r>
            <a:r>
              <a:rPr lang="ru-RU"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TraceRay</a:t>
            </a:r>
            <a:r>
              <a:rPr lang="en-US" sz="1800" dirty="0" smtClean="0">
                <a:latin typeface="Times New Roman" panose="02020603050405020304" pitchFamily="18" charset="0"/>
                <a:cs typeface="Times New Roman" panose="02020603050405020304" pitchFamily="18" charset="0"/>
              </a:rPr>
              <a:t>(scene</a:t>
            </a:r>
            <a:r>
              <a:rPr lang="en-US" sz="1800" dirty="0">
                <a:latin typeface="Times New Roman" panose="02020603050405020304" pitchFamily="18" charset="0"/>
                <a:cs typeface="Times New Roman" panose="02020603050405020304" pitchFamily="18" charset="0"/>
              </a:rPr>
              <a:t>, reflect(ray, N, P), depth - 1</a:t>
            </a:r>
            <a:r>
              <a:rPr lang="en-US" sz="1800" dirty="0" smtClean="0">
                <a:latin typeface="Times New Roman" panose="02020603050405020304" pitchFamily="18" charset="0"/>
                <a:cs typeface="Times New Roman" panose="02020603050405020304" pitchFamily="18" charset="0"/>
              </a:rPr>
              <a:t>);</a:t>
            </a:r>
          </a:p>
          <a:p>
            <a:pPr marL="11430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return color;</a:t>
            </a:r>
            <a:endParaRPr lang="ru-RU" sz="18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B19B0651-EE4F-4900-A07F-96A6BFA9D0F0}" type="slidenum">
              <a:rPr lang="ru-RU" smtClean="0"/>
              <a:t>5</a:t>
            </a:fld>
            <a:endParaRPr lang="ru-RU"/>
          </a:p>
        </p:txBody>
      </p:sp>
    </p:spTree>
    <p:extLst>
      <p:ext uri="{BB962C8B-B14F-4D97-AF65-F5344CB8AC3E}">
        <p14:creationId xmlns:p14="http://schemas.microsoft.com/office/powerpoint/2010/main" val="36619835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Структура и состав классов</a:t>
            </a:r>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6</a:t>
            </a:fld>
            <a:endParaRPr lang="ru-RU"/>
          </a:p>
        </p:txBody>
      </p:sp>
      <p:pic>
        <p:nvPicPr>
          <p:cNvPr id="5" name="Объект 4" descr="C:\Users\zhigalkin\YandexDisk\Скриншоты\2020-12-08_22-04-39.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8208912" cy="5040560"/>
          </a:xfrm>
          <a:prstGeom prst="rect">
            <a:avLst/>
          </a:prstGeom>
          <a:noFill/>
          <a:ln>
            <a:noFill/>
          </a:ln>
        </p:spPr>
      </p:pic>
    </p:spTree>
    <p:extLst>
      <p:ext uri="{BB962C8B-B14F-4D97-AF65-F5344CB8AC3E}">
        <p14:creationId xmlns:p14="http://schemas.microsoft.com/office/powerpoint/2010/main" val="967845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Особенности реализации</a:t>
            </a:r>
            <a:endParaRPr lang="ru-RU" dirty="0"/>
          </a:p>
        </p:txBody>
      </p:sp>
      <p:sp>
        <p:nvSpPr>
          <p:cNvPr id="3" name="Объект 2"/>
          <p:cNvSpPr>
            <a:spLocks noGrp="1"/>
          </p:cNvSpPr>
          <p:nvPr>
            <p:ph idx="1"/>
          </p:nvPr>
        </p:nvSpPr>
        <p:spPr/>
        <p:txBody>
          <a:bodyPr>
            <a:normAutofit/>
          </a:bodyPr>
          <a:lstStyle/>
          <a:p>
            <a:pPr>
              <a:lnSpc>
                <a:spcPct val="150000"/>
              </a:lnSpc>
            </a:pPr>
            <a:r>
              <a:rPr lang="ru-RU" sz="2000" dirty="0" smtClean="0">
                <a:latin typeface="Times New Roman" panose="02020603050405020304" pitchFamily="18" charset="0"/>
                <a:cs typeface="Times New Roman" panose="02020603050405020304" pitchFamily="18" charset="0"/>
              </a:rPr>
              <a:t>Поскольку один из источников освещения, а именно, дисковый источник имеет собственные размеры, то пользователь может увидеть его на синтезированной сцене.</a:t>
            </a:r>
            <a:endParaRPr lang="ru-RU" sz="2000"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B19B0651-EE4F-4900-A07F-96A6BFA9D0F0}" type="slidenum">
              <a:rPr lang="ru-RU" smtClean="0"/>
              <a:t>7</a:t>
            </a:fld>
            <a:endParaRPr lang="ru-RU"/>
          </a:p>
        </p:txBody>
      </p:sp>
      <p:pic>
        <p:nvPicPr>
          <p:cNvPr id="2052" name="Picture 4" descr="C:\Users\zhigalkin\OneDrive\Desk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193392"/>
            <a:ext cx="3105150" cy="3124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zhigalkin\OneDrive\Desktop\22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9187" y="2996952"/>
            <a:ext cx="3240360" cy="3220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962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работы </a:t>
            </a:r>
            <a:endParaRPr lang="ru-RU" dirty="0">
              <a:solidFill>
                <a:schemeClr val="tx1"/>
              </a:solidFill>
            </a:endParaRPr>
          </a:p>
        </p:txBody>
      </p:sp>
      <p:sp>
        <p:nvSpPr>
          <p:cNvPr id="4" name="Номер слайда 3"/>
          <p:cNvSpPr>
            <a:spLocks noGrp="1"/>
          </p:cNvSpPr>
          <p:nvPr>
            <p:ph type="sldNum" sz="quarter" idx="12"/>
          </p:nvPr>
        </p:nvSpPr>
        <p:spPr/>
        <p:txBody>
          <a:bodyPr/>
          <a:lstStyle/>
          <a:p>
            <a:fld id="{B19B0651-EE4F-4900-A07F-96A6BFA9D0F0}" type="slidenum">
              <a:rPr lang="ru-RU" smtClean="0"/>
              <a:t>8</a:t>
            </a:fld>
            <a:endParaRPr lang="ru-RU"/>
          </a:p>
        </p:txBody>
      </p:sp>
      <p:pic>
        <p:nvPicPr>
          <p:cNvPr id="6" name="Объект 5" descr="C:\Users\zhigalkin\YandexDisk\Скриншоты\2020-12-09_00-02-37.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9752" y="1628800"/>
            <a:ext cx="4509262" cy="4525963"/>
          </a:xfrm>
          <a:prstGeom prst="rect">
            <a:avLst/>
          </a:prstGeom>
          <a:noFill/>
          <a:ln>
            <a:noFill/>
          </a:ln>
        </p:spPr>
      </p:pic>
    </p:spTree>
    <p:extLst>
      <p:ext uri="{BB962C8B-B14F-4D97-AF65-F5344CB8AC3E}">
        <p14:creationId xmlns:p14="http://schemas.microsoft.com/office/powerpoint/2010/main" val="1258823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endParaRPr lang="ru-RU" dirty="0">
              <a:solidFill>
                <a:schemeClr val="tx1"/>
              </a:solidFill>
            </a:endParaRPr>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764704"/>
            <a:ext cx="7776864" cy="5277846"/>
          </a:xfrm>
        </p:spPr>
      </p:pic>
      <p:sp>
        <p:nvSpPr>
          <p:cNvPr id="4" name="Номер слайда 3"/>
          <p:cNvSpPr>
            <a:spLocks noGrp="1"/>
          </p:cNvSpPr>
          <p:nvPr>
            <p:ph type="sldNum" sz="quarter" idx="12"/>
          </p:nvPr>
        </p:nvSpPr>
        <p:spPr/>
        <p:txBody>
          <a:bodyPr/>
          <a:lstStyle/>
          <a:p>
            <a:fld id="{B19B0651-EE4F-4900-A07F-96A6BFA9D0F0}" type="slidenum">
              <a:rPr lang="ru-RU" smtClean="0"/>
              <a:t>9</a:t>
            </a:fld>
            <a:endParaRPr lang="ru-RU"/>
          </a:p>
        </p:txBody>
      </p:sp>
    </p:spTree>
    <p:extLst>
      <p:ext uri="{BB962C8B-B14F-4D97-AF65-F5344CB8AC3E}">
        <p14:creationId xmlns:p14="http://schemas.microsoft.com/office/powerpoint/2010/main" val="3360335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TotalTime>
  <Words>210</Words>
  <Application>Microsoft Office PowerPoint</Application>
  <PresentationFormat>Экран (4:3)</PresentationFormat>
  <Paragraphs>69</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Тема Office</vt:lpstr>
      <vt:lpstr>Моделирование сцены, расположенной за прозрачной поверхностью</vt:lpstr>
      <vt:lpstr>Цель и задачи работы</vt:lpstr>
      <vt:lpstr>Предметная область</vt:lpstr>
      <vt:lpstr>Анализ алгоритмов</vt:lpstr>
      <vt:lpstr>Алгоритм трассировки лучей</vt:lpstr>
      <vt:lpstr>Структура и состав классов</vt:lpstr>
      <vt:lpstr>Особенности реализации</vt:lpstr>
      <vt:lpstr>Пример работы </vt:lpstr>
      <vt:lpstr>Презентация PowerPoint</vt:lpstr>
      <vt:lpstr>Исследование временных характеристик</vt:lpstr>
      <vt:lpstr>Заключение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Dmitry Zhigalkin</dc:creator>
  <cp:lastModifiedBy>Dmitry Zhigalkin</cp:lastModifiedBy>
  <cp:revision>42</cp:revision>
  <dcterms:created xsi:type="dcterms:W3CDTF">2020-12-09T08:01:58Z</dcterms:created>
  <dcterms:modified xsi:type="dcterms:W3CDTF">2020-12-16T08:52:43Z</dcterms:modified>
</cp:coreProperties>
</file>