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890" autoAdjust="0"/>
    <p:restoredTop sz="94660"/>
  </p:normalViewPr>
  <p:slideViewPr>
    <p:cSldViewPr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6A121-4B1C-4688-8295-756180A547FA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B0B0B-9538-4DD1-BD37-9310EAE04D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7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5042-ECD1-4B20-BBEC-1C5A65B9AFEA}" type="datetime1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684B-235C-433A-831C-959DCAA4692E}" type="datetime1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5AB1-64E6-495A-AD39-CE393F44990E}" type="datetime1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CC29-160C-4E99-B16D-715435D6ABD6}" type="datetime1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DE37-D703-4E9A-AD0B-DB690041543B}" type="datetime1">
              <a:rPr lang="ru-RU" smtClean="0"/>
              <a:t>09.12.2020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32BF-57F0-4439-9125-CE4D38F923F6}" type="datetime1">
              <a:rPr lang="ru-RU" smtClean="0"/>
              <a:t>09.12.2020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0D2A-360E-42C7-8E77-7CA181391665}" type="datetime1">
              <a:rPr lang="ru-RU" smtClean="0"/>
              <a:t>09.12.2020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9AEF-A6CB-4CC2-8836-F18D218FDA29}" type="datetime1">
              <a:rPr lang="ru-RU" smtClean="0"/>
              <a:t>09.12.2020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936A-5AFC-41AC-A70F-4CFD24D4AE65}" type="datetime1">
              <a:rPr lang="ru-RU" smtClean="0"/>
              <a:t>09.12.2020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4C67-A294-4FBA-BD68-BF2C6C0BD725}" type="datetime1">
              <a:rPr lang="ru-RU" smtClean="0"/>
              <a:t>09.12.2020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9B09B-8F60-40CD-8931-8CA42CE7189F}" type="datetime1">
              <a:rPr lang="ru-RU" smtClean="0"/>
              <a:t>09.12.2020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E710FD0-70CE-413F-A6CA-6188660DF94A}" type="datetime1">
              <a:rPr lang="ru-RU" smtClean="0"/>
              <a:t>09.12.2020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7036" y="3187824"/>
            <a:ext cx="6553200" cy="457200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</a:t>
            </a:r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жигалкин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Д.р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404664"/>
            <a:ext cx="7772400" cy="17526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Курсовой проект по компьютерной графике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11560" y="3612719"/>
            <a:ext cx="65532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cap="all" spc="3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иу7-55Б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611560" y="4021092"/>
            <a:ext cx="65532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cap="all" spc="3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Кузнецова О.В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55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Заключение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ru-RU" sz="1800" dirty="0" smtClean="0">
                <a:solidFill>
                  <a:schemeClr val="tx1"/>
                </a:solidFill>
              </a:rPr>
              <a:t>	В </a:t>
            </a:r>
            <a:r>
              <a:rPr lang="ru-RU" sz="1800" dirty="0">
                <a:solidFill>
                  <a:schemeClr val="tx1"/>
                </a:solidFill>
              </a:rPr>
              <a:t>результате проделанной работы выполнены следующие задачи: </a:t>
            </a:r>
            <a:endParaRPr lang="ru-RU" sz="1800" dirty="0" smtClean="0">
              <a:solidFill>
                <a:schemeClr val="tx1"/>
              </a:solidFill>
            </a:endParaRPr>
          </a:p>
          <a:p>
            <a:pPr marL="114300" indent="0" algn="just">
              <a:buNone/>
            </a:pPr>
            <a:endParaRPr lang="ru-RU" sz="1800" dirty="0" smtClean="0">
              <a:solidFill>
                <a:schemeClr val="tx1"/>
              </a:solidFill>
            </a:endParaRPr>
          </a:p>
          <a:p>
            <a:pPr marL="457200" indent="-342900" algn="just">
              <a:buAutoNum type="arabicParenR"/>
            </a:pPr>
            <a:r>
              <a:rPr lang="ru-RU" sz="1800" dirty="0" smtClean="0">
                <a:solidFill>
                  <a:schemeClr val="tx1"/>
                </a:solidFill>
              </a:rPr>
              <a:t>разработаны </a:t>
            </a:r>
            <a:r>
              <a:rPr lang="ru-RU" sz="1800" dirty="0">
                <a:solidFill>
                  <a:schemeClr val="tx1"/>
                </a:solidFill>
              </a:rPr>
              <a:t>математические модели трёхмерных объектов; </a:t>
            </a:r>
          </a:p>
          <a:p>
            <a:pPr marL="457200" indent="-342900" algn="just">
              <a:buAutoNum type="arabicParenR"/>
            </a:pPr>
            <a:r>
              <a:rPr lang="ru-RU" sz="1800" dirty="0" smtClean="0">
                <a:solidFill>
                  <a:schemeClr val="tx1"/>
                </a:solidFill>
              </a:rPr>
              <a:t>описаны </a:t>
            </a:r>
            <a:r>
              <a:rPr lang="ru-RU" sz="1800" dirty="0">
                <a:solidFill>
                  <a:schemeClr val="tx1"/>
                </a:solidFill>
              </a:rPr>
              <a:t>матрицы преобразований для </a:t>
            </a:r>
            <a:r>
              <a:rPr lang="ru-RU" sz="1800" dirty="0" smtClean="0">
                <a:solidFill>
                  <a:schemeClr val="tx1"/>
                </a:solidFill>
              </a:rPr>
              <a:t>переноса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ru-RU" sz="1800" dirty="0" smtClean="0">
                <a:solidFill>
                  <a:schemeClr val="tx1"/>
                </a:solidFill>
              </a:rPr>
              <a:t>и поворота</a:t>
            </a:r>
            <a:r>
              <a:rPr lang="en-US" sz="1800" dirty="0" smtClean="0">
                <a:solidFill>
                  <a:schemeClr val="tx1"/>
                </a:solidFill>
              </a:rPr>
              <a:t>;</a:t>
            </a:r>
            <a:endParaRPr lang="ru-RU" sz="1800" dirty="0" smtClean="0">
              <a:solidFill>
                <a:schemeClr val="tx1"/>
              </a:solidFill>
            </a:endParaRPr>
          </a:p>
          <a:p>
            <a:pPr marL="457200" indent="-342900" algn="just">
              <a:buAutoNum type="arabicParenR"/>
            </a:pPr>
            <a:r>
              <a:rPr lang="ru-RU" sz="1800" dirty="0" smtClean="0">
                <a:solidFill>
                  <a:schemeClr val="tx1"/>
                </a:solidFill>
              </a:rPr>
              <a:t>реализован алгоритм трассировки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ru-RU" sz="1800" dirty="0" smtClean="0">
                <a:solidFill>
                  <a:schemeClr val="tx1"/>
                </a:solidFill>
              </a:rPr>
              <a:t>лучей </a:t>
            </a:r>
            <a:r>
              <a:rPr lang="ru-RU" sz="1800" dirty="0">
                <a:solidFill>
                  <a:schemeClr val="tx1"/>
                </a:solidFill>
              </a:rPr>
              <a:t>для синтеза изображения; </a:t>
            </a:r>
            <a:endParaRPr lang="ru-RU" sz="1800" dirty="0" smtClean="0">
              <a:solidFill>
                <a:schemeClr val="tx1"/>
              </a:solidFill>
            </a:endParaRPr>
          </a:p>
          <a:p>
            <a:pPr marL="457200" indent="-342900" algn="just">
              <a:buAutoNum type="arabicParenR"/>
            </a:pPr>
            <a:r>
              <a:rPr lang="ru-RU" sz="1800" dirty="0" smtClean="0">
                <a:solidFill>
                  <a:schemeClr val="tx1"/>
                </a:solidFill>
              </a:rPr>
              <a:t>проведён </a:t>
            </a:r>
            <a:r>
              <a:rPr lang="ru-RU" sz="1800" dirty="0">
                <a:solidFill>
                  <a:schemeClr val="tx1"/>
                </a:solidFill>
              </a:rPr>
              <a:t>анализ визуальных и </a:t>
            </a:r>
            <a:r>
              <a:rPr lang="ru-RU" sz="1800" dirty="0" smtClean="0">
                <a:solidFill>
                  <a:schemeClr val="tx1"/>
                </a:solidFill>
              </a:rPr>
              <a:t>временных характеристик данного алгоритма. </a:t>
            </a:r>
          </a:p>
          <a:p>
            <a:pPr marL="457200" indent="-342900" algn="just">
              <a:buAutoNum type="arabicParenR"/>
            </a:pPr>
            <a:endParaRPr lang="ru-RU" sz="1800" dirty="0" smtClean="0">
              <a:solidFill>
                <a:schemeClr val="tx1"/>
              </a:solidFill>
            </a:endParaRPr>
          </a:p>
          <a:p>
            <a:pPr marL="114300" indent="0" algn="just">
              <a:buNone/>
            </a:pPr>
            <a:r>
              <a:rPr lang="ru-RU" sz="1800" dirty="0">
                <a:solidFill>
                  <a:schemeClr val="tx1"/>
                </a:solidFill>
              </a:rPr>
              <a:t>	</a:t>
            </a:r>
            <a:r>
              <a:rPr lang="ru-RU" sz="1800" dirty="0" smtClean="0">
                <a:solidFill>
                  <a:schemeClr val="tx1"/>
                </a:solidFill>
              </a:rPr>
              <a:t>Достигнута </a:t>
            </a:r>
            <a:r>
              <a:rPr lang="ru-RU" sz="1800" dirty="0">
                <a:solidFill>
                  <a:schemeClr val="tx1"/>
                </a:solidFill>
              </a:rPr>
              <a:t>цель проекта – </a:t>
            </a:r>
            <a:r>
              <a:rPr lang="ru-RU" sz="1800" dirty="0" smtClean="0">
                <a:solidFill>
                  <a:schemeClr val="tx1"/>
                </a:solidFill>
              </a:rPr>
              <a:t>смоделирована реалистичная сцена, расположенная за прозрачным объектом.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88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Цель работы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М</a:t>
            </a:r>
            <a:r>
              <a:rPr lang="ru-RU" dirty="0" smtClean="0">
                <a:solidFill>
                  <a:schemeClr val="tx1"/>
                </a:solidFill>
              </a:rPr>
              <a:t>оделирование реалистичной сцены, расположенной за прозрачной поверхностью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 dirty="0"/>
          </a:p>
        </p:txBody>
      </p:sp>
      <p:pic>
        <p:nvPicPr>
          <p:cNvPr id="5" name="Рисунок 4" descr="C:\Users\zhigalkin\YandexDisk\Скриншоты\2020-12-09_00-02-3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4038001" cy="38138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234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Формализация объектов сцены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Сфера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Треугольник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Источники света</a:t>
            </a:r>
          </a:p>
          <a:p>
            <a:endParaRPr lang="ru-RU" dirty="0" smtClean="0"/>
          </a:p>
          <a:p>
            <a:pPr marL="114300" indent="0">
              <a:buNone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933056"/>
            <a:ext cx="2679163" cy="199712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933056"/>
            <a:ext cx="2723139" cy="212572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3933056"/>
            <a:ext cx="2050678" cy="226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4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Выбор алгоритма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82957"/>
              </p:ext>
            </p:extLst>
          </p:nvPr>
        </p:nvGraphicFramePr>
        <p:xfrm>
          <a:off x="1115616" y="1916832"/>
          <a:ext cx="6779096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759064"/>
                <a:gridCol w="1728192"/>
              </a:tblGrid>
              <a:tr h="370840">
                <a:tc>
                  <a:txBody>
                    <a:bodyPr/>
                    <a:lstStyle/>
                    <a:p>
                      <a:pPr algn="just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Бросание лучей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Трассировка</a:t>
                      </a:r>
                      <a:r>
                        <a:rPr lang="ru-RU" baseline="0" dirty="0" smtClean="0"/>
                        <a:t> лучей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 конечных элементов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Скорость синтеза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Высокая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Средняя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Низкая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Тени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Резкие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Мягкие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Мягкие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Отражения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Отсутствуют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Учитываются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Учитываются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Взаимное диффузное отражение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Отсутствуют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Отсутствуют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Учитываются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66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Модель освещения </a:t>
            </a:r>
            <a:r>
              <a:rPr lang="ru-RU" dirty="0" err="1" smtClean="0">
                <a:solidFill>
                  <a:schemeClr val="tx1"/>
                </a:solidFill>
              </a:rPr>
              <a:t>Фонга</a:t>
            </a:r>
            <a:endParaRPr lang="ru-R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430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i="1"/>
                        <m:t>𝐼</m:t>
                      </m:r>
                      <m:r>
                        <a:rPr lang="en-US" sz="2200" i="1"/>
                        <m:t>= </m:t>
                      </m:r>
                      <m:sSub>
                        <m:sSubPr>
                          <m:ctrlPr>
                            <a:rPr lang="ru-RU" sz="2200" i="1"/>
                          </m:ctrlPr>
                        </m:sSubPr>
                        <m:e>
                          <m:r>
                            <a:rPr lang="ru-RU" sz="2200" i="1"/>
                            <m:t>𝐼</m:t>
                          </m:r>
                        </m:e>
                        <m:sub>
                          <m:r>
                            <a:rPr lang="ru-RU" sz="2200" i="1"/>
                            <m:t>𝐴</m:t>
                          </m:r>
                        </m:sub>
                      </m:sSub>
                      <m:r>
                        <a:rPr lang="en-US" sz="2200" i="1"/>
                        <m:t>+</m:t>
                      </m:r>
                      <m:sSub>
                        <m:sSubPr>
                          <m:ctrlPr>
                            <a:rPr lang="ru-RU" sz="2200" i="1"/>
                          </m:ctrlPr>
                        </m:sSubPr>
                        <m:e>
                          <m:r>
                            <a:rPr lang="ru-RU" sz="2200" i="1"/>
                            <m:t>𝐼</m:t>
                          </m:r>
                        </m:e>
                        <m:sub>
                          <m:r>
                            <a:rPr lang="en-US" sz="2200" i="1"/>
                            <m:t>𝑚</m:t>
                          </m:r>
                        </m:sub>
                      </m:sSub>
                      <m:f>
                        <m:fPr>
                          <m:ctrlPr>
                            <a:rPr lang="ru-RU" sz="2200" i="1"/>
                          </m:ctrlPr>
                        </m:fPr>
                        <m:num>
                          <m:d>
                            <m:dPr>
                              <m:begChr m:val="〈"/>
                              <m:endChr m:val="〉"/>
                              <m:ctrlPr>
                                <a:rPr lang="ru-RU" sz="2200" i="1"/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ru-RU" sz="2200" i="1"/>
                                  </m:ctrlPr>
                                </m:accPr>
                                <m:e>
                                  <m:r>
                                    <a:rPr lang="ru-RU" sz="2200" i="1"/>
                                    <m:t>𝑁</m:t>
                                  </m:r>
                                </m:e>
                              </m:acc>
                              <m:r>
                                <a:rPr lang="ru-RU" sz="2200" i="1"/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ru-RU" sz="2200" i="1"/>
                                  </m:ctrlPr>
                                </m:accPr>
                                <m:e>
                                  <m:r>
                                    <a:rPr lang="ru-RU" sz="2200" i="1"/>
                                    <m:t>𝐿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ru-RU" sz="2200" i="1"/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ru-RU" sz="2200" i="1"/>
                                  </m:ctrlPr>
                                </m:accPr>
                                <m:e>
                                  <m:r>
                                    <a:rPr lang="ru-RU" sz="2200" i="1"/>
                                    <m:t>𝑁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ru-RU" sz="2200" i="1"/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ru-RU" sz="2200" i="1"/>
                                  </m:ctrlPr>
                                </m:accPr>
                                <m:e>
                                  <m:r>
                                    <a:rPr lang="ru-RU" sz="2200" i="1"/>
                                    <m:t>𝐿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sz="2200" i="1"/>
                        <m:t>+</m:t>
                      </m:r>
                      <m:sSub>
                        <m:sSubPr>
                          <m:ctrlPr>
                            <a:rPr lang="ru-RU" sz="2200" i="1"/>
                          </m:ctrlPr>
                        </m:sSubPr>
                        <m:e>
                          <m:r>
                            <a:rPr lang="en-US" sz="2200" i="1"/>
                            <m:t>𝐼</m:t>
                          </m:r>
                        </m:e>
                        <m:sub>
                          <m:r>
                            <a:rPr lang="en-US" sz="2200" i="1"/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ru-RU" sz="2200" i="1"/>
                          </m:ctrlPr>
                        </m:sSupPr>
                        <m:e>
                          <m:d>
                            <m:dPr>
                              <m:ctrlPr>
                                <a:rPr lang="ru-RU" sz="2200" i="1"/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200" i="1"/>
                                  </m:ctrlPr>
                                </m:fPr>
                                <m:num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ru-RU" sz="2200" i="1"/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ru-RU" sz="2200" i="1"/>
                                          </m:ctrlPr>
                                        </m:accPr>
                                        <m:e>
                                          <m:r>
                                            <a:rPr lang="en-US" sz="2200" i="1"/>
                                            <m:t>𝑅</m:t>
                                          </m:r>
                                        </m:e>
                                      </m:acc>
                                      <m:r>
                                        <a:rPr lang="en-US" sz="2200"/>
                                        <m:t>, 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ru-RU" sz="2200" i="1"/>
                                          </m:ctrlPr>
                                        </m:accPr>
                                        <m:e>
                                          <m:r>
                                            <a:rPr lang="ru-RU" sz="2200" i="1"/>
                                            <m:t>𝑉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ru-RU" sz="2200" i="1"/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ru-RU" sz="2200" i="1"/>
                                          </m:ctrlPr>
                                        </m:accPr>
                                        <m:e>
                                          <m:r>
                                            <a:rPr lang="en-US" sz="2200" i="1"/>
                                            <m:t>𝑅</m:t>
                                          </m:r>
                                        </m:e>
                                      </m:acc>
                                    </m:e>
                                  </m:d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ru-RU" sz="2200" i="1"/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ru-RU" sz="2200" i="1"/>
                                          </m:ctrlPr>
                                        </m:accPr>
                                        <m:e>
                                          <m:r>
                                            <a:rPr lang="en-US" sz="2200" i="1"/>
                                            <m:t>𝑉</m:t>
                                          </m:r>
                                        </m:e>
                                      </m:acc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200" i="1"/>
                            <m:t>𝛽</m:t>
                          </m:r>
                        </m:sup>
                      </m:sSup>
                    </m:oMath>
                  </m:oMathPara>
                </a14:m>
                <a:endParaRPr lang="ru-RU" sz="2200" dirty="0" smtClean="0"/>
              </a:p>
              <a:p>
                <a:pPr marL="114300" indent="0" algn="just">
                  <a:buNone/>
                </a:pPr>
                <a:endParaRPr lang="ru-RU" sz="2200" dirty="0"/>
              </a:p>
              <a:p>
                <a:pPr marL="114300" indent="0">
                  <a:buNone/>
                </a:pPr>
                <a:r>
                  <a:rPr lang="ru-RU" sz="1800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/>
                        </m:ctrlPr>
                      </m:sSubPr>
                      <m:e>
                        <m:r>
                          <a:rPr lang="ru-RU" sz="1800" i="1"/>
                          <m:t>𝐼</m:t>
                        </m:r>
                      </m:e>
                      <m:sub>
                        <m:r>
                          <a:rPr lang="en-US" sz="1800" i="1"/>
                          <m:t>𝑚</m:t>
                        </m:r>
                      </m:sub>
                    </m:sSub>
                    <m:r>
                      <a:rPr lang="ru-RU" sz="1800" i="1"/>
                      <m:t>− </m:t>
                    </m:r>
                  </m:oMath>
                </a14:m>
                <a:r>
                  <a:rPr lang="ru-RU" sz="1800" dirty="0"/>
                  <a:t>интенсивность источника </a:t>
                </a:r>
                <a:r>
                  <a:rPr lang="en-US" sz="1800" dirty="0"/>
                  <a:t>m</a:t>
                </a:r>
                <a:r>
                  <a:rPr lang="ru-RU" sz="1800" dirty="0"/>
                  <a:t>,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/>
                        </m:ctrlPr>
                      </m:sSubPr>
                      <m:e>
                        <m:r>
                          <a:rPr lang="ru-RU" sz="1800" i="1"/>
                          <m:t>𝐼</m:t>
                        </m:r>
                      </m:e>
                      <m:sub>
                        <m:r>
                          <a:rPr lang="ru-RU" sz="1800" i="1"/>
                          <m:t>𝐴</m:t>
                        </m:r>
                      </m:sub>
                    </m:sSub>
                    <m:r>
                      <a:rPr lang="ru-RU" sz="1800" i="1"/>
                      <m:t>−интенсивность окружающего освещения</m:t>
                    </m:r>
                  </m:oMath>
                </a14:m>
                <a:r>
                  <a:rPr lang="ru-RU" sz="1800" i="1" dirty="0"/>
                  <a:t>,</a:t>
                </a:r>
                <a:endParaRPr lang="ru-RU" sz="1800" dirty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1800" i="1"/>
                        </m:ctrlPr>
                      </m:accPr>
                      <m:e>
                        <m:r>
                          <a:rPr lang="ru-RU" sz="1800" i="1"/>
                          <m:t>𝐿</m:t>
                        </m:r>
                      </m:e>
                    </m:acc>
                    <m:r>
                      <a:rPr lang="ru-RU" sz="1800" i="1"/>
                      <m:t>−направление на источник света</m:t>
                    </m:r>
                  </m:oMath>
                </a14:m>
                <a:r>
                  <a:rPr lang="ru-RU" sz="1800" i="1" dirty="0" smtClean="0"/>
                  <a:t>,</a:t>
                </a:r>
                <a:endParaRPr lang="ru-RU" sz="1800" dirty="0"/>
              </a:p>
              <a:p>
                <a:pPr marL="114300" indent="0">
                  <a:buNone/>
                </a:pPr>
                <a:r>
                  <a:rPr lang="ru-RU" sz="1800" i="1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1800" i="1"/>
                        </m:ctrlPr>
                      </m:accPr>
                      <m:e>
                        <m:r>
                          <a:rPr lang="ru-RU" sz="1800" i="1"/>
                          <m:t>𝑁</m:t>
                        </m:r>
                        <m:r>
                          <a:rPr lang="ru-RU" sz="1800" i="1"/>
                          <m:t> </m:t>
                        </m:r>
                      </m:e>
                    </m:acc>
                    <m:r>
                      <a:rPr lang="ru-RU" sz="1800" i="1"/>
                      <m:t>–нормаль в данной точке,</m:t>
                    </m:r>
                  </m:oMath>
                </a14:m>
                <a:endParaRPr lang="ru-RU" sz="1800" dirty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1800" i="1"/>
                        </m:ctrlPr>
                      </m:accPr>
                      <m:e>
                        <m:r>
                          <a:rPr lang="en-US" sz="1800" i="1"/>
                          <m:t>𝑅</m:t>
                        </m:r>
                      </m:e>
                    </m:acc>
                    <m:r>
                      <a:rPr lang="ru-RU" sz="1800" i="1"/>
                      <m:t>=2</m:t>
                    </m:r>
                    <m:acc>
                      <m:accPr>
                        <m:chr m:val="⃗"/>
                        <m:ctrlPr>
                          <a:rPr lang="ru-RU" sz="1800" i="1"/>
                        </m:ctrlPr>
                      </m:accPr>
                      <m:e>
                        <m:r>
                          <a:rPr lang="en-US" sz="1800" i="1"/>
                          <m:t>𝑁</m:t>
                        </m:r>
                      </m:e>
                    </m:acc>
                    <m:d>
                      <m:dPr>
                        <m:begChr m:val="〈"/>
                        <m:endChr m:val="〉"/>
                        <m:ctrlPr>
                          <a:rPr lang="ru-RU" sz="1800" i="1"/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ru-RU" sz="1800" i="1"/>
                            </m:ctrlPr>
                          </m:accPr>
                          <m:e>
                            <m:r>
                              <a:rPr lang="en-US" sz="1800" i="1"/>
                              <m:t>𝑁</m:t>
                            </m:r>
                            <m:r>
                              <a:rPr lang="ru-RU" sz="1800" i="1"/>
                              <m:t>,</m:t>
                            </m:r>
                          </m:e>
                        </m:acc>
                        <m:r>
                          <a:rPr lang="en-US" sz="1800" i="1"/>
                          <m:t> </m:t>
                        </m:r>
                        <m:acc>
                          <m:accPr>
                            <m:chr m:val="⃗"/>
                            <m:ctrlPr>
                              <a:rPr lang="ru-RU" sz="1800" i="1"/>
                            </m:ctrlPr>
                          </m:accPr>
                          <m:e>
                            <m:r>
                              <a:rPr lang="en-US" sz="1800" i="1"/>
                              <m:t>𝐿</m:t>
                            </m:r>
                          </m:e>
                        </m:acc>
                      </m:e>
                    </m:d>
                    <m:r>
                      <a:rPr lang="ru-RU" sz="1800" i="1"/>
                      <m:t>− </m:t>
                    </m:r>
                    <m:acc>
                      <m:accPr>
                        <m:chr m:val="⃗"/>
                        <m:ctrlPr>
                          <a:rPr lang="ru-RU" sz="1800" i="1"/>
                        </m:ctrlPr>
                      </m:accPr>
                      <m:e>
                        <m:r>
                          <a:rPr lang="en-US" sz="1800" i="1"/>
                          <m:t>𝐿</m:t>
                        </m:r>
                      </m:e>
                    </m:acc>
                  </m:oMath>
                </a14:m>
                <a:r>
                  <a:rPr lang="ru-RU" sz="1800" i="1" dirty="0"/>
                  <a:t>,</a:t>
                </a:r>
                <a:endParaRPr lang="ru-RU" sz="1800" dirty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1800" i="1"/>
                        </m:ctrlPr>
                      </m:accPr>
                      <m:e>
                        <m:r>
                          <a:rPr lang="en-US" sz="1800" i="1"/>
                          <m:t>𝑉</m:t>
                        </m:r>
                      </m:e>
                    </m:acc>
                    <m:r>
                      <a:rPr lang="ru-RU" sz="1800" i="1"/>
                      <m:t>−вектор направления на наблюдателя</m:t>
                    </m:r>
                  </m:oMath>
                </a14:m>
                <a:r>
                  <a:rPr lang="ru-RU" sz="1800" i="1" dirty="0"/>
                  <a:t>,</a:t>
                </a:r>
                <a:endParaRPr lang="ru-RU" sz="1800" dirty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sz="1800" i="1"/>
                      <m:t>𝛽</m:t>
                    </m:r>
                    <m:r>
                      <a:rPr lang="ru-RU" sz="1800" i="1"/>
                      <m:t>−коэффициент блеска</m:t>
                    </m:r>
                  </m:oMath>
                </a14:m>
                <a:r>
                  <a:rPr lang="ru-RU" sz="1800" i="1" dirty="0"/>
                  <a:t>.</a:t>
                </a:r>
                <a:endParaRPr lang="ru-RU" sz="1800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225264"/>
            <a:ext cx="2925160" cy="209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Алгоритм трассировки лучей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628800"/>
            <a:ext cx="9217024" cy="449736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/>
              <a:t>f</a:t>
            </a:r>
            <a:r>
              <a:rPr lang="en-US" sz="1800" dirty="0" smtClean="0"/>
              <a:t>unction </a:t>
            </a:r>
            <a:r>
              <a:rPr lang="en-US" sz="1800" dirty="0" err="1" smtClean="0"/>
              <a:t>TraceRay</a:t>
            </a:r>
            <a:r>
              <a:rPr lang="en-US" sz="1800" dirty="0" smtClean="0"/>
              <a:t>(scene, ray, depth)</a:t>
            </a:r>
          </a:p>
          <a:p>
            <a:pPr marL="11430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color </a:t>
            </a:r>
            <a:r>
              <a:rPr lang="ru-RU" sz="1800" dirty="0"/>
              <a:t>←</a:t>
            </a:r>
            <a:r>
              <a:rPr lang="en-US" sz="1800" dirty="0" smtClean="0"/>
              <a:t> 0;</a:t>
            </a:r>
          </a:p>
          <a:p>
            <a:pPr marL="11430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P </a:t>
            </a:r>
            <a:r>
              <a:rPr lang="ru-RU" sz="1800" dirty="0" smtClean="0"/>
              <a:t>←</a:t>
            </a:r>
            <a:r>
              <a:rPr lang="en-US" sz="1800" dirty="0" smtClean="0"/>
              <a:t> </a:t>
            </a:r>
            <a:r>
              <a:rPr lang="ru-RU" sz="1800" dirty="0" smtClean="0"/>
              <a:t>ближайшая точка пересечения луча с объектами сцены</a:t>
            </a:r>
            <a:endParaRPr lang="en-US" sz="1800" dirty="0" smtClean="0"/>
          </a:p>
          <a:p>
            <a:pPr marL="11430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if </a:t>
            </a:r>
            <a:r>
              <a:rPr lang="ru-RU" sz="1800" dirty="0" smtClean="0"/>
              <a:t>∃</a:t>
            </a:r>
            <a:r>
              <a:rPr lang="en-US" sz="1800" dirty="0" smtClean="0"/>
              <a:t> </a:t>
            </a:r>
            <a:r>
              <a:rPr lang="ru-RU" sz="1800" dirty="0" smtClean="0"/>
              <a:t>точка </a:t>
            </a:r>
            <a:r>
              <a:rPr lang="en-US" sz="1800" dirty="0" smtClean="0"/>
              <a:t>P then </a:t>
            </a:r>
          </a:p>
          <a:p>
            <a:pPr marL="11430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for all </a:t>
            </a:r>
            <a:r>
              <a:rPr lang="ru-RU" sz="1800" dirty="0" smtClean="0"/>
              <a:t>источник света </a:t>
            </a:r>
            <a:r>
              <a:rPr lang="en-US" sz="1800" dirty="0" smtClean="0"/>
              <a:t>do</a:t>
            </a:r>
          </a:p>
          <a:p>
            <a:pPr marL="11430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if </a:t>
            </a:r>
            <a:r>
              <a:rPr lang="ru-RU" sz="1800" dirty="0" smtClean="0"/>
              <a:t>источник света виден из точки </a:t>
            </a:r>
            <a:r>
              <a:rPr lang="en-US" sz="1800" dirty="0" smtClean="0"/>
              <a:t>P then</a:t>
            </a:r>
          </a:p>
          <a:p>
            <a:pPr marL="11430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color </a:t>
            </a:r>
            <a:r>
              <a:rPr lang="ru-RU" sz="1800" dirty="0"/>
              <a:t>←</a:t>
            </a:r>
            <a:r>
              <a:rPr lang="en-US" sz="1800" dirty="0"/>
              <a:t> </a:t>
            </a:r>
            <a:r>
              <a:rPr lang="en-US" sz="1800" dirty="0" smtClean="0"/>
              <a:t>color + </a:t>
            </a:r>
            <a:r>
              <a:rPr lang="ru-RU" sz="1800" dirty="0" smtClean="0"/>
              <a:t>диффузная составляющая  + зеркальная составляющая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 marL="114300" indent="0">
              <a:buNone/>
            </a:pPr>
            <a:r>
              <a:rPr lang="ru-RU" sz="1800" dirty="0"/>
              <a:t>	</a:t>
            </a:r>
            <a:r>
              <a:rPr lang="ru-RU" sz="1800" dirty="0" smtClean="0"/>
              <a:t>	</a:t>
            </a:r>
            <a:r>
              <a:rPr lang="en-US" sz="1800" dirty="0" smtClean="0"/>
              <a:t>if depth &gt; 0 then</a:t>
            </a:r>
          </a:p>
          <a:p>
            <a:pPr marL="11430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dirty="0"/>
              <a:t>	 </a:t>
            </a:r>
            <a:r>
              <a:rPr lang="en-US" sz="1800" dirty="0" smtClean="0"/>
              <a:t>color </a:t>
            </a:r>
            <a:r>
              <a:rPr lang="ru-RU" sz="1800" dirty="0"/>
              <a:t>← </a:t>
            </a:r>
            <a:r>
              <a:rPr lang="en-US" sz="1800" dirty="0" err="1" smtClean="0"/>
              <a:t>TraceRay</a:t>
            </a:r>
            <a:r>
              <a:rPr lang="en-US" sz="1800" dirty="0" smtClean="0"/>
              <a:t>(scene</a:t>
            </a:r>
            <a:r>
              <a:rPr lang="en-US" sz="1800" dirty="0"/>
              <a:t>, reflect(ray, N, P), depth - 1</a:t>
            </a:r>
            <a:r>
              <a:rPr lang="en-US" sz="1800" dirty="0" smtClean="0"/>
              <a:t>);</a:t>
            </a:r>
          </a:p>
          <a:p>
            <a:pPr marL="11430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return color;</a:t>
            </a: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98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Интерфейс программы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pic>
        <p:nvPicPr>
          <p:cNvPr id="5" name="Объект 4" descr="C:\Users\zhigalkin\YandexDisk\Скриншоты\2020-12-08_22-43-13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72" y="1752600"/>
            <a:ext cx="7575455" cy="4373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882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Исследование визуальных характеристик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795" y="1752600"/>
            <a:ext cx="6444409" cy="437356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33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Исследование временных характеристик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pic>
        <p:nvPicPr>
          <p:cNvPr id="5" name="Объект 4" descr="C:\Users\zhigalkin\YandexDisk\Скриншоты\2020-12-08_23-34-07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5328592" cy="482453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5580112" y="1772816"/>
            <a:ext cx="3312368" cy="453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4128" y="1797720"/>
            <a:ext cx="31683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Исследование проводилось на ноутбуке с процессором </a:t>
            </a:r>
            <a:r>
              <a:rPr lang="ru-RU" dirty="0" err="1"/>
              <a:t>Intel</a:t>
            </a:r>
            <a:r>
              <a:rPr lang="ru-RU" dirty="0"/>
              <a:t>(R) </a:t>
            </a:r>
            <a:r>
              <a:rPr lang="ru-RU" dirty="0" err="1"/>
              <a:t>Core</a:t>
            </a:r>
            <a:r>
              <a:rPr lang="ru-RU" dirty="0"/>
              <a:t>(TM) i3-8130U CPU 2.20 </a:t>
            </a:r>
            <a:r>
              <a:rPr lang="ru-RU" dirty="0" err="1"/>
              <a:t>GHz</a:t>
            </a:r>
            <a:r>
              <a:rPr lang="ru-RU" dirty="0"/>
              <a:t> с 4 логическими ядрами под управлением </a:t>
            </a:r>
            <a:r>
              <a:rPr lang="ru-RU" dirty="0" err="1"/>
              <a:t>Windows</a:t>
            </a:r>
            <a:r>
              <a:rPr lang="ru-RU" dirty="0"/>
              <a:t> 10 с 8 Гб оперативной памяти.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952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Аптека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173</TotalTime>
  <Words>236</Words>
  <Application>Microsoft Office PowerPoint</Application>
  <PresentationFormat>Экран (4:3)</PresentationFormat>
  <Paragraphs>73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Аптека</vt:lpstr>
      <vt:lpstr>Курсовой проект по компьютерной графике</vt:lpstr>
      <vt:lpstr>Цель работы</vt:lpstr>
      <vt:lpstr>Формализация объектов сцены</vt:lpstr>
      <vt:lpstr>Выбор алгоритма</vt:lpstr>
      <vt:lpstr>Модель освещения Фонга</vt:lpstr>
      <vt:lpstr>Алгоритм трассировки лучей</vt:lpstr>
      <vt:lpstr>Интерфейс программы</vt:lpstr>
      <vt:lpstr>Исследование визуальных характеристик</vt:lpstr>
      <vt:lpstr>Исследование временных характеристик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Dmitry Zhigalkin</dc:creator>
  <cp:lastModifiedBy>Dmitry Zhigalkin</cp:lastModifiedBy>
  <cp:revision>28</cp:revision>
  <dcterms:created xsi:type="dcterms:W3CDTF">2020-12-09T08:01:58Z</dcterms:created>
  <dcterms:modified xsi:type="dcterms:W3CDTF">2020-12-09T11:07:56Z</dcterms:modified>
</cp:coreProperties>
</file>