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66" r:id="rId3"/>
    <p:sldId id="272" r:id="rId4"/>
    <p:sldId id="259" r:id="rId5"/>
    <p:sldId id="270" r:id="rId6"/>
    <p:sldId id="273" r:id="rId7"/>
    <p:sldId id="274" r:id="rId8"/>
    <p:sldId id="275" r:id="rId9"/>
    <p:sldId id="276" r:id="rId10"/>
    <p:sldId id="267" r:id="rId11"/>
    <p:sldId id="261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890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6A121-4B1C-4688-8295-756180A547FA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0B0B-9538-4DD1-BD37-9310EAE04D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2947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5042-ECD1-4B20-BBEC-1C5A65B9AFEA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314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84B-235C-433A-831C-959DCAA4692E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98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5AB1-64E6-495A-AD39-CE393F44990E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9548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CC29-160C-4E99-B16D-715435D6ABD6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385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E37-D703-4E9A-AD0B-DB690041543B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5317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32BF-57F0-4439-9125-CE4D38F923F6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9525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0D2A-360E-42C7-8E77-7CA181391665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3061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9AEF-A6CB-4CC2-8836-F18D218FDA29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372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936A-5AFC-41AC-A70F-4CFD24D4AE65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220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C67-A294-4FBA-BD68-BF2C6C0BD725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30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09B-8F60-40CD-8931-8CA42CE7189F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39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0FD0-70CE-413F-A6CA-6188660DF94A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539552" y="1988840"/>
            <a:ext cx="8348662" cy="1968500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базы данных 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файлами в сети Интернет</a:t>
            </a:r>
            <a:endParaRPr lang="ru-RU" sz="45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000100" y="6072206"/>
            <a:ext cx="869634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Солодовников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игоревич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857488" y="5643578"/>
            <a:ext cx="6553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жигалкин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дмитрий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романович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05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Акторы</a:t>
            </a:r>
            <a:r>
              <a:rPr lang="ru-RU" dirty="0" smtClean="0"/>
              <a:t>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3315" name="Picture 3" descr="C:\Users\Dmitry\Desktop\actors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7023729" cy="4933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7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Проектирование архитектуры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Содержимое 4" descr="C:\Users\Dmitry\Desktop\components-diagram-reduce (1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7508" y="1628775"/>
            <a:ext cx="5888985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619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sz="1800" dirty="0" smtClean="0"/>
              <a:t>	Была достигнута цель проекта — реализация базы данных </a:t>
            </a:r>
            <a:r>
              <a:rPr lang="ru-RU" sz="1800" dirty="0" err="1" smtClean="0"/>
              <a:t>веб-приложения</a:t>
            </a:r>
            <a:r>
              <a:rPr lang="ru-RU" sz="1800" dirty="0" smtClean="0"/>
              <a:t> для </a:t>
            </a:r>
          </a:p>
          <a:p>
            <a:pPr algn="just">
              <a:buNone/>
            </a:pPr>
            <a:r>
              <a:rPr lang="ru-RU" sz="1800" dirty="0" smtClean="0"/>
              <a:t>обмена файлами в сети Интернет с разделением прав пользователей, </a:t>
            </a:r>
          </a:p>
          <a:p>
            <a:pPr algn="just">
              <a:buNone/>
            </a:pPr>
            <a:r>
              <a:rPr lang="ru-RU" sz="1800" dirty="0" smtClean="0"/>
              <a:t>комментированием и оцениванием файлов, а также оцениванием пользователей</a:t>
            </a:r>
          </a:p>
          <a:p>
            <a:pPr algn="just">
              <a:buNone/>
            </a:pPr>
            <a:r>
              <a:rPr lang="ru-RU" sz="1800" dirty="0" smtClean="0"/>
              <a:t> и ведением истории действий всех пользователей.</a:t>
            </a:r>
          </a:p>
          <a:p>
            <a:pPr>
              <a:buNone/>
            </a:pPr>
            <a:endParaRPr lang="ru-RU" sz="1800" dirty="0" smtClean="0">
              <a:latin typeface="+mj-lt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dirty="0" smtClean="0">
                <a:latin typeface="+mj-lt"/>
                <a:ea typeface="Tahoma" pitchFamily="34" charset="0"/>
                <a:cs typeface="Times New Roman" pitchFamily="18" charset="0"/>
              </a:rPr>
              <a:t>В результате проделанной работы были выполнены следующие задачи</a:t>
            </a:r>
            <a:r>
              <a:rPr lang="ru-RU" sz="1800" dirty="0" smtClean="0">
                <a:latin typeface="+mj-lt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ru-RU" sz="1800" dirty="0" smtClean="0">
              <a:latin typeface="+mj-lt"/>
            </a:endParaRPr>
          </a:p>
          <a:p>
            <a:pPr algn="just"/>
            <a:r>
              <a:rPr lang="ru-RU" sz="1800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формализовано задание, путем выделения соответствующих </a:t>
            </a:r>
            <a:r>
              <a:rPr lang="ru-RU" sz="1800" dirty="0" err="1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акторов</a:t>
            </a:r>
            <a:r>
              <a:rPr lang="ru-RU" sz="1800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и прецедентов;</a:t>
            </a:r>
          </a:p>
          <a:p>
            <a:pPr algn="just"/>
            <a:r>
              <a:rPr lang="ru-RU" sz="1800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проведен анализ существующих решений, выделены преимущества и недостатки;</a:t>
            </a:r>
          </a:p>
          <a:p>
            <a:pPr algn="just"/>
            <a:r>
              <a:rPr lang="ru-RU" sz="1800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проведен анализ СУБД и выбрана наиболее подходящая;</a:t>
            </a:r>
          </a:p>
          <a:p>
            <a:pPr algn="just"/>
            <a:r>
              <a:rPr lang="ru-RU" sz="1800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спроектирована база данных</a:t>
            </a:r>
            <a:r>
              <a:rPr lang="en-US" sz="1800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1800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спроектирована архитектура приложения</a:t>
            </a:r>
            <a:r>
              <a:rPr lang="en-US" sz="1800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разработано приложение.</a:t>
            </a:r>
          </a:p>
          <a:p>
            <a:endParaRPr lang="ru-RU" sz="1800" dirty="0" smtClean="0">
              <a:latin typeface="+mj-lt"/>
            </a:endParaRPr>
          </a:p>
          <a:p>
            <a:pPr marL="114300" indent="0" algn="just">
              <a:buNone/>
            </a:pPr>
            <a:endParaRPr lang="ru-RU" sz="18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398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7544" y="404664"/>
            <a:ext cx="8261350" cy="103981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539552" y="1556792"/>
            <a:ext cx="8229600" cy="485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работы: разработка базы данных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файлами в сети Интернет, с разделением прав пользователей и ведением истории действий пользователей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ф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ормализовать задание, выделив соответствующих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акторов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и прецеденты;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провести анализ существующих решений, выделить преимущества и недостатки;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провести анализ СУБД и выбрать наиболее подходящую;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спроектировать базу данных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спроектировать архитектуру приложения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р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азработать приложение.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9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Сравнительный анализ существующих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1785918" y="2071678"/>
          <a:ext cx="5530049" cy="452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82372"/>
                <a:gridCol w="1382372"/>
                <a:gridCol w="1382372"/>
                <a:gridCol w="1382933"/>
              </a:tblGrid>
              <a:tr h="5657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Dropbox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Google </a:t>
                      </a:r>
                      <a:r>
                        <a:rPr lang="ru-RU" sz="1200" dirty="0"/>
                        <a:t>Диск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Microsoft </a:t>
                      </a:r>
                      <a:r>
                        <a:rPr lang="en-US" sz="1200" dirty="0" err="1"/>
                        <a:t>OneDrive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5657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/>
                        <a:t>Комментирование файлов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+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-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+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8486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/>
                        <a:t>Выставление рейтинга пользователям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-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-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-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5657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/>
                        <a:t>Выставление рейтинга файлам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-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-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-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11314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/>
                        <a:t>Возможность увеличения файлового пространства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+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+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/>
                        <a:t>+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8486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/>
                        <a:t>Удобный и простой интерфейс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+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+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-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</a:tbl>
          </a:graphicData>
        </a:graphic>
      </p:graphicFrame>
      <p:pic>
        <p:nvPicPr>
          <p:cNvPr id="1026" name="Picture 2" descr="C:\Users\Dmitry\Desktop\hh_drive_96d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00174"/>
            <a:ext cx="500066" cy="500066"/>
          </a:xfrm>
          <a:prstGeom prst="rect">
            <a:avLst/>
          </a:prstGeom>
          <a:noFill/>
        </p:spPr>
      </p:pic>
      <p:pic>
        <p:nvPicPr>
          <p:cNvPr id="1027" name="Picture 3" descr="C:\Users\Dmitry\Desktop\Без названия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428736"/>
            <a:ext cx="1013815" cy="623886"/>
          </a:xfrm>
          <a:prstGeom prst="rect">
            <a:avLst/>
          </a:prstGeom>
          <a:noFill/>
        </p:spPr>
      </p:pic>
      <p:pic>
        <p:nvPicPr>
          <p:cNvPr id="1028" name="Picture 4" descr="C:\Users\Dmitry\Desktop\dropbo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1428736"/>
            <a:ext cx="1071570" cy="578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7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Схема предметной области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Содержимое 6" descr="C:\Users\Dmitry\Desktop\er (1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650085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C:\Users\Dmitry\Desktop\er (2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1643050"/>
            <a:ext cx="207170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7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СУБД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6" name="Picture 2" descr="C:\Users\Dmitry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6000768"/>
            <a:ext cx="714380" cy="369255"/>
          </a:xfrm>
          <a:prstGeom prst="rect">
            <a:avLst/>
          </a:prstGeom>
          <a:noFill/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357290" y="1428736"/>
          <a:ext cx="6643735" cy="38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1000132"/>
                <a:gridCol w="1143008"/>
                <a:gridCol w="1287016"/>
                <a:gridCol w="1141877"/>
              </a:tblGrid>
              <a:tr h="6429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PostgreSQL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Oracle</a:t>
                      </a:r>
                      <a:endParaRPr lang="ru-RU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Простота</a:t>
                      </a:r>
                      <a:r>
                        <a:rPr lang="ru-RU" baseline="0" dirty="0" smtClean="0"/>
                        <a:t> использования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Низкая ресурсоемкость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Безопасность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Мощность и </a:t>
                      </a:r>
                      <a:r>
                        <a:rPr lang="ru-RU" dirty="0" err="1" smtClean="0"/>
                        <a:t>масштабируемость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Бесплатная модель распространения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Ролевая модель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Рисунок 8" descr="C:\Users\Dmitry\YandexDisk\Скриншоты\2021-06-08_14-32-1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071546"/>
            <a:ext cx="52864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7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Хранимые процедуры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857224" y="1071546"/>
            <a:ext cx="75724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1900" dirty="0" smtClean="0"/>
              <a:t>В реализации хранимых процедур были использованы курсоры — поименованная область памяти, содержащая результирующий набор </a:t>
            </a:r>
            <a:r>
              <a:rPr lang="en-US" sz="1900" dirty="0" smtClean="0"/>
              <a:t>select </a:t>
            </a:r>
            <a:r>
              <a:rPr lang="ru-RU" sz="1900" dirty="0" smtClean="0"/>
              <a:t>запроса, позволяет обрабатывать полученные данные построчно.</a:t>
            </a:r>
            <a:endParaRPr lang="ru-RU" sz="1900" dirty="0"/>
          </a:p>
        </p:txBody>
      </p:sp>
      <p:pic>
        <p:nvPicPr>
          <p:cNvPr id="24578" name="Picture 2" descr="C:\Users\Dmitry\Desktop\2021-06-07_17-52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00306"/>
            <a:ext cx="6407615" cy="3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87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Триггеры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7224" y="1071546"/>
            <a:ext cx="7572428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>
                <a:latin typeface="+mj-lt"/>
                <a:ea typeface="Times New Roman" pitchFamily="18" charset="0"/>
                <a:cs typeface="Arial" pitchFamily="34" charset="0"/>
              </a:rPr>
              <a:t>Для </a:t>
            </a:r>
            <a:r>
              <a:rPr lang="ru-RU" sz="2000" dirty="0" smtClean="0">
                <a:latin typeface="+mj-lt"/>
                <a:ea typeface="Times New Roman" pitchFamily="18" charset="0"/>
                <a:cs typeface="Arial" pitchFamily="34" charset="0"/>
              </a:rPr>
              <a:t>пересчета рейтинга и ведения статистики были добавлены триггеры следующих типов, использующие хранимые процедуры:</a:t>
            </a:r>
          </a:p>
          <a:p>
            <a:endParaRPr lang="ru-RU" sz="2000" dirty="0" smtClean="0">
              <a:latin typeface="+mj-lt"/>
              <a:ea typeface="Times New Roman" pitchFamily="18" charset="0"/>
              <a:cs typeface="Arial" pitchFamily="34" charset="0"/>
            </a:endParaRPr>
          </a:p>
          <a:p>
            <a:r>
              <a:rPr lang="en-US" sz="1600" dirty="0" smtClean="0"/>
              <a:t>1</a:t>
            </a:r>
            <a:r>
              <a:rPr lang="en-US" sz="1600" dirty="0" smtClean="0"/>
              <a:t>) after insert;</a:t>
            </a:r>
            <a:endParaRPr lang="ru-RU" sz="1600" dirty="0" smtClean="0"/>
          </a:p>
          <a:p>
            <a:r>
              <a:rPr lang="en-US" sz="1600" dirty="0" smtClean="0"/>
              <a:t>2) after update;</a:t>
            </a:r>
            <a:endParaRPr lang="ru-RU" sz="1600" dirty="0" smtClean="0"/>
          </a:p>
          <a:p>
            <a:r>
              <a:rPr lang="en-US" sz="1600" dirty="0" smtClean="0"/>
              <a:t>3) before delete.</a:t>
            </a:r>
            <a:endParaRPr lang="ru-RU" sz="1600" dirty="0" smtClean="0"/>
          </a:p>
          <a:p>
            <a:pPr lvl="0" indent="269875" algn="just" fontAlgn="base">
              <a:spcBef>
                <a:spcPct val="0"/>
              </a:spcBef>
              <a:spcAft>
                <a:spcPct val="0"/>
              </a:spcAft>
            </a:pPr>
            <a:endParaRPr lang="ru-RU" sz="2800" dirty="0" smtClean="0">
              <a:latin typeface="+mj-lt"/>
              <a:cs typeface="Arial" pitchFamily="34" charset="0"/>
            </a:endParaRPr>
          </a:p>
        </p:txBody>
      </p:sp>
      <p:pic>
        <p:nvPicPr>
          <p:cNvPr id="23556" name="Picture 4" descr="C:\Users\Dmitry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143248"/>
            <a:ext cx="5753100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87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Б</a:t>
            </a:r>
            <a:r>
              <a:rPr lang="ru-RU" dirty="0" smtClean="0">
                <a:solidFill>
                  <a:schemeClr val="tx1"/>
                </a:solidFill>
              </a:rPr>
              <a:t>езопасности базы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7224" y="1571612"/>
            <a:ext cx="75724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На начальных этапах разработки БД </a:t>
            </a:r>
            <a:r>
              <a:rPr lang="ru-RU" sz="2000" dirty="0" smtClean="0"/>
              <a:t>отсутствовал запрет на внешние подключения, в результате чего она была взломана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pic>
        <p:nvPicPr>
          <p:cNvPr id="25602" name="Picture 2" descr="C:\Users\Dmitry\Desktop\2021-06-08_15-45-5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71744"/>
            <a:ext cx="5991225" cy="990600"/>
          </a:xfrm>
          <a:prstGeom prst="rect">
            <a:avLst/>
          </a:prstGeom>
          <a:noFill/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8662" y="4143380"/>
            <a:ext cx="75724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После данного инцидента были использованы механизмы СУБД для запрета всех внешних подключений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pic>
        <p:nvPicPr>
          <p:cNvPr id="8" name="Рисунок 7" descr="C:\Users\Dmitry\YandexDisk\Скриншоты\2021-06-08_14-45-59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929198"/>
            <a:ext cx="34829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7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261</Words>
  <Application>Microsoft Office PowerPoint</Application>
  <PresentationFormat>Экран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 Разработка базы данных веб-приложения для обмена файлами в сети Интернет</vt:lpstr>
      <vt:lpstr>Цель и задачи</vt:lpstr>
      <vt:lpstr>Сравнительный анализ существующих решений</vt:lpstr>
      <vt:lpstr>Схема предметной области</vt:lpstr>
      <vt:lpstr>Выбор СУБД</vt:lpstr>
      <vt:lpstr>Ролевая модель</vt:lpstr>
      <vt:lpstr>Хранимые процедуры</vt:lpstr>
      <vt:lpstr>Триггеры</vt:lpstr>
      <vt:lpstr>Безопасности базы данных</vt:lpstr>
      <vt:lpstr>Акторы системы</vt:lpstr>
      <vt:lpstr>Проектирование архитектуры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Zhigalkin</dc:creator>
  <cp:lastModifiedBy>Dmitry</cp:lastModifiedBy>
  <cp:revision>107</cp:revision>
  <dcterms:created xsi:type="dcterms:W3CDTF">2020-12-09T08:01:58Z</dcterms:created>
  <dcterms:modified xsi:type="dcterms:W3CDTF">2021-06-08T11:50:38Z</dcterms:modified>
</cp:coreProperties>
</file>