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9" r:id="rId3"/>
    <p:sldId id="273" r:id="rId4"/>
    <p:sldId id="260" r:id="rId5"/>
    <p:sldId id="261" r:id="rId6"/>
    <p:sldId id="274" r:id="rId7"/>
    <p:sldId id="275" r:id="rId8"/>
    <p:sldId id="264" r:id="rId9"/>
    <p:sldId id="272" r:id="rId10"/>
    <p:sldId id="277" r:id="rId11"/>
    <p:sldId id="265" r:id="rId12"/>
    <p:sldId id="276" r:id="rId13"/>
    <p:sldId id="266" r:id="rId14"/>
    <p:sldId id="268" r:id="rId15"/>
    <p:sldId id="278" r:id="rId16"/>
    <p:sldId id="279" r:id="rId17"/>
    <p:sldId id="280" r:id="rId18"/>
    <p:sldId id="270" r:id="rId19"/>
    <p:sldId id="271"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Стиль из темы 2 - акцент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5" autoAdjust="0"/>
    <p:restoredTop sz="81688" autoAdjust="0"/>
  </p:normalViewPr>
  <p:slideViewPr>
    <p:cSldViewPr snapToGrid="0" showGuides="1">
      <p:cViewPr>
        <p:scale>
          <a:sx n="76" d="100"/>
          <a:sy n="76" d="100"/>
        </p:scale>
        <p:origin x="1042" y="-1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9A25-C0B7-1E4E-9641-3E9C78826FA0}" type="datetimeFigureOut">
              <a:rPr lang="ru-RU" smtClean="0"/>
              <a:t>02.06.2022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1D1B6-B90A-4A47-AE3A-C70A78AE92D2}" type="slidenum">
              <a:rPr lang="ru-RU" smtClean="0"/>
              <a:t>‹#›</a:t>
            </a:fld>
            <a:endParaRPr lang="ru-RU"/>
          </a:p>
        </p:txBody>
      </p:sp>
    </p:spTree>
    <p:extLst>
      <p:ext uri="{BB962C8B-B14F-4D97-AF65-F5344CB8AC3E}">
        <p14:creationId xmlns:p14="http://schemas.microsoft.com/office/powerpoint/2010/main" val="231650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Здравствуйте, уважаемая комиссия</a:t>
            </a:r>
          </a:p>
        </p:txBody>
      </p:sp>
      <p:sp>
        <p:nvSpPr>
          <p:cNvPr id="4" name="Номер слайда 3"/>
          <p:cNvSpPr>
            <a:spLocks noGrp="1"/>
          </p:cNvSpPr>
          <p:nvPr>
            <p:ph type="sldNum" sz="quarter" idx="5"/>
          </p:nvPr>
        </p:nvSpPr>
        <p:spPr/>
        <p:txBody>
          <a:bodyPr/>
          <a:lstStyle/>
          <a:p>
            <a:fld id="{4711D1B6-B90A-4A47-AE3A-C70A78AE92D2}" type="slidenum">
              <a:rPr lang="ru-RU" smtClean="0"/>
              <a:t>1</a:t>
            </a:fld>
            <a:endParaRPr lang="ru-RU"/>
          </a:p>
        </p:txBody>
      </p:sp>
    </p:spTree>
    <p:extLst>
      <p:ext uri="{BB962C8B-B14F-4D97-AF65-F5344CB8AC3E}">
        <p14:creationId xmlns:p14="http://schemas.microsoft.com/office/powerpoint/2010/main" val="2273511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поиск подходящего УГСН, в случае если агент примет решение подать документы на УГСН в другом ВУЗе</a:t>
            </a:r>
          </a:p>
        </p:txBody>
      </p:sp>
      <p:sp>
        <p:nvSpPr>
          <p:cNvPr id="4" name="Номер слайда 3"/>
          <p:cNvSpPr>
            <a:spLocks noGrp="1"/>
          </p:cNvSpPr>
          <p:nvPr>
            <p:ph type="sldNum" sz="quarter" idx="5"/>
          </p:nvPr>
        </p:nvSpPr>
        <p:spPr/>
        <p:txBody>
          <a:bodyPr/>
          <a:lstStyle/>
          <a:p>
            <a:fld id="{4711D1B6-B90A-4A47-AE3A-C70A78AE92D2}" type="slidenum">
              <a:rPr lang="ru-RU" smtClean="0"/>
              <a:t>10</a:t>
            </a:fld>
            <a:endParaRPr lang="ru-RU"/>
          </a:p>
        </p:txBody>
      </p:sp>
    </p:spTree>
    <p:extLst>
      <p:ext uri="{BB962C8B-B14F-4D97-AF65-F5344CB8AC3E}">
        <p14:creationId xmlns:p14="http://schemas.microsoft.com/office/powerpoint/2010/main" val="180797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Архитектура реализованного программного обеспечения представлена на слайде</a:t>
            </a:r>
          </a:p>
        </p:txBody>
      </p:sp>
      <p:sp>
        <p:nvSpPr>
          <p:cNvPr id="4" name="Номер слайда 3"/>
          <p:cNvSpPr>
            <a:spLocks noGrp="1"/>
          </p:cNvSpPr>
          <p:nvPr>
            <p:ph type="sldNum" sz="quarter" idx="5"/>
          </p:nvPr>
        </p:nvSpPr>
        <p:spPr/>
        <p:txBody>
          <a:bodyPr/>
          <a:lstStyle/>
          <a:p>
            <a:fld id="{4711D1B6-B90A-4A47-AE3A-C70A78AE92D2}" type="slidenum">
              <a:rPr lang="ru-RU" smtClean="0"/>
              <a:t>11</a:t>
            </a:fld>
            <a:endParaRPr lang="ru-RU"/>
          </a:p>
        </p:txBody>
      </p:sp>
    </p:spTree>
    <p:extLst>
      <p:ext uri="{BB962C8B-B14F-4D97-AF65-F5344CB8AC3E}">
        <p14:creationId xmlns:p14="http://schemas.microsoft.com/office/powerpoint/2010/main" val="138380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слайде представлены результаты исследований, которые проводились на 700к </a:t>
            </a:r>
            <a:r>
              <a:rPr lang="ru-RU" dirty="0" err="1"/>
              <a:t>абитурентов</a:t>
            </a:r>
            <a:r>
              <a:rPr lang="ru-RU" dirty="0"/>
              <a:t>, с длительностью этапов перераспределения заявлений с копией аттестата и оригиналами аттестатов равной 5. Результаты представлены для трех категорий ВУЗов – технических, медицинских и </a:t>
            </a:r>
            <a:r>
              <a:rPr lang="ru-RU" dirty="0" err="1"/>
              <a:t>гуманитраных</a:t>
            </a:r>
            <a:r>
              <a:rPr lang="ru-RU" dirty="0"/>
              <a:t>. При уменьшении числа </a:t>
            </a:r>
            <a:r>
              <a:rPr lang="ru-RU" dirty="0" err="1"/>
              <a:t>бюдженых</a:t>
            </a:r>
            <a:r>
              <a:rPr lang="ru-RU" dirty="0"/>
              <a:t> мест на 10</a:t>
            </a:r>
            <a:r>
              <a:rPr lang="en-US" dirty="0"/>
              <a:t>%</a:t>
            </a:r>
            <a:r>
              <a:rPr lang="ru-RU" dirty="0"/>
              <a:t> средний балл повысился на </a:t>
            </a:r>
            <a:r>
              <a:rPr lang="en-US" dirty="0"/>
              <a:t>5%</a:t>
            </a:r>
            <a:endParaRPr lang="ru-RU" dirty="0"/>
          </a:p>
        </p:txBody>
      </p:sp>
      <p:sp>
        <p:nvSpPr>
          <p:cNvPr id="4" name="Номер слайда 3"/>
          <p:cNvSpPr>
            <a:spLocks noGrp="1"/>
          </p:cNvSpPr>
          <p:nvPr>
            <p:ph type="sldNum" sz="quarter" idx="5"/>
          </p:nvPr>
        </p:nvSpPr>
        <p:spPr/>
        <p:txBody>
          <a:bodyPr/>
          <a:lstStyle/>
          <a:p>
            <a:fld id="{4711D1B6-B90A-4A47-AE3A-C70A78AE92D2}" type="slidenum">
              <a:rPr lang="ru-RU" smtClean="0"/>
              <a:t>12</a:t>
            </a:fld>
            <a:endParaRPr lang="ru-RU"/>
          </a:p>
        </p:txBody>
      </p:sp>
    </p:spTree>
    <p:extLst>
      <p:ext uri="{BB962C8B-B14F-4D97-AF65-F5344CB8AC3E}">
        <p14:creationId xmlns:p14="http://schemas.microsoft.com/office/powerpoint/2010/main" val="3267959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Результаты в разрезе медицинских ВУЗов</a:t>
            </a:r>
          </a:p>
        </p:txBody>
      </p:sp>
      <p:sp>
        <p:nvSpPr>
          <p:cNvPr id="4" name="Номер слайда 3"/>
          <p:cNvSpPr>
            <a:spLocks noGrp="1"/>
          </p:cNvSpPr>
          <p:nvPr>
            <p:ph type="sldNum" sz="quarter" idx="5"/>
          </p:nvPr>
        </p:nvSpPr>
        <p:spPr/>
        <p:txBody>
          <a:bodyPr/>
          <a:lstStyle/>
          <a:p>
            <a:fld id="{4711D1B6-B90A-4A47-AE3A-C70A78AE92D2}" type="slidenum">
              <a:rPr lang="ru-RU" smtClean="0"/>
              <a:t>13</a:t>
            </a:fld>
            <a:endParaRPr lang="ru-RU"/>
          </a:p>
        </p:txBody>
      </p:sp>
    </p:spTree>
    <p:extLst>
      <p:ext uri="{BB962C8B-B14F-4D97-AF65-F5344CB8AC3E}">
        <p14:creationId xmlns:p14="http://schemas.microsoft.com/office/powerpoint/2010/main" val="419125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Результаты в разрезе гуманитарных ВУЗов</a:t>
            </a:r>
          </a:p>
          <a:p>
            <a:endParaRPr lang="ru-RU" dirty="0"/>
          </a:p>
        </p:txBody>
      </p:sp>
      <p:sp>
        <p:nvSpPr>
          <p:cNvPr id="4" name="Номер слайда 3"/>
          <p:cNvSpPr>
            <a:spLocks noGrp="1"/>
          </p:cNvSpPr>
          <p:nvPr>
            <p:ph type="sldNum" sz="quarter" idx="5"/>
          </p:nvPr>
        </p:nvSpPr>
        <p:spPr/>
        <p:txBody>
          <a:bodyPr/>
          <a:lstStyle/>
          <a:p>
            <a:fld id="{4711D1B6-B90A-4A47-AE3A-C70A78AE92D2}" type="slidenum">
              <a:rPr lang="ru-RU" smtClean="0"/>
              <a:t>14</a:t>
            </a:fld>
            <a:endParaRPr lang="ru-RU"/>
          </a:p>
        </p:txBody>
      </p:sp>
    </p:spTree>
    <p:extLst>
      <p:ext uri="{BB962C8B-B14F-4D97-AF65-F5344CB8AC3E}">
        <p14:creationId xmlns:p14="http://schemas.microsoft.com/office/powerpoint/2010/main" val="318518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увеличении числа бюджетных мест на 10</a:t>
            </a:r>
            <a:r>
              <a:rPr lang="en-US" dirty="0"/>
              <a:t>% </a:t>
            </a:r>
            <a:r>
              <a:rPr lang="ru-RU" dirty="0"/>
              <a:t>средний балл уменьшился на 4</a:t>
            </a:r>
            <a:r>
              <a:rPr lang="en-US" dirty="0"/>
              <a:t>%</a:t>
            </a:r>
            <a:endParaRPr lang="ru-RU" dirty="0"/>
          </a:p>
        </p:txBody>
      </p:sp>
      <p:sp>
        <p:nvSpPr>
          <p:cNvPr id="4" name="Номер слайда 3"/>
          <p:cNvSpPr>
            <a:spLocks noGrp="1"/>
          </p:cNvSpPr>
          <p:nvPr>
            <p:ph type="sldNum" sz="quarter" idx="5"/>
          </p:nvPr>
        </p:nvSpPr>
        <p:spPr/>
        <p:txBody>
          <a:bodyPr/>
          <a:lstStyle/>
          <a:p>
            <a:fld id="{4711D1B6-B90A-4A47-AE3A-C70A78AE92D2}" type="slidenum">
              <a:rPr lang="ru-RU" smtClean="0"/>
              <a:t>15</a:t>
            </a:fld>
            <a:endParaRPr lang="ru-RU"/>
          </a:p>
        </p:txBody>
      </p:sp>
    </p:spTree>
    <p:extLst>
      <p:ext uri="{BB962C8B-B14F-4D97-AF65-F5344CB8AC3E}">
        <p14:creationId xmlns:p14="http://schemas.microsoft.com/office/powerpoint/2010/main" val="2558762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Результаты в разрезе медицинских ВУЗов</a:t>
            </a:r>
          </a:p>
          <a:p>
            <a:endParaRPr lang="ru-RU" dirty="0"/>
          </a:p>
        </p:txBody>
      </p:sp>
      <p:sp>
        <p:nvSpPr>
          <p:cNvPr id="4" name="Номер слайда 3"/>
          <p:cNvSpPr>
            <a:spLocks noGrp="1"/>
          </p:cNvSpPr>
          <p:nvPr>
            <p:ph type="sldNum" sz="quarter" idx="5"/>
          </p:nvPr>
        </p:nvSpPr>
        <p:spPr/>
        <p:txBody>
          <a:bodyPr/>
          <a:lstStyle/>
          <a:p>
            <a:fld id="{4711D1B6-B90A-4A47-AE3A-C70A78AE92D2}" type="slidenum">
              <a:rPr lang="ru-RU" smtClean="0"/>
              <a:t>16</a:t>
            </a:fld>
            <a:endParaRPr lang="ru-RU"/>
          </a:p>
        </p:txBody>
      </p:sp>
    </p:spTree>
    <p:extLst>
      <p:ext uri="{BB962C8B-B14F-4D97-AF65-F5344CB8AC3E}">
        <p14:creationId xmlns:p14="http://schemas.microsoft.com/office/powerpoint/2010/main" val="2768154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Результаты в разрезе гуманитарных ВУЗов</a:t>
            </a:r>
          </a:p>
          <a:p>
            <a:endParaRPr lang="ru-RU" dirty="0"/>
          </a:p>
        </p:txBody>
      </p:sp>
      <p:sp>
        <p:nvSpPr>
          <p:cNvPr id="4" name="Номер слайда 3"/>
          <p:cNvSpPr>
            <a:spLocks noGrp="1"/>
          </p:cNvSpPr>
          <p:nvPr>
            <p:ph type="sldNum" sz="quarter" idx="5"/>
          </p:nvPr>
        </p:nvSpPr>
        <p:spPr/>
        <p:txBody>
          <a:bodyPr/>
          <a:lstStyle/>
          <a:p>
            <a:fld id="{4711D1B6-B90A-4A47-AE3A-C70A78AE92D2}" type="slidenum">
              <a:rPr lang="ru-RU" smtClean="0"/>
              <a:t>17</a:t>
            </a:fld>
            <a:endParaRPr lang="ru-RU"/>
          </a:p>
        </p:txBody>
      </p:sp>
    </p:spTree>
    <p:extLst>
      <p:ext uri="{BB962C8B-B14F-4D97-AF65-F5344CB8AC3E}">
        <p14:creationId xmlns:p14="http://schemas.microsoft.com/office/powerpoint/2010/main" val="3979737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результате проделанной работы был разработан метод прогнозирования итогов приема в ВУЗы России на основе </a:t>
            </a:r>
            <a:r>
              <a:rPr lang="ru-RU" dirty="0" err="1"/>
              <a:t>агентного</a:t>
            </a:r>
            <a:r>
              <a:rPr lang="ru-RU" dirty="0"/>
              <a:t> моделирования и его программная реализация. А также выполнены все поставленные задачи</a:t>
            </a:r>
          </a:p>
        </p:txBody>
      </p:sp>
      <p:sp>
        <p:nvSpPr>
          <p:cNvPr id="4" name="Номер слайда 3"/>
          <p:cNvSpPr>
            <a:spLocks noGrp="1"/>
          </p:cNvSpPr>
          <p:nvPr>
            <p:ph type="sldNum" sz="quarter" idx="5"/>
          </p:nvPr>
        </p:nvSpPr>
        <p:spPr/>
        <p:txBody>
          <a:bodyPr/>
          <a:lstStyle/>
          <a:p>
            <a:fld id="{4711D1B6-B90A-4A47-AE3A-C70A78AE92D2}" type="slidenum">
              <a:rPr lang="ru-RU" smtClean="0"/>
              <a:t>18</a:t>
            </a:fld>
            <a:endParaRPr lang="ru-RU"/>
          </a:p>
        </p:txBody>
      </p:sp>
    </p:spTree>
    <p:extLst>
      <p:ext uri="{BB962C8B-B14F-4D97-AF65-F5344CB8AC3E}">
        <p14:creationId xmlns:p14="http://schemas.microsoft.com/office/powerpoint/2010/main" val="3329990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качестве дальнейшего развития метода можно предложить многопоточную генерацию агентов, разработку нечестных и рисковых стратегий, при которых агент может быть зачислен сразу в несколько ВУЗов. А также добавление этапа приоритетного зачисления</a:t>
            </a:r>
          </a:p>
        </p:txBody>
      </p:sp>
      <p:sp>
        <p:nvSpPr>
          <p:cNvPr id="4" name="Номер слайда 3"/>
          <p:cNvSpPr>
            <a:spLocks noGrp="1"/>
          </p:cNvSpPr>
          <p:nvPr>
            <p:ph type="sldNum" sz="quarter" idx="5"/>
          </p:nvPr>
        </p:nvSpPr>
        <p:spPr/>
        <p:txBody>
          <a:bodyPr/>
          <a:lstStyle/>
          <a:p>
            <a:fld id="{4711D1B6-B90A-4A47-AE3A-C70A78AE92D2}" type="slidenum">
              <a:rPr lang="ru-RU" smtClean="0"/>
              <a:t>19</a:t>
            </a:fld>
            <a:endParaRPr lang="ru-RU"/>
          </a:p>
        </p:txBody>
      </p:sp>
    </p:spTree>
    <p:extLst>
      <p:ext uri="{BB962C8B-B14F-4D97-AF65-F5344CB8AC3E}">
        <p14:creationId xmlns:p14="http://schemas.microsoft.com/office/powerpoint/2010/main" val="69872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Цель моей работы – разработать метод прогнозирования итогов приема в ВУЗы России на основе </a:t>
            </a:r>
            <a:r>
              <a:rPr lang="ru-RU" dirty="0" err="1"/>
              <a:t>агентного</a:t>
            </a:r>
            <a:r>
              <a:rPr lang="ru-RU" dirty="0"/>
              <a:t> моделирования и его программную реализацию</a:t>
            </a:r>
          </a:p>
          <a:p>
            <a:r>
              <a:rPr lang="ru-RU" dirty="0"/>
              <a:t>Основные задачи: Анализ предметной области и методов прогнозирования, Разработка </a:t>
            </a:r>
            <a:r>
              <a:rPr lang="ru-RU" dirty="0" err="1"/>
              <a:t>агентной</a:t>
            </a:r>
            <a:r>
              <a:rPr lang="ru-RU" dirty="0"/>
              <a:t> модели прогнозирования поведения </a:t>
            </a:r>
            <a:r>
              <a:rPr lang="ru-RU" dirty="0" err="1"/>
              <a:t>абитриентов</a:t>
            </a:r>
            <a:endParaRPr lang="ru-RU" dirty="0"/>
          </a:p>
          <a:p>
            <a:r>
              <a:rPr lang="ru-RU" dirty="0"/>
              <a:t>Разработка самого метода и </a:t>
            </a:r>
            <a:r>
              <a:rPr lang="ru-RU" dirty="0" err="1"/>
              <a:t>прог,обеспеч</a:t>
            </a:r>
            <a:r>
              <a:rPr lang="ru-RU" dirty="0"/>
              <a:t>,, которое его реализует А также исследования зависимости среднего балла кол-ва </a:t>
            </a:r>
            <a:r>
              <a:rPr lang="ru-RU" dirty="0" err="1"/>
              <a:t>бюдж</a:t>
            </a:r>
            <a:r>
              <a:rPr lang="ru-RU" dirty="0"/>
              <a:t>. мест</a:t>
            </a:r>
          </a:p>
        </p:txBody>
      </p:sp>
      <p:sp>
        <p:nvSpPr>
          <p:cNvPr id="4" name="Номер слайда 3"/>
          <p:cNvSpPr>
            <a:spLocks noGrp="1"/>
          </p:cNvSpPr>
          <p:nvPr>
            <p:ph type="sldNum" sz="quarter" idx="5"/>
          </p:nvPr>
        </p:nvSpPr>
        <p:spPr/>
        <p:txBody>
          <a:bodyPr/>
          <a:lstStyle/>
          <a:p>
            <a:fld id="{4711D1B6-B90A-4A47-AE3A-C70A78AE92D2}" type="slidenum">
              <a:rPr lang="ru-RU" smtClean="0"/>
              <a:t>2</a:t>
            </a:fld>
            <a:endParaRPr lang="ru-RU"/>
          </a:p>
        </p:txBody>
      </p:sp>
    </p:spTree>
    <p:extLst>
      <p:ext uri="{BB962C8B-B14F-4D97-AF65-F5344CB8AC3E}">
        <p14:creationId xmlns:p14="http://schemas.microsoft.com/office/powerpoint/2010/main" val="391774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Схема организации приема в ВУЗы России представлена на слайде, она демонстрирует, что абитуриент может подать заявление не более чем в 5 ВУЗов, не более чем на 10 различных специальностей, точное их кол-во устанавливает ВУЗ</a:t>
            </a:r>
          </a:p>
        </p:txBody>
      </p:sp>
      <p:sp>
        <p:nvSpPr>
          <p:cNvPr id="4" name="Номер слайда 3"/>
          <p:cNvSpPr>
            <a:spLocks noGrp="1"/>
          </p:cNvSpPr>
          <p:nvPr>
            <p:ph type="sldNum" sz="quarter" idx="5"/>
          </p:nvPr>
        </p:nvSpPr>
        <p:spPr/>
        <p:txBody>
          <a:bodyPr/>
          <a:lstStyle/>
          <a:p>
            <a:fld id="{4711D1B6-B90A-4A47-AE3A-C70A78AE92D2}" type="slidenum">
              <a:rPr lang="ru-RU" smtClean="0"/>
              <a:t>3</a:t>
            </a:fld>
            <a:endParaRPr lang="ru-RU"/>
          </a:p>
        </p:txBody>
      </p:sp>
    </p:spTree>
    <p:extLst>
      <p:ext uri="{BB962C8B-B14F-4D97-AF65-F5344CB8AC3E}">
        <p14:creationId xmlns:p14="http://schemas.microsoft.com/office/powerpoint/2010/main" val="3917743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слайде представлена сравнительная таблица </a:t>
            </a:r>
            <a:r>
              <a:rPr lang="ru-RU" dirty="0" err="1"/>
              <a:t>сущ.методов</a:t>
            </a:r>
            <a:r>
              <a:rPr lang="ru-RU" dirty="0"/>
              <a:t> прогнозирования приема абитуриентов. Основная характеристика – это пересмотр результатов зачисления (при зачислении в ВУЗы России никакого пересмотра быть не может) и возможность получить устойчивое </a:t>
            </a:r>
            <a:r>
              <a:rPr lang="ru-RU" dirty="0" err="1"/>
              <a:t>паросочетание</a:t>
            </a:r>
            <a:r>
              <a:rPr lang="ru-RU" dirty="0"/>
              <a:t>, </a:t>
            </a:r>
            <a:r>
              <a:rPr lang="ru-RU" dirty="0" err="1"/>
              <a:t>т.е</a:t>
            </a:r>
            <a:r>
              <a:rPr lang="ru-RU" dirty="0"/>
              <a:t> такое что абитуриент не стремится найти себе другую пару, другой ВУЗ</a:t>
            </a:r>
          </a:p>
        </p:txBody>
      </p:sp>
      <p:sp>
        <p:nvSpPr>
          <p:cNvPr id="4" name="Номер слайда 3"/>
          <p:cNvSpPr>
            <a:spLocks noGrp="1"/>
          </p:cNvSpPr>
          <p:nvPr>
            <p:ph type="sldNum" sz="quarter" idx="5"/>
          </p:nvPr>
        </p:nvSpPr>
        <p:spPr/>
        <p:txBody>
          <a:bodyPr/>
          <a:lstStyle/>
          <a:p>
            <a:fld id="{4711D1B6-B90A-4A47-AE3A-C70A78AE92D2}" type="slidenum">
              <a:rPr lang="ru-RU" smtClean="0"/>
              <a:t>4</a:t>
            </a:fld>
            <a:endParaRPr lang="ru-RU"/>
          </a:p>
        </p:txBody>
      </p:sp>
    </p:spTree>
    <p:extLst>
      <p:ext uri="{BB962C8B-B14F-4D97-AF65-F5344CB8AC3E}">
        <p14:creationId xmlns:p14="http://schemas.microsoft.com/office/powerpoint/2010/main" val="2684909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следующем слайде представлена </a:t>
            </a:r>
            <a:r>
              <a:rPr lang="en-US" dirty="0"/>
              <a:t>IDEF0</a:t>
            </a:r>
            <a:r>
              <a:rPr lang="ru-RU" dirty="0"/>
              <a:t> диаграмма метода прогнозирования, который на входе получает формализованные данные, а на выходе создает прогноз конкурсной ситуации</a:t>
            </a:r>
          </a:p>
        </p:txBody>
      </p:sp>
      <p:sp>
        <p:nvSpPr>
          <p:cNvPr id="4" name="Номер слайда 3"/>
          <p:cNvSpPr>
            <a:spLocks noGrp="1"/>
          </p:cNvSpPr>
          <p:nvPr>
            <p:ph type="sldNum" sz="quarter" idx="5"/>
          </p:nvPr>
        </p:nvSpPr>
        <p:spPr/>
        <p:txBody>
          <a:bodyPr/>
          <a:lstStyle/>
          <a:p>
            <a:fld id="{4711D1B6-B90A-4A47-AE3A-C70A78AE92D2}" type="slidenum">
              <a:rPr lang="ru-RU" smtClean="0"/>
              <a:t>5</a:t>
            </a:fld>
            <a:endParaRPr lang="ru-RU"/>
          </a:p>
        </p:txBody>
      </p:sp>
    </p:spTree>
    <p:extLst>
      <p:ext uri="{BB962C8B-B14F-4D97-AF65-F5344CB8AC3E}">
        <p14:creationId xmlns:p14="http://schemas.microsoft.com/office/powerpoint/2010/main" val="1802901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Исходная информация бралась из двух мониторингов, у которых названия ВУЗов, которые являются единственным идентификатором, были разными, в таблице на слайде это видно</a:t>
            </a:r>
          </a:p>
          <a:p>
            <a:r>
              <a:rPr lang="ru-RU" dirty="0"/>
              <a:t>Для решения данной проблемы был создан модуль формализации, который отправлял </a:t>
            </a:r>
            <a:r>
              <a:rPr lang="en-US" dirty="0"/>
              <a:t>http </a:t>
            </a:r>
            <a:r>
              <a:rPr lang="ru-RU" dirty="0"/>
              <a:t>запрос с названием ВУЗа с 1 источника, а затем с названием с 2-го и сравнивал их, если названия совпадали, то общее найденное название сохранялось в базу данных, в ином случае необходимо ручное сравнение</a:t>
            </a:r>
          </a:p>
        </p:txBody>
      </p:sp>
      <p:sp>
        <p:nvSpPr>
          <p:cNvPr id="4" name="Номер слайда 3"/>
          <p:cNvSpPr>
            <a:spLocks noGrp="1"/>
          </p:cNvSpPr>
          <p:nvPr>
            <p:ph type="sldNum" sz="quarter" idx="5"/>
          </p:nvPr>
        </p:nvSpPr>
        <p:spPr/>
        <p:txBody>
          <a:bodyPr/>
          <a:lstStyle/>
          <a:p>
            <a:fld id="{4711D1B6-B90A-4A47-AE3A-C70A78AE92D2}" type="slidenum">
              <a:rPr lang="ru-RU" smtClean="0"/>
              <a:t>6</a:t>
            </a:fld>
            <a:endParaRPr lang="ru-RU"/>
          </a:p>
        </p:txBody>
      </p:sp>
    </p:spTree>
    <p:extLst>
      <p:ext uri="{BB962C8B-B14F-4D97-AF65-F5344CB8AC3E}">
        <p14:creationId xmlns:p14="http://schemas.microsoft.com/office/powerpoint/2010/main" val="97916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Исходная информация имела допущения – на первом мониторинге у каждого ВУЗа были перечислены неофициальные направления, которые необходимо было привести к официальным, пример с направлением «Геология» видно на слайде. Была составлена таблица долей - доля официального направления в неофициальном, а затем были пересчитаны бюджетные места и средний балл именно для официальных направлений</a:t>
            </a:r>
          </a:p>
        </p:txBody>
      </p:sp>
      <p:sp>
        <p:nvSpPr>
          <p:cNvPr id="4" name="Номер слайда 3"/>
          <p:cNvSpPr>
            <a:spLocks noGrp="1"/>
          </p:cNvSpPr>
          <p:nvPr>
            <p:ph type="sldNum" sz="quarter" idx="5"/>
          </p:nvPr>
        </p:nvSpPr>
        <p:spPr/>
        <p:txBody>
          <a:bodyPr/>
          <a:lstStyle/>
          <a:p>
            <a:fld id="{4711D1B6-B90A-4A47-AE3A-C70A78AE92D2}" type="slidenum">
              <a:rPr lang="ru-RU" smtClean="0"/>
              <a:t>7</a:t>
            </a:fld>
            <a:endParaRPr lang="ru-RU"/>
          </a:p>
        </p:txBody>
      </p:sp>
    </p:spTree>
    <p:extLst>
      <p:ext uri="{BB962C8B-B14F-4D97-AF65-F5344CB8AC3E}">
        <p14:creationId xmlns:p14="http://schemas.microsoft.com/office/powerpoint/2010/main" val="2670974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Из характеристик агента были выделены домашний регион, необходимость общежития, интересующие УГСН, которые определялись исходя из набора сданных агентом ЕГЭ. Результаты сдачи ЕГЭ определялись согласно нормальному закону распределения, полученному из статистики регионального центра мониторинга в образовании</a:t>
            </a:r>
          </a:p>
        </p:txBody>
      </p:sp>
      <p:sp>
        <p:nvSpPr>
          <p:cNvPr id="4" name="Номер слайда 3"/>
          <p:cNvSpPr>
            <a:spLocks noGrp="1"/>
          </p:cNvSpPr>
          <p:nvPr>
            <p:ph type="sldNum" sz="quarter" idx="5"/>
          </p:nvPr>
        </p:nvSpPr>
        <p:spPr/>
        <p:txBody>
          <a:bodyPr/>
          <a:lstStyle/>
          <a:p>
            <a:fld id="{4711D1B6-B90A-4A47-AE3A-C70A78AE92D2}" type="slidenum">
              <a:rPr lang="ru-RU" smtClean="0"/>
              <a:t>8</a:t>
            </a:fld>
            <a:endParaRPr lang="ru-RU"/>
          </a:p>
        </p:txBody>
      </p:sp>
    </p:spTree>
    <p:extLst>
      <p:ext uri="{BB962C8B-B14F-4D97-AF65-F5344CB8AC3E}">
        <p14:creationId xmlns:p14="http://schemas.microsoft.com/office/powerpoint/2010/main" val="12739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Модель прогнозирования поведения абитуриента включает в себя следующие основные этапы: анализ текущего положения в конкурсном списке, который </a:t>
            </a:r>
            <a:r>
              <a:rPr lang="ru-RU" sz="1200" dirty="0">
                <a:solidFill>
                  <a:schemeClr val="dk1"/>
                </a:solidFill>
                <a:latin typeface="Times New Roman"/>
                <a:ea typeface="Times New Roman"/>
                <a:cs typeface="Times New Roman"/>
                <a:sym typeface="Times New Roman"/>
              </a:rPr>
              <a:t>осуществляется в период подачи заявлений и для каждого агента выполняется 5 раз.</a:t>
            </a:r>
            <a:endParaRPr lang="ru-RU" dirty="0"/>
          </a:p>
        </p:txBody>
      </p:sp>
      <p:sp>
        <p:nvSpPr>
          <p:cNvPr id="4" name="Номер слайда 3"/>
          <p:cNvSpPr>
            <a:spLocks noGrp="1"/>
          </p:cNvSpPr>
          <p:nvPr>
            <p:ph type="sldNum" sz="quarter" idx="5"/>
          </p:nvPr>
        </p:nvSpPr>
        <p:spPr/>
        <p:txBody>
          <a:bodyPr/>
          <a:lstStyle/>
          <a:p>
            <a:fld id="{4711D1B6-B90A-4A47-AE3A-C70A78AE92D2}" type="slidenum">
              <a:rPr lang="ru-RU" smtClean="0"/>
              <a:t>9</a:t>
            </a:fld>
            <a:endParaRPr lang="ru-RU"/>
          </a:p>
        </p:txBody>
      </p:sp>
    </p:spTree>
    <p:extLst>
      <p:ext uri="{BB962C8B-B14F-4D97-AF65-F5344CB8AC3E}">
        <p14:creationId xmlns:p14="http://schemas.microsoft.com/office/powerpoint/2010/main" val="1471354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16C289C3-CB64-5C4A-B77D-82FCF9A19D95}" type="datetime1">
              <a:rPr lang="ru-RU" smtClean="0"/>
              <a:t>02.06.2022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355381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9ECA59D-710E-DC48-9B5B-04E50C561BEB}" type="datetime1">
              <a:rPr lang="ru-RU" smtClean="0"/>
              <a:t>02.06.2022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308936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54615A2-0723-7442-99C1-709556D2A307}" type="datetime1">
              <a:rPr lang="ru-RU" smtClean="0"/>
              <a:t>02.06.2022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86814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50682FE-6EEF-0146-A8FF-B5375BD10606}" type="datetime1">
              <a:rPr lang="ru-RU" smtClean="0"/>
              <a:t>02.06.2022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231350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AA167FA4-A27A-F541-91D9-8778CDDF3295}" type="datetime1">
              <a:rPr lang="ru-RU" smtClean="0"/>
              <a:t>02.06.2022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79677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8659D3B-E85D-EE49-8395-4CB500546713}" type="datetime1">
              <a:rPr lang="ru-RU" smtClean="0"/>
              <a:t>02.06.2022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374539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CAEA6C4-7300-FC4F-981B-3AE718BF152F}" type="datetime1">
              <a:rPr lang="ru-RU" smtClean="0"/>
              <a:t>02.06.2022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195358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6B8A5C0E-659A-044C-89E7-2D21B419F553}" type="datetime1">
              <a:rPr lang="ru-RU" smtClean="0"/>
              <a:t>02.06.2022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37388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8BB0F01-282E-F640-9901-5103C400A83F}" type="datetime1">
              <a:rPr lang="ru-RU" smtClean="0"/>
              <a:t>02.06.2022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65859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F3F1C6E-A726-154D-9C01-BB9BD2865CD7}" type="datetime1">
              <a:rPr lang="ru-RU" smtClean="0"/>
              <a:t>02.06.2022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246444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1E2AB2FD-7272-ED4B-9396-E6AEEF338E07}" type="datetime1">
              <a:rPr lang="ru-RU" smtClean="0"/>
              <a:t>02.06.2022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ADD01DB-3A3D-4160-BF8B-737FEC31D67E}" type="slidenum">
              <a:rPr lang="ru-RU" smtClean="0"/>
              <a:pPr/>
              <a:t>‹#›</a:t>
            </a:fld>
            <a:endParaRPr lang="ru-RU"/>
          </a:p>
        </p:txBody>
      </p:sp>
    </p:spTree>
    <p:extLst>
      <p:ext uri="{BB962C8B-B14F-4D97-AF65-F5344CB8AC3E}">
        <p14:creationId xmlns:p14="http://schemas.microsoft.com/office/powerpoint/2010/main" val="294869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4D91C-EA01-224A-A78D-D1BBF2F82F5F}" type="datetime1">
              <a:rPr lang="ru-RU" smtClean="0"/>
              <a:t>02.06.2022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D01DB-3A3D-4160-BF8B-737FEC31D67E}" type="slidenum">
              <a:rPr lang="ru-RU" smtClean="0"/>
              <a:pPr/>
              <a:t>‹#›</a:t>
            </a:fld>
            <a:endParaRPr lang="ru-RU"/>
          </a:p>
        </p:txBody>
      </p:sp>
    </p:spTree>
    <p:extLst>
      <p:ext uri="{BB962C8B-B14F-4D97-AF65-F5344CB8AC3E}">
        <p14:creationId xmlns:p14="http://schemas.microsoft.com/office/powerpoint/2010/main" val="371182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680210"/>
            <a:ext cx="9144000" cy="2129398"/>
          </a:xfrm>
        </p:spPr>
        <p:txBody>
          <a:bodyPr>
            <a:normAutofit fontScale="90000"/>
          </a:bodyPr>
          <a:lstStyle/>
          <a:p>
            <a:r>
              <a:rPr lang="ru-RU" sz="4800" b="1" dirty="0">
                <a:latin typeface="Times New Roman" panose="02020603050405020304" pitchFamily="18" charset="0"/>
                <a:cs typeface="Times New Roman" panose="02020603050405020304" pitchFamily="18" charset="0"/>
              </a:rPr>
              <a:t>Метод прогнозирования итогов приема в ВУЗы России на</a:t>
            </a:r>
            <a:br>
              <a:rPr lang="ru-RU" sz="4800" b="1" dirty="0">
                <a:latin typeface="Times New Roman" panose="02020603050405020304" pitchFamily="18" charset="0"/>
                <a:cs typeface="Times New Roman" panose="02020603050405020304" pitchFamily="18" charset="0"/>
              </a:rPr>
            </a:br>
            <a:r>
              <a:rPr lang="ru-RU" sz="4800" b="1" dirty="0">
                <a:latin typeface="Times New Roman" panose="02020603050405020304" pitchFamily="18" charset="0"/>
                <a:cs typeface="Times New Roman" panose="02020603050405020304" pitchFamily="18" charset="0"/>
              </a:rPr>
              <a:t>основе </a:t>
            </a:r>
            <a:r>
              <a:rPr lang="ru-RU" sz="4800" b="1" dirty="0" err="1">
                <a:latin typeface="Times New Roman" panose="02020603050405020304" pitchFamily="18" charset="0"/>
                <a:cs typeface="Times New Roman" panose="02020603050405020304" pitchFamily="18" charset="0"/>
              </a:rPr>
              <a:t>агентного</a:t>
            </a:r>
            <a:r>
              <a:rPr lang="ru-RU" sz="4800" b="1" dirty="0">
                <a:latin typeface="Times New Roman" panose="02020603050405020304" pitchFamily="18" charset="0"/>
                <a:cs typeface="Times New Roman" panose="02020603050405020304" pitchFamily="18" charset="0"/>
              </a:rPr>
              <a:t> моделирования</a:t>
            </a:r>
            <a:endParaRPr lang="ru-RU" sz="4800" dirty="0"/>
          </a:p>
        </p:txBody>
      </p:sp>
      <p:sp>
        <p:nvSpPr>
          <p:cNvPr id="3" name="Подзаголовок 2"/>
          <p:cNvSpPr>
            <a:spLocks noGrp="1"/>
          </p:cNvSpPr>
          <p:nvPr>
            <p:ph type="subTitle" idx="1"/>
          </p:nvPr>
        </p:nvSpPr>
        <p:spPr>
          <a:xfrm>
            <a:off x="1524000" y="5027140"/>
            <a:ext cx="9391135" cy="1655762"/>
          </a:xfrm>
        </p:spPr>
        <p:txBody>
          <a:bodyPr>
            <a:normAutofit/>
          </a:bodyPr>
          <a:lstStyle/>
          <a:p>
            <a:pPr lvl="0" algn="l"/>
            <a:r>
              <a:rPr lang="ru-RU" sz="2000" dirty="0">
                <a:solidFill>
                  <a:prstClr val="black"/>
                </a:solidFill>
                <a:latin typeface="Times New Roman" panose="02020603050405020304" pitchFamily="18" charset="0"/>
                <a:cs typeface="Times New Roman" panose="02020603050405020304" pitchFamily="18" charset="0"/>
              </a:rPr>
              <a:t>Исполнитель:				</a:t>
            </a:r>
            <a:r>
              <a:rPr lang="en-US" sz="2000" dirty="0">
                <a:solidFill>
                  <a:prstClr val="black"/>
                </a:solidFill>
                <a:latin typeface="Times New Roman" panose="02020603050405020304" pitchFamily="18" charset="0"/>
                <a:cs typeface="Times New Roman" panose="02020603050405020304" pitchFamily="18" charset="0"/>
              </a:rPr>
              <a:t>         </a:t>
            </a:r>
            <a:r>
              <a:rPr lang="ru-RU" sz="2000" dirty="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 </a:t>
            </a:r>
            <a:r>
              <a:rPr lang="ru-RU" sz="2000" dirty="0">
                <a:solidFill>
                  <a:prstClr val="black"/>
                </a:solidFill>
                <a:latin typeface="Times New Roman" panose="02020603050405020304" pitchFamily="18" charset="0"/>
                <a:cs typeface="Times New Roman" panose="02020603050405020304" pitchFamily="18" charset="0"/>
              </a:rPr>
              <a:t>  </a:t>
            </a:r>
            <a:r>
              <a:rPr lang="ru-RU" sz="2000" dirty="0" err="1">
                <a:solidFill>
                  <a:prstClr val="black"/>
                </a:solidFill>
                <a:latin typeface="Times New Roman" panose="02020603050405020304" pitchFamily="18" charset="0"/>
                <a:cs typeface="Times New Roman" panose="02020603050405020304" pitchFamily="18" charset="0"/>
              </a:rPr>
              <a:t>Жигалкин</a:t>
            </a:r>
            <a:r>
              <a:rPr lang="ru-RU" sz="2000" dirty="0">
                <a:solidFill>
                  <a:prstClr val="black"/>
                </a:solidFill>
                <a:latin typeface="Times New Roman" panose="02020603050405020304" pitchFamily="18" charset="0"/>
                <a:cs typeface="Times New Roman" panose="02020603050405020304" pitchFamily="18" charset="0"/>
              </a:rPr>
              <a:t> Дмитрий Романович</a:t>
            </a:r>
          </a:p>
          <a:p>
            <a:pPr lvl="0" algn="l"/>
            <a:r>
              <a:rPr lang="ru-RU" sz="2000" dirty="0">
                <a:solidFill>
                  <a:prstClr val="black"/>
                </a:solidFill>
                <a:latin typeface="Times New Roman" panose="02020603050405020304" pitchFamily="18" charset="0"/>
                <a:cs typeface="Times New Roman" panose="02020603050405020304" pitchFamily="18" charset="0"/>
              </a:rPr>
              <a:t>Научный руководитель:</a:t>
            </a:r>
            <a:r>
              <a:rPr lang="en-US" sz="2000" dirty="0">
                <a:solidFill>
                  <a:prstClr val="black"/>
                </a:solidFill>
                <a:latin typeface="Times New Roman" panose="02020603050405020304" pitchFamily="18" charset="0"/>
                <a:cs typeface="Times New Roman" panose="02020603050405020304" pitchFamily="18" charset="0"/>
              </a:rPr>
              <a:t>		</a:t>
            </a:r>
            <a:r>
              <a:rPr lang="ru-RU" sz="2000" dirty="0">
                <a:solidFill>
                  <a:prstClr val="black"/>
                </a:solidFill>
                <a:latin typeface="Times New Roman" panose="02020603050405020304" pitchFamily="18" charset="0"/>
                <a:cs typeface="Times New Roman" panose="02020603050405020304" pitchFamily="18" charset="0"/>
              </a:rPr>
              <a:t>                              Кузнецова Ольга Владимировна</a:t>
            </a:r>
          </a:p>
          <a:p>
            <a:pPr lvl="0"/>
            <a:r>
              <a:rPr lang="ru-RU" sz="2000" dirty="0">
                <a:solidFill>
                  <a:prstClr val="black"/>
                </a:solidFill>
                <a:latin typeface="Times New Roman" panose="02020603050405020304" pitchFamily="18" charset="0"/>
                <a:cs typeface="Times New Roman" panose="02020603050405020304" pitchFamily="18" charset="0"/>
              </a:rPr>
              <a:t>Москва</a:t>
            </a:r>
          </a:p>
          <a:p>
            <a:pPr lvl="0"/>
            <a:r>
              <a:rPr lang="ru-RU" sz="2000" dirty="0">
                <a:solidFill>
                  <a:prstClr val="black"/>
                </a:solidFill>
                <a:latin typeface="Times New Roman" panose="02020603050405020304" pitchFamily="18" charset="0"/>
                <a:cs typeface="Times New Roman" panose="02020603050405020304" pitchFamily="18" charset="0"/>
              </a:rPr>
              <a:t>2022</a:t>
            </a:r>
          </a:p>
        </p:txBody>
      </p:sp>
    </p:spTree>
    <p:extLst>
      <p:ext uri="{BB962C8B-B14F-4D97-AF65-F5344CB8AC3E}">
        <p14:creationId xmlns:p14="http://schemas.microsoft.com/office/powerpoint/2010/main" val="295902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887" y="-67756"/>
            <a:ext cx="10904913" cy="1325563"/>
          </a:xfrm>
        </p:spPr>
        <p:txBody>
          <a:bodyPr/>
          <a:lstStyle/>
          <a:p>
            <a:r>
              <a:rPr lang="ru-RU" dirty="0"/>
              <a:t>Алгоритм поиска подходящего УГСН</a:t>
            </a:r>
          </a:p>
        </p:txBody>
      </p:sp>
      <p:sp>
        <p:nvSpPr>
          <p:cNvPr id="17" name="Номер слайда 16">
            <a:extLst>
              <a:ext uri="{FF2B5EF4-FFF2-40B4-BE49-F238E27FC236}">
                <a16:creationId xmlns:a16="http://schemas.microsoft.com/office/drawing/2014/main" id="{8F47E49C-C9F8-9540-B784-88368653FDE4}"/>
              </a:ext>
            </a:extLst>
          </p:cNvPr>
          <p:cNvSpPr>
            <a:spLocks noGrp="1"/>
          </p:cNvSpPr>
          <p:nvPr>
            <p:ph type="sldNum" sz="quarter" idx="12"/>
          </p:nvPr>
        </p:nvSpPr>
        <p:spPr/>
        <p:txBody>
          <a:bodyPr/>
          <a:lstStyle/>
          <a:p>
            <a:fld id="{FADD01DB-3A3D-4160-BF8B-737FEC31D67E}" type="slidenum">
              <a:rPr lang="ru-RU" smtClean="0"/>
              <a:pPr/>
              <a:t>10</a:t>
            </a:fld>
            <a:endParaRPr lang="ru-RU"/>
          </a:p>
        </p:txBody>
      </p:sp>
      <p:sp>
        <p:nvSpPr>
          <p:cNvPr id="7" name="Прямоугольник 6">
            <a:extLst>
              <a:ext uri="{FF2B5EF4-FFF2-40B4-BE49-F238E27FC236}">
                <a16:creationId xmlns:a16="http://schemas.microsoft.com/office/drawing/2014/main" id="{5FCE09A9-97FD-054B-AC05-7DA949EACEB4}"/>
              </a:ext>
            </a:extLst>
          </p:cNvPr>
          <p:cNvSpPr/>
          <p:nvPr/>
        </p:nvSpPr>
        <p:spPr>
          <a:xfrm>
            <a:off x="7561648" y="1471567"/>
            <a:ext cx="4383982" cy="1435842"/>
          </a:xfrm>
          <a:prstGeom prst="rect">
            <a:avLst/>
          </a:prstGeom>
        </p:spPr>
        <p:txBody>
          <a:bodyPr wrap="square">
            <a:spAutoFit/>
          </a:bodyPr>
          <a:lstStyle/>
          <a:p>
            <a:pPr>
              <a:lnSpc>
                <a:spcPct val="150000"/>
              </a:lnSpc>
            </a:pPr>
            <a:r>
              <a:rPr lang="ru-RU" sz="1500" dirty="0">
                <a:solidFill>
                  <a:schemeClr val="dk1"/>
                </a:solidFill>
                <a:latin typeface="Times New Roman"/>
                <a:ea typeface="Times New Roman"/>
                <a:cs typeface="Times New Roman"/>
                <a:sym typeface="Times New Roman"/>
              </a:rPr>
              <a:t>Поиск подходящего УГСН осуществляется, если при анализе положения в конкурсном списке выявлена необходимость сменить ВУЗ для текущего заявления</a:t>
            </a:r>
          </a:p>
        </p:txBody>
      </p:sp>
      <p:pic>
        <p:nvPicPr>
          <p:cNvPr id="12" name="Рисунок 11">
            <a:extLst>
              <a:ext uri="{FF2B5EF4-FFF2-40B4-BE49-F238E27FC236}">
                <a16:creationId xmlns:a16="http://schemas.microsoft.com/office/drawing/2014/main" id="{B1EC57AC-3173-714C-8D51-2BB2AC1CE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249" y="988187"/>
            <a:ext cx="4753239" cy="5733288"/>
          </a:xfrm>
          <a:prstGeom prst="rect">
            <a:avLst/>
          </a:prstGeom>
        </p:spPr>
      </p:pic>
    </p:spTree>
    <p:extLst>
      <p:ext uri="{BB962C8B-B14F-4D97-AF65-F5344CB8AC3E}">
        <p14:creationId xmlns:p14="http://schemas.microsoft.com/office/powerpoint/2010/main" val="228079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разработанного ПО</a:t>
            </a:r>
          </a:p>
        </p:txBody>
      </p:sp>
      <p:pic>
        <p:nvPicPr>
          <p:cNvPr id="4" name="Рисунок 3">
            <a:extLst>
              <a:ext uri="{FF2B5EF4-FFF2-40B4-BE49-F238E27FC236}">
                <a16:creationId xmlns:a16="http://schemas.microsoft.com/office/drawing/2014/main" id="{1EB5BE92-501B-374D-B5CC-D9F7717D5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983" y="1690688"/>
            <a:ext cx="4948034" cy="4634583"/>
          </a:xfrm>
          <a:prstGeom prst="rect">
            <a:avLst/>
          </a:prstGeom>
        </p:spPr>
      </p:pic>
      <p:sp>
        <p:nvSpPr>
          <p:cNvPr id="6" name="Номер слайда 5">
            <a:extLst>
              <a:ext uri="{FF2B5EF4-FFF2-40B4-BE49-F238E27FC236}">
                <a16:creationId xmlns:a16="http://schemas.microsoft.com/office/drawing/2014/main" id="{31974EA9-2F91-8446-AFF8-96552044A2FD}"/>
              </a:ext>
            </a:extLst>
          </p:cNvPr>
          <p:cNvSpPr>
            <a:spLocks noGrp="1"/>
          </p:cNvSpPr>
          <p:nvPr>
            <p:ph type="sldNum" sz="quarter" idx="12"/>
          </p:nvPr>
        </p:nvSpPr>
        <p:spPr/>
        <p:txBody>
          <a:bodyPr/>
          <a:lstStyle/>
          <a:p>
            <a:fld id="{FADD01DB-3A3D-4160-BF8B-737FEC31D67E}" type="slidenum">
              <a:rPr lang="ru-RU" smtClean="0"/>
              <a:pPr/>
              <a:t>11</a:t>
            </a:fld>
            <a:endParaRPr lang="ru-RU"/>
          </a:p>
        </p:txBody>
      </p:sp>
    </p:spTree>
    <p:extLst>
      <p:ext uri="{BB962C8B-B14F-4D97-AF65-F5344CB8AC3E}">
        <p14:creationId xmlns:p14="http://schemas.microsoft.com/office/powerpoint/2010/main" val="175220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Исследование зависимости среднего балла в технических ВУЗах от количества бюджетных мест при их уменьшении</a:t>
            </a:r>
          </a:p>
        </p:txBody>
      </p:sp>
      <p:sp>
        <p:nvSpPr>
          <p:cNvPr id="3" name="Номер слайда 2">
            <a:extLst>
              <a:ext uri="{FF2B5EF4-FFF2-40B4-BE49-F238E27FC236}">
                <a16:creationId xmlns:a16="http://schemas.microsoft.com/office/drawing/2014/main" id="{CB9627FE-AECF-AC4A-B233-F59EFD6E1455}"/>
              </a:ext>
            </a:extLst>
          </p:cNvPr>
          <p:cNvSpPr>
            <a:spLocks noGrp="1"/>
          </p:cNvSpPr>
          <p:nvPr>
            <p:ph type="sldNum" sz="quarter" idx="12"/>
          </p:nvPr>
        </p:nvSpPr>
        <p:spPr/>
        <p:txBody>
          <a:bodyPr/>
          <a:lstStyle/>
          <a:p>
            <a:fld id="{FADD01DB-3A3D-4160-BF8B-737FEC31D67E}" type="slidenum">
              <a:rPr lang="ru-RU" smtClean="0"/>
              <a:pPr/>
              <a:t>12</a:t>
            </a:fld>
            <a:endParaRPr lang="ru-RU"/>
          </a:p>
        </p:txBody>
      </p:sp>
      <p:pic>
        <p:nvPicPr>
          <p:cNvPr id="5" name="Рисунок 4">
            <a:extLst>
              <a:ext uri="{FF2B5EF4-FFF2-40B4-BE49-F238E27FC236}">
                <a16:creationId xmlns:a16="http://schemas.microsoft.com/office/drawing/2014/main" id="{1D212A2C-564C-9843-8C8E-BF6053772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553" y="2111847"/>
            <a:ext cx="6110894" cy="4162493"/>
          </a:xfrm>
          <a:prstGeom prst="rect">
            <a:avLst/>
          </a:prstGeom>
        </p:spPr>
      </p:pic>
    </p:spTree>
    <p:extLst>
      <p:ext uri="{BB962C8B-B14F-4D97-AF65-F5344CB8AC3E}">
        <p14:creationId xmlns:p14="http://schemas.microsoft.com/office/powerpoint/2010/main" val="333624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Исследование зависимости среднего балла в медицинских ВУЗах от количества бюджетных мест при их уменьшении</a:t>
            </a:r>
          </a:p>
        </p:txBody>
      </p:sp>
      <p:sp>
        <p:nvSpPr>
          <p:cNvPr id="10" name="Номер слайда 9">
            <a:extLst>
              <a:ext uri="{FF2B5EF4-FFF2-40B4-BE49-F238E27FC236}">
                <a16:creationId xmlns:a16="http://schemas.microsoft.com/office/drawing/2014/main" id="{EFFFC42C-3D59-B04B-B285-E12F503D303A}"/>
              </a:ext>
            </a:extLst>
          </p:cNvPr>
          <p:cNvSpPr>
            <a:spLocks noGrp="1"/>
          </p:cNvSpPr>
          <p:nvPr>
            <p:ph type="sldNum" sz="quarter" idx="12"/>
          </p:nvPr>
        </p:nvSpPr>
        <p:spPr/>
        <p:txBody>
          <a:bodyPr/>
          <a:lstStyle/>
          <a:p>
            <a:fld id="{FADD01DB-3A3D-4160-BF8B-737FEC31D67E}" type="slidenum">
              <a:rPr lang="ru-RU" smtClean="0"/>
              <a:pPr/>
              <a:t>13</a:t>
            </a:fld>
            <a:endParaRPr lang="ru-RU"/>
          </a:p>
        </p:txBody>
      </p:sp>
      <p:pic>
        <p:nvPicPr>
          <p:cNvPr id="5" name="Рисунок 4">
            <a:extLst>
              <a:ext uri="{FF2B5EF4-FFF2-40B4-BE49-F238E27FC236}">
                <a16:creationId xmlns:a16="http://schemas.microsoft.com/office/drawing/2014/main" id="{1C70973E-D26C-7F43-B9CB-84C5D44C1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403" y="1994845"/>
            <a:ext cx="5821194" cy="4620778"/>
          </a:xfrm>
          <a:prstGeom prst="rect">
            <a:avLst/>
          </a:prstGeom>
        </p:spPr>
      </p:pic>
    </p:spTree>
    <p:extLst>
      <p:ext uri="{BB962C8B-B14F-4D97-AF65-F5344CB8AC3E}">
        <p14:creationId xmlns:p14="http://schemas.microsoft.com/office/powerpoint/2010/main" val="199097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Исследование зависимости среднего балла в гуманитарных ВУЗах от количества бюджетных мест при их уменьшении</a:t>
            </a:r>
          </a:p>
        </p:txBody>
      </p:sp>
      <p:sp>
        <p:nvSpPr>
          <p:cNvPr id="3" name="Номер слайда 2">
            <a:extLst>
              <a:ext uri="{FF2B5EF4-FFF2-40B4-BE49-F238E27FC236}">
                <a16:creationId xmlns:a16="http://schemas.microsoft.com/office/drawing/2014/main" id="{5C8E934A-FEC0-184D-82AC-06ADA1E64952}"/>
              </a:ext>
            </a:extLst>
          </p:cNvPr>
          <p:cNvSpPr>
            <a:spLocks noGrp="1"/>
          </p:cNvSpPr>
          <p:nvPr>
            <p:ph type="sldNum" sz="quarter" idx="12"/>
          </p:nvPr>
        </p:nvSpPr>
        <p:spPr/>
        <p:txBody>
          <a:bodyPr/>
          <a:lstStyle/>
          <a:p>
            <a:fld id="{FADD01DB-3A3D-4160-BF8B-737FEC31D67E}" type="slidenum">
              <a:rPr lang="ru-RU" smtClean="0"/>
              <a:pPr/>
              <a:t>14</a:t>
            </a:fld>
            <a:endParaRPr lang="ru-RU" dirty="0"/>
          </a:p>
        </p:txBody>
      </p:sp>
      <p:pic>
        <p:nvPicPr>
          <p:cNvPr id="9" name="Рисунок 8">
            <a:extLst>
              <a:ext uri="{FF2B5EF4-FFF2-40B4-BE49-F238E27FC236}">
                <a16:creationId xmlns:a16="http://schemas.microsoft.com/office/drawing/2014/main" id="{5336E519-C80F-FA46-A9E4-F43195328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765" y="2316534"/>
            <a:ext cx="6820469" cy="4039816"/>
          </a:xfrm>
          <a:prstGeom prst="rect">
            <a:avLst/>
          </a:prstGeom>
        </p:spPr>
      </p:pic>
    </p:spTree>
    <p:extLst>
      <p:ext uri="{BB962C8B-B14F-4D97-AF65-F5344CB8AC3E}">
        <p14:creationId xmlns:p14="http://schemas.microsoft.com/office/powerpoint/2010/main" val="347959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Исследование зависимости среднего балла в технических ВУЗах от количества бюджетных мест при их увеличении</a:t>
            </a:r>
          </a:p>
        </p:txBody>
      </p:sp>
      <p:sp>
        <p:nvSpPr>
          <p:cNvPr id="3" name="Номер слайда 2">
            <a:extLst>
              <a:ext uri="{FF2B5EF4-FFF2-40B4-BE49-F238E27FC236}">
                <a16:creationId xmlns:a16="http://schemas.microsoft.com/office/drawing/2014/main" id="{CB9627FE-AECF-AC4A-B233-F59EFD6E1455}"/>
              </a:ext>
            </a:extLst>
          </p:cNvPr>
          <p:cNvSpPr>
            <a:spLocks noGrp="1"/>
          </p:cNvSpPr>
          <p:nvPr>
            <p:ph type="sldNum" sz="quarter" idx="12"/>
          </p:nvPr>
        </p:nvSpPr>
        <p:spPr/>
        <p:txBody>
          <a:bodyPr/>
          <a:lstStyle/>
          <a:p>
            <a:fld id="{FADD01DB-3A3D-4160-BF8B-737FEC31D67E}" type="slidenum">
              <a:rPr lang="ru-RU" smtClean="0"/>
              <a:pPr/>
              <a:t>15</a:t>
            </a:fld>
            <a:endParaRPr lang="ru-RU"/>
          </a:p>
        </p:txBody>
      </p:sp>
      <p:pic>
        <p:nvPicPr>
          <p:cNvPr id="6" name="Рисунок 5">
            <a:extLst>
              <a:ext uri="{FF2B5EF4-FFF2-40B4-BE49-F238E27FC236}">
                <a16:creationId xmlns:a16="http://schemas.microsoft.com/office/drawing/2014/main" id="{E5C445E5-18E6-EE4C-8637-D4E5E0A8B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989" y="2084103"/>
            <a:ext cx="6272022" cy="4272247"/>
          </a:xfrm>
          <a:prstGeom prst="rect">
            <a:avLst/>
          </a:prstGeom>
        </p:spPr>
      </p:pic>
    </p:spTree>
    <p:extLst>
      <p:ext uri="{BB962C8B-B14F-4D97-AF65-F5344CB8AC3E}">
        <p14:creationId xmlns:p14="http://schemas.microsoft.com/office/powerpoint/2010/main" val="20480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Исследование зависимости среднего балла в медицинских ВУЗах от количества бюджетных мест при их увеличении</a:t>
            </a:r>
          </a:p>
        </p:txBody>
      </p:sp>
      <p:sp>
        <p:nvSpPr>
          <p:cNvPr id="10" name="Номер слайда 9">
            <a:extLst>
              <a:ext uri="{FF2B5EF4-FFF2-40B4-BE49-F238E27FC236}">
                <a16:creationId xmlns:a16="http://schemas.microsoft.com/office/drawing/2014/main" id="{EFFFC42C-3D59-B04B-B285-E12F503D303A}"/>
              </a:ext>
            </a:extLst>
          </p:cNvPr>
          <p:cNvSpPr>
            <a:spLocks noGrp="1"/>
          </p:cNvSpPr>
          <p:nvPr>
            <p:ph type="sldNum" sz="quarter" idx="12"/>
          </p:nvPr>
        </p:nvSpPr>
        <p:spPr/>
        <p:txBody>
          <a:bodyPr/>
          <a:lstStyle/>
          <a:p>
            <a:fld id="{FADD01DB-3A3D-4160-BF8B-737FEC31D67E}" type="slidenum">
              <a:rPr lang="ru-RU" smtClean="0"/>
              <a:pPr/>
              <a:t>16</a:t>
            </a:fld>
            <a:endParaRPr lang="ru-RU"/>
          </a:p>
        </p:txBody>
      </p:sp>
      <p:pic>
        <p:nvPicPr>
          <p:cNvPr id="7" name="Рисунок 6">
            <a:extLst>
              <a:ext uri="{FF2B5EF4-FFF2-40B4-BE49-F238E27FC236}">
                <a16:creationId xmlns:a16="http://schemas.microsoft.com/office/drawing/2014/main" id="{9159A4EB-0AA6-DC4D-A1C6-A8ED9B807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590" y="1943133"/>
            <a:ext cx="5663946" cy="4495957"/>
          </a:xfrm>
          <a:prstGeom prst="rect">
            <a:avLst/>
          </a:prstGeom>
        </p:spPr>
      </p:pic>
    </p:spTree>
    <p:extLst>
      <p:ext uri="{BB962C8B-B14F-4D97-AF65-F5344CB8AC3E}">
        <p14:creationId xmlns:p14="http://schemas.microsoft.com/office/powerpoint/2010/main" val="59268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Исследование зависимости среднего балла в гуманитарных ВУЗах от количества бюджетных мест при их увеличении</a:t>
            </a:r>
          </a:p>
        </p:txBody>
      </p:sp>
      <p:sp>
        <p:nvSpPr>
          <p:cNvPr id="3" name="Номер слайда 2">
            <a:extLst>
              <a:ext uri="{FF2B5EF4-FFF2-40B4-BE49-F238E27FC236}">
                <a16:creationId xmlns:a16="http://schemas.microsoft.com/office/drawing/2014/main" id="{5C8E934A-FEC0-184D-82AC-06ADA1E64952}"/>
              </a:ext>
            </a:extLst>
          </p:cNvPr>
          <p:cNvSpPr>
            <a:spLocks noGrp="1"/>
          </p:cNvSpPr>
          <p:nvPr>
            <p:ph type="sldNum" sz="quarter" idx="12"/>
          </p:nvPr>
        </p:nvSpPr>
        <p:spPr/>
        <p:txBody>
          <a:bodyPr/>
          <a:lstStyle/>
          <a:p>
            <a:fld id="{FADD01DB-3A3D-4160-BF8B-737FEC31D67E}" type="slidenum">
              <a:rPr lang="ru-RU" smtClean="0"/>
              <a:pPr/>
              <a:t>17</a:t>
            </a:fld>
            <a:endParaRPr lang="ru-RU" dirty="0"/>
          </a:p>
        </p:txBody>
      </p:sp>
      <p:pic>
        <p:nvPicPr>
          <p:cNvPr id="5" name="Рисунок 4">
            <a:extLst>
              <a:ext uri="{FF2B5EF4-FFF2-40B4-BE49-F238E27FC236}">
                <a16:creationId xmlns:a16="http://schemas.microsoft.com/office/drawing/2014/main" id="{2A81D067-D107-9A42-8801-B2DED2D5B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035" y="2236470"/>
            <a:ext cx="6721929" cy="3981450"/>
          </a:xfrm>
          <a:prstGeom prst="rect">
            <a:avLst/>
          </a:prstGeom>
        </p:spPr>
      </p:pic>
    </p:spTree>
    <p:extLst>
      <p:ext uri="{BB962C8B-B14F-4D97-AF65-F5344CB8AC3E}">
        <p14:creationId xmlns:p14="http://schemas.microsoft.com/office/powerpoint/2010/main" val="64052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Заключение</a:t>
            </a:r>
          </a:p>
        </p:txBody>
      </p:sp>
      <p:sp>
        <p:nvSpPr>
          <p:cNvPr id="3" name="Прямоугольник 2">
            <a:extLst>
              <a:ext uri="{FF2B5EF4-FFF2-40B4-BE49-F238E27FC236}">
                <a16:creationId xmlns:a16="http://schemas.microsoft.com/office/drawing/2014/main" id="{C85EEE98-7BD9-1F48-AE34-092B4CF15127}"/>
              </a:ext>
            </a:extLst>
          </p:cNvPr>
          <p:cNvSpPr/>
          <p:nvPr/>
        </p:nvSpPr>
        <p:spPr>
          <a:xfrm>
            <a:off x="838199" y="1690688"/>
            <a:ext cx="10997629" cy="1200329"/>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В рамках данной выпускной квалификационной работы был разработан метод прогнозирования итогов приема в ВУЗы России на основе </a:t>
            </a:r>
            <a:r>
              <a:rPr lang="ru-RU" dirty="0" err="1">
                <a:latin typeface="Times New Roman" panose="02020603050405020304" pitchFamily="18" charset="0"/>
                <a:cs typeface="Times New Roman" panose="02020603050405020304" pitchFamily="18" charset="0"/>
              </a:rPr>
              <a:t>агентного</a:t>
            </a:r>
            <a:r>
              <a:rPr lang="ru-RU" dirty="0">
                <a:latin typeface="Times New Roman" panose="02020603050405020304" pitchFamily="18" charset="0"/>
                <a:cs typeface="Times New Roman" panose="02020603050405020304" pitchFamily="18" charset="0"/>
              </a:rPr>
              <a:t> моделирования и его программная реализация.</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 результате проделанной работы были выполнены все поставленные задачи:</a:t>
            </a:r>
            <a:endParaRPr lang="en-US"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1A9181E1-3F1F-C040-8F03-1CFB44C994D5}"/>
              </a:ext>
            </a:extLst>
          </p:cNvPr>
          <p:cNvSpPr>
            <a:spLocks noGrp="1"/>
          </p:cNvSpPr>
          <p:nvPr>
            <p:ph type="sldNum" sz="quarter" idx="12"/>
          </p:nvPr>
        </p:nvSpPr>
        <p:spPr/>
        <p:txBody>
          <a:bodyPr/>
          <a:lstStyle/>
          <a:p>
            <a:fld id="{FADD01DB-3A3D-4160-BF8B-737FEC31D67E}" type="slidenum">
              <a:rPr lang="ru-RU" smtClean="0"/>
              <a:pPr/>
              <a:t>18</a:t>
            </a:fld>
            <a:endParaRPr lang="ru-RU"/>
          </a:p>
        </p:txBody>
      </p:sp>
      <p:sp>
        <p:nvSpPr>
          <p:cNvPr id="5" name="Объект 2">
            <a:extLst>
              <a:ext uri="{FF2B5EF4-FFF2-40B4-BE49-F238E27FC236}">
                <a16:creationId xmlns:a16="http://schemas.microsoft.com/office/drawing/2014/main" id="{7CD81F86-BBA1-9740-844F-3F58A6599DBE}"/>
              </a:ext>
            </a:extLst>
          </p:cNvPr>
          <p:cNvSpPr>
            <a:spLocks noGrp="1"/>
          </p:cNvSpPr>
          <p:nvPr>
            <p:ph idx="1"/>
          </p:nvPr>
        </p:nvSpPr>
        <p:spPr>
          <a:xfrm>
            <a:off x="838199" y="3016251"/>
            <a:ext cx="9669293" cy="4635034"/>
          </a:xfrm>
        </p:spPr>
        <p:txBody>
          <a:bodyPr>
            <a:normAutofit/>
          </a:bodyPr>
          <a:lstStyle/>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Проанализированы правила приема в ВУЗы РФ и существующие методы прогнозирования.</a:t>
            </a:r>
          </a:p>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Разработана </a:t>
            </a:r>
            <a:r>
              <a:rPr lang="ru-RU" sz="1700" dirty="0" err="1">
                <a:latin typeface="Times New Roman" panose="02020603050405020304" pitchFamily="18" charset="0"/>
                <a:cs typeface="Times New Roman" panose="02020603050405020304" pitchFamily="18" charset="0"/>
              </a:rPr>
              <a:t>агентная</a:t>
            </a:r>
            <a:r>
              <a:rPr lang="ru-RU" sz="1700" dirty="0">
                <a:latin typeface="Times New Roman" panose="02020603050405020304" pitchFamily="18" charset="0"/>
                <a:cs typeface="Times New Roman" panose="02020603050405020304" pitchFamily="18" charset="0"/>
              </a:rPr>
              <a:t> модель прогнозирования поведения абитуриентов.</a:t>
            </a:r>
          </a:p>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Разработан метод прогнозирования итогов приема в ВУЗы России на основе </a:t>
            </a:r>
            <a:r>
              <a:rPr lang="ru-RU" sz="1700" dirty="0" err="1">
                <a:latin typeface="Times New Roman" panose="02020603050405020304" pitchFamily="18" charset="0"/>
                <a:cs typeface="Times New Roman" panose="02020603050405020304" pitchFamily="18" charset="0"/>
              </a:rPr>
              <a:t>агентного</a:t>
            </a:r>
            <a:r>
              <a:rPr lang="ru-RU" sz="1700" dirty="0">
                <a:latin typeface="Times New Roman" panose="02020603050405020304" pitchFamily="18" charset="0"/>
                <a:cs typeface="Times New Roman" panose="02020603050405020304" pitchFamily="18" charset="0"/>
              </a:rPr>
              <a:t> моделирования.</a:t>
            </a:r>
          </a:p>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Разработано и протестировано программное обеспечение, реализующее метод прогнозирования.</a:t>
            </a:r>
          </a:p>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Исследованы итоги приема при изменении различных параметров.</a:t>
            </a:r>
          </a:p>
        </p:txBody>
      </p:sp>
    </p:spTree>
    <p:extLst>
      <p:ext uri="{BB962C8B-B14F-4D97-AF65-F5344CB8AC3E}">
        <p14:creationId xmlns:p14="http://schemas.microsoft.com/office/powerpoint/2010/main" val="306047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Дальнейшее развитие</a:t>
            </a:r>
          </a:p>
        </p:txBody>
      </p:sp>
      <p:sp>
        <p:nvSpPr>
          <p:cNvPr id="3" name="Прямоугольник 2">
            <a:extLst>
              <a:ext uri="{FF2B5EF4-FFF2-40B4-BE49-F238E27FC236}">
                <a16:creationId xmlns:a16="http://schemas.microsoft.com/office/drawing/2014/main" id="{A88D0C5C-8E49-7B40-879E-71CFFC356944}"/>
              </a:ext>
            </a:extLst>
          </p:cNvPr>
          <p:cNvSpPr/>
          <p:nvPr/>
        </p:nvSpPr>
        <p:spPr>
          <a:xfrm>
            <a:off x="746587" y="1690688"/>
            <a:ext cx="9096055" cy="2031325"/>
          </a:xfrm>
          <a:prstGeom prst="rect">
            <a:avLst/>
          </a:prstGeom>
        </p:spPr>
        <p:txBody>
          <a:bodyPr wrap="square">
            <a:spAutoFit/>
          </a:bodyPr>
          <a:lstStyle/>
          <a:p>
            <a:pPr marL="342900" indent="-342900">
              <a:buFont typeface="+mj-lt"/>
              <a:buAutoNum type="arabicPeriod"/>
            </a:pPr>
            <a:r>
              <a:rPr lang="ru-RU" dirty="0"/>
              <a:t>Использование средств </a:t>
            </a:r>
            <a:r>
              <a:rPr lang="ru-RU" dirty="0" err="1"/>
              <a:t>многопоточности</a:t>
            </a:r>
            <a:r>
              <a:rPr lang="ru-RU" dirty="0"/>
              <a:t> для оптимизации генерации агентов.</a:t>
            </a:r>
          </a:p>
          <a:p>
            <a:pPr marL="342900" indent="-342900">
              <a:buFont typeface="+mj-lt"/>
              <a:buAutoNum type="arabicPeriod"/>
            </a:pPr>
            <a:endParaRPr lang="ru-RU" dirty="0"/>
          </a:p>
          <a:p>
            <a:pPr marL="342900" indent="-342900">
              <a:buFont typeface="+mj-lt"/>
              <a:buAutoNum type="arabicPeriod"/>
            </a:pPr>
            <a:r>
              <a:rPr lang="ru-RU" dirty="0"/>
              <a:t>Разработка нечестных и рисковых стратегий поведения абитуриента.</a:t>
            </a:r>
          </a:p>
          <a:p>
            <a:pPr marL="342900" indent="-342900">
              <a:buFont typeface="+mj-lt"/>
              <a:buAutoNum type="arabicPeriod"/>
            </a:pPr>
            <a:endParaRPr lang="ru-RU" dirty="0"/>
          </a:p>
          <a:p>
            <a:pPr marL="342900" indent="-342900">
              <a:buFont typeface="+mj-lt"/>
              <a:buAutoNum type="arabicPeriod"/>
            </a:pPr>
            <a:r>
              <a:rPr lang="ru-RU" dirty="0"/>
              <a:t>Добавление приоритетного этапа зачисления для победителей и призеров олимпиад.</a:t>
            </a:r>
          </a:p>
          <a:p>
            <a:pPr marL="342900" indent="-342900">
              <a:buFont typeface="+mj-lt"/>
              <a:buAutoNum type="arabicPeriod"/>
            </a:pPr>
            <a:endParaRPr lang="ru-RU" dirty="0"/>
          </a:p>
          <a:p>
            <a:pPr marL="342900" indent="-342900">
              <a:buFont typeface="+mj-lt"/>
              <a:buAutoNum type="arabicPeriod"/>
            </a:pPr>
            <a:r>
              <a:rPr lang="ru-RU" dirty="0"/>
              <a:t>Масштабирование разработанного метода до полноценного интернет-сервиса.</a:t>
            </a:r>
          </a:p>
        </p:txBody>
      </p:sp>
      <p:sp>
        <p:nvSpPr>
          <p:cNvPr id="4" name="Номер слайда 3">
            <a:extLst>
              <a:ext uri="{FF2B5EF4-FFF2-40B4-BE49-F238E27FC236}">
                <a16:creationId xmlns:a16="http://schemas.microsoft.com/office/drawing/2014/main" id="{AE094975-4986-4E48-8217-47E8452ABAC5}"/>
              </a:ext>
            </a:extLst>
          </p:cNvPr>
          <p:cNvSpPr>
            <a:spLocks noGrp="1"/>
          </p:cNvSpPr>
          <p:nvPr>
            <p:ph type="sldNum" sz="quarter" idx="12"/>
          </p:nvPr>
        </p:nvSpPr>
        <p:spPr/>
        <p:txBody>
          <a:bodyPr/>
          <a:lstStyle/>
          <a:p>
            <a:fld id="{FADD01DB-3A3D-4160-BF8B-737FEC31D67E}" type="slidenum">
              <a:rPr lang="ru-RU" smtClean="0"/>
              <a:pPr/>
              <a:t>19</a:t>
            </a:fld>
            <a:endParaRPr lang="ru-RU"/>
          </a:p>
        </p:txBody>
      </p:sp>
    </p:spTree>
    <p:extLst>
      <p:ext uri="{BB962C8B-B14F-4D97-AF65-F5344CB8AC3E}">
        <p14:creationId xmlns:p14="http://schemas.microsoft.com/office/powerpoint/2010/main" val="263989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Цели и задачи работы</a:t>
            </a:r>
          </a:p>
        </p:txBody>
      </p:sp>
      <p:sp>
        <p:nvSpPr>
          <p:cNvPr id="3" name="Объект 2"/>
          <p:cNvSpPr>
            <a:spLocks noGrp="1"/>
          </p:cNvSpPr>
          <p:nvPr>
            <p:ph idx="1"/>
          </p:nvPr>
        </p:nvSpPr>
        <p:spPr>
          <a:xfrm>
            <a:off x="838200" y="1541929"/>
            <a:ext cx="9669293" cy="4635034"/>
          </a:xfrm>
        </p:spPr>
        <p:txBody>
          <a:bodyPr>
            <a:normAutofit/>
          </a:bodyPr>
          <a:lstStyle/>
          <a:p>
            <a:pPr>
              <a:buNone/>
            </a:pPr>
            <a:r>
              <a:rPr lang="ru-RU" sz="1700" dirty="0">
                <a:latin typeface="Times New Roman" panose="02020603050405020304" pitchFamily="18" charset="0"/>
                <a:cs typeface="Times New Roman" panose="02020603050405020304" pitchFamily="18" charset="0"/>
              </a:rPr>
              <a:t>Цель работы – разработать метод прогнозирования итогов приёма в ВУЗы России на основе </a:t>
            </a:r>
            <a:r>
              <a:rPr lang="ru-RU" sz="1700" dirty="0" err="1">
                <a:latin typeface="Times New Roman" panose="02020603050405020304" pitchFamily="18" charset="0"/>
                <a:cs typeface="Times New Roman" panose="02020603050405020304" pitchFamily="18" charset="0"/>
              </a:rPr>
              <a:t>агентного</a:t>
            </a:r>
            <a:r>
              <a:rPr lang="ru-RU" sz="1700" dirty="0">
                <a:latin typeface="Times New Roman" panose="02020603050405020304" pitchFamily="18" charset="0"/>
                <a:cs typeface="Times New Roman" panose="02020603050405020304" pitchFamily="18" charset="0"/>
              </a:rPr>
              <a:t> моделирования и его программную реализацию.</a:t>
            </a:r>
            <a:br>
              <a:rPr lang="ru-RU" sz="1700" dirty="0">
                <a:latin typeface="Times New Roman" panose="02020603050405020304" pitchFamily="18" charset="0"/>
                <a:cs typeface="Times New Roman" panose="02020603050405020304" pitchFamily="18" charset="0"/>
              </a:rPr>
            </a:br>
            <a:endParaRPr lang="ru-RU" sz="1700" dirty="0">
              <a:latin typeface="Times New Roman" panose="02020603050405020304" pitchFamily="18" charset="0"/>
              <a:cs typeface="Times New Roman" panose="02020603050405020304" pitchFamily="18" charset="0"/>
            </a:endParaRPr>
          </a:p>
          <a:p>
            <a:pPr>
              <a:buNone/>
            </a:pPr>
            <a:r>
              <a:rPr lang="ru-RU" sz="1700" dirty="0">
                <a:latin typeface="Times New Roman" panose="02020603050405020304" pitchFamily="18" charset="0"/>
                <a:cs typeface="Times New Roman" panose="02020603050405020304" pitchFamily="18" charset="0"/>
              </a:rPr>
              <a:t>	Задачи:</a:t>
            </a:r>
            <a:endParaRPr lang="en-US" sz="17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Анализ правил приема в ВУЗы РФ и существующих методов прогнозирования.</a:t>
            </a:r>
          </a:p>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Разработка </a:t>
            </a:r>
            <a:r>
              <a:rPr lang="ru-RU" sz="1700" dirty="0" err="1">
                <a:latin typeface="Times New Roman" panose="02020603050405020304" pitchFamily="18" charset="0"/>
                <a:cs typeface="Times New Roman" panose="02020603050405020304" pitchFamily="18" charset="0"/>
              </a:rPr>
              <a:t>агентной</a:t>
            </a:r>
            <a:r>
              <a:rPr lang="ru-RU" sz="1700" dirty="0">
                <a:latin typeface="Times New Roman" panose="02020603050405020304" pitchFamily="18" charset="0"/>
                <a:cs typeface="Times New Roman" panose="02020603050405020304" pitchFamily="18" charset="0"/>
              </a:rPr>
              <a:t> модели прогнозирования поведения абитуриентов.</a:t>
            </a:r>
          </a:p>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Разработка метода прогнозирования итогов приема в ВУЗы России на основе </a:t>
            </a:r>
            <a:r>
              <a:rPr lang="ru-RU" sz="1700" dirty="0" err="1">
                <a:latin typeface="Times New Roman" panose="02020603050405020304" pitchFamily="18" charset="0"/>
                <a:cs typeface="Times New Roman" panose="02020603050405020304" pitchFamily="18" charset="0"/>
              </a:rPr>
              <a:t>агентного</a:t>
            </a:r>
            <a:r>
              <a:rPr lang="ru-RU" sz="1700" dirty="0">
                <a:latin typeface="Times New Roman" panose="02020603050405020304" pitchFamily="18" charset="0"/>
                <a:cs typeface="Times New Roman" panose="02020603050405020304" pitchFamily="18" charset="0"/>
              </a:rPr>
              <a:t> моделирования.</a:t>
            </a:r>
          </a:p>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Разработка и тестирование программного обеспечения, реализующего метод прогнозирования.</a:t>
            </a:r>
          </a:p>
          <a:p>
            <a:pPr marL="457200" indent="-457200">
              <a:buFont typeface="+mj-lt"/>
              <a:buAutoNum type="arabicPeriod"/>
            </a:pPr>
            <a:r>
              <a:rPr lang="ru-RU" sz="1700" dirty="0">
                <a:latin typeface="Times New Roman" panose="02020603050405020304" pitchFamily="18" charset="0"/>
                <a:cs typeface="Times New Roman" panose="02020603050405020304" pitchFamily="18" charset="0"/>
              </a:rPr>
              <a:t>Исследование итогов приема при изменении различных параметров.</a:t>
            </a:r>
          </a:p>
        </p:txBody>
      </p:sp>
      <p:sp>
        <p:nvSpPr>
          <p:cNvPr id="4" name="Номер слайда 3">
            <a:extLst>
              <a:ext uri="{FF2B5EF4-FFF2-40B4-BE49-F238E27FC236}">
                <a16:creationId xmlns:a16="http://schemas.microsoft.com/office/drawing/2014/main" id="{F4D26C53-4197-434E-B55C-6DC633984B57}"/>
              </a:ext>
            </a:extLst>
          </p:cNvPr>
          <p:cNvSpPr>
            <a:spLocks noGrp="1"/>
          </p:cNvSpPr>
          <p:nvPr>
            <p:ph type="sldNum" sz="quarter" idx="12"/>
          </p:nvPr>
        </p:nvSpPr>
        <p:spPr/>
        <p:txBody>
          <a:bodyPr/>
          <a:lstStyle/>
          <a:p>
            <a:fld id="{FADD01DB-3A3D-4160-BF8B-737FEC31D67E}" type="slidenum">
              <a:rPr lang="ru-RU" smtClean="0"/>
              <a:pPr/>
              <a:t>2</a:t>
            </a:fld>
            <a:endParaRPr lang="ru-RU"/>
          </a:p>
        </p:txBody>
      </p:sp>
    </p:spTree>
    <p:extLst>
      <p:ext uri="{BB962C8B-B14F-4D97-AF65-F5344CB8AC3E}">
        <p14:creationId xmlns:p14="http://schemas.microsoft.com/office/powerpoint/2010/main" val="211077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Организация приема в ВУЗы</a:t>
            </a:r>
          </a:p>
        </p:txBody>
      </p:sp>
      <p:sp>
        <p:nvSpPr>
          <p:cNvPr id="4" name="Номер слайда 3">
            <a:extLst>
              <a:ext uri="{FF2B5EF4-FFF2-40B4-BE49-F238E27FC236}">
                <a16:creationId xmlns:a16="http://schemas.microsoft.com/office/drawing/2014/main" id="{F4D26C53-4197-434E-B55C-6DC633984B57}"/>
              </a:ext>
            </a:extLst>
          </p:cNvPr>
          <p:cNvSpPr>
            <a:spLocks noGrp="1"/>
          </p:cNvSpPr>
          <p:nvPr>
            <p:ph type="sldNum" sz="quarter" idx="12"/>
          </p:nvPr>
        </p:nvSpPr>
        <p:spPr/>
        <p:txBody>
          <a:bodyPr/>
          <a:lstStyle/>
          <a:p>
            <a:fld id="{FADD01DB-3A3D-4160-BF8B-737FEC31D67E}" type="slidenum">
              <a:rPr lang="ru-RU" smtClean="0"/>
              <a:pPr/>
              <a:t>3</a:t>
            </a:fld>
            <a:endParaRPr lang="ru-RU"/>
          </a:p>
        </p:txBody>
      </p:sp>
      <p:pic>
        <p:nvPicPr>
          <p:cNvPr id="5" name="Рисунок 4">
            <a:extLst>
              <a:ext uri="{FF2B5EF4-FFF2-40B4-BE49-F238E27FC236}">
                <a16:creationId xmlns:a16="http://schemas.microsoft.com/office/drawing/2014/main" id="{6218651A-EF87-1147-A584-6F783A604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171" y="1690688"/>
            <a:ext cx="6235700" cy="4610100"/>
          </a:xfrm>
          <a:prstGeom prst="rect">
            <a:avLst/>
          </a:prstGeom>
        </p:spPr>
      </p:pic>
    </p:spTree>
    <p:extLst>
      <p:ext uri="{BB962C8B-B14F-4D97-AF65-F5344CB8AC3E}">
        <p14:creationId xmlns:p14="http://schemas.microsoft.com/office/powerpoint/2010/main" val="22898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методов прогнозирования приема абитуриентов</a:t>
            </a:r>
          </a:p>
        </p:txBody>
      </p:sp>
      <p:graphicFrame>
        <p:nvGraphicFramePr>
          <p:cNvPr id="4" name="Таблица 3">
            <a:extLst>
              <a:ext uri="{FF2B5EF4-FFF2-40B4-BE49-F238E27FC236}">
                <a16:creationId xmlns:a16="http://schemas.microsoft.com/office/drawing/2014/main" id="{5A2D5379-C115-6241-920D-00DD3DDE9CDE}"/>
              </a:ext>
            </a:extLst>
          </p:cNvPr>
          <p:cNvGraphicFramePr>
            <a:graphicFrameLocks noGrp="1"/>
          </p:cNvGraphicFramePr>
          <p:nvPr>
            <p:extLst>
              <p:ext uri="{D42A27DB-BD31-4B8C-83A1-F6EECF244321}">
                <p14:modId xmlns:p14="http://schemas.microsoft.com/office/powerpoint/2010/main" val="394419510"/>
              </p:ext>
            </p:extLst>
          </p:nvPr>
        </p:nvGraphicFramePr>
        <p:xfrm>
          <a:off x="1381534" y="2144683"/>
          <a:ext cx="9007607" cy="4051836"/>
        </p:xfrm>
        <a:graphic>
          <a:graphicData uri="http://schemas.openxmlformats.org/drawingml/2006/table">
            <a:tbl>
              <a:tblPr firstRow="1" firstCol="1" bandRow="1">
                <a:tableStyleId>{1FECB4D8-DB02-4DC6-A0A2-4F2EBAE1DC90}</a:tableStyleId>
              </a:tblPr>
              <a:tblGrid>
                <a:gridCol w="1509041">
                  <a:extLst>
                    <a:ext uri="{9D8B030D-6E8A-4147-A177-3AD203B41FA5}">
                      <a16:colId xmlns:a16="http://schemas.microsoft.com/office/drawing/2014/main" val="2544262691"/>
                    </a:ext>
                  </a:extLst>
                </a:gridCol>
                <a:gridCol w="1712359">
                  <a:extLst>
                    <a:ext uri="{9D8B030D-6E8A-4147-A177-3AD203B41FA5}">
                      <a16:colId xmlns:a16="http://schemas.microsoft.com/office/drawing/2014/main" val="1960284561"/>
                    </a:ext>
                  </a:extLst>
                </a:gridCol>
                <a:gridCol w="2283145">
                  <a:extLst>
                    <a:ext uri="{9D8B030D-6E8A-4147-A177-3AD203B41FA5}">
                      <a16:colId xmlns:a16="http://schemas.microsoft.com/office/drawing/2014/main" val="2695464257"/>
                    </a:ext>
                  </a:extLst>
                </a:gridCol>
                <a:gridCol w="1757127">
                  <a:extLst>
                    <a:ext uri="{9D8B030D-6E8A-4147-A177-3AD203B41FA5}">
                      <a16:colId xmlns:a16="http://schemas.microsoft.com/office/drawing/2014/main" val="3346321126"/>
                    </a:ext>
                  </a:extLst>
                </a:gridCol>
                <a:gridCol w="1745935">
                  <a:extLst>
                    <a:ext uri="{9D8B030D-6E8A-4147-A177-3AD203B41FA5}">
                      <a16:colId xmlns:a16="http://schemas.microsoft.com/office/drawing/2014/main" val="1495832075"/>
                    </a:ext>
                  </a:extLst>
                </a:gridCol>
              </a:tblGrid>
              <a:tr h="870222">
                <a:tc>
                  <a:txBody>
                    <a:bodyPr/>
                    <a:lstStyle/>
                    <a:p>
                      <a:r>
                        <a:rPr lang="ru-RU" sz="1400" dirty="0">
                          <a:effectLst/>
                        </a:rPr>
                        <a: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400" dirty="0">
                          <a:effectLst/>
                        </a:rPr>
                        <a:t>Участники имеют предпочтения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400" dirty="0">
                          <a:effectLst/>
                        </a:rPr>
                        <a:t>Пересмотр результатов зачисления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400" dirty="0">
                          <a:effectLst/>
                          <a:latin typeface="Calibri" panose="020F0502020204030204" pitchFamily="34" charset="0"/>
                          <a:ea typeface="Calibri" panose="020F0502020204030204" pitchFamily="34" charset="0"/>
                          <a:cs typeface="Times New Roman" panose="02020603050405020304" pitchFamily="18" charset="0"/>
                        </a:rPr>
                        <a:t>Возможность получить устойчивое </a:t>
                      </a:r>
                      <a:r>
                        <a:rPr lang="ru-RU" sz="1400" dirty="0" err="1">
                          <a:effectLst/>
                          <a:latin typeface="Calibri" panose="020F0502020204030204" pitchFamily="34" charset="0"/>
                          <a:ea typeface="Calibri" panose="020F0502020204030204" pitchFamily="34" charset="0"/>
                          <a:cs typeface="Times New Roman" panose="02020603050405020304" pitchFamily="18" charset="0"/>
                        </a:rPr>
                        <a:t>паросочетание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400" dirty="0">
                          <a:effectLst/>
                        </a:rPr>
                        <a:t>Возможность задать индивидуальное поведение участников</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97987"/>
                  </a:ext>
                </a:extLst>
              </a:tr>
              <a:tr h="889660">
                <a:tc>
                  <a:txBody>
                    <a:bodyPr/>
                    <a:lstStyle/>
                    <a:p>
                      <a:r>
                        <a:rPr lang="ru-RU" sz="1400" dirty="0">
                          <a:effectLst/>
                        </a:rPr>
                        <a:t>Устойчивые </a:t>
                      </a:r>
                      <a:r>
                        <a:rPr lang="ru-RU" sz="1400" dirty="0" err="1">
                          <a:effectLst/>
                        </a:rPr>
                        <a:t>паросочетания</a:t>
                      </a:r>
                      <a:endParaRPr lang="ru-RU" sz="1400" dirty="0">
                        <a:effectLst/>
                      </a:endParaRPr>
                    </a:p>
                    <a:p>
                      <a:r>
                        <a:rPr lang="ru-RU" sz="1400" dirty="0">
                          <a:effectLst/>
                        </a:rPr>
                        <a: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600" dirty="0">
                          <a:effectLst/>
                        </a:rPr>
                        <a:t>Да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600" dirty="0">
                          <a:effectLst/>
                          <a:latin typeface="Calibri" panose="020F0502020204030204" pitchFamily="34" charset="0"/>
                          <a:ea typeface="Calibri" panose="020F0502020204030204" pitchFamily="34" charset="0"/>
                          <a:cs typeface="Times New Roman" panose="02020603050405020304" pitchFamily="18" charset="0"/>
                        </a:rPr>
                        <a:t>Да</a:t>
                      </a:r>
                    </a:p>
                  </a:txBody>
                  <a:tcPr marL="68580" marR="68580" marT="0" marB="0"/>
                </a:tc>
                <a:tc>
                  <a:txBody>
                    <a:bodyPr/>
                    <a:lstStyle/>
                    <a:p>
                      <a:r>
                        <a:rPr lang="ru-RU" sz="1600" dirty="0">
                          <a:effectLst/>
                          <a:latin typeface="Calibri" panose="020F0502020204030204" pitchFamily="34" charset="0"/>
                          <a:ea typeface="Calibri" panose="020F0502020204030204" pitchFamily="34" charset="0"/>
                          <a:cs typeface="Times New Roman" panose="02020603050405020304" pitchFamily="18" charset="0"/>
                        </a:rPr>
                        <a:t>Да</a:t>
                      </a:r>
                    </a:p>
                  </a:txBody>
                  <a:tcPr marL="68580" marR="68580" marT="0" marB="0"/>
                </a:tc>
                <a:tc>
                  <a:txBody>
                    <a:bodyPr/>
                    <a:lstStyle/>
                    <a:p>
                      <a:r>
                        <a:rPr lang="ru-RU" sz="1600" dirty="0">
                          <a:effectLst/>
                        </a:rPr>
                        <a:t>Нет</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8985801"/>
                  </a:ext>
                </a:extLst>
              </a:tr>
              <a:tr h="1305333">
                <a:tc>
                  <a:txBody>
                    <a:bodyPr/>
                    <a:lstStyle/>
                    <a:p>
                      <a:r>
                        <a:rPr lang="ru-RU" sz="1400" dirty="0">
                          <a:effectLst/>
                        </a:rPr>
                        <a:t>Бостонский механизм построения неустойчивых </a:t>
                      </a:r>
                      <a:r>
                        <a:rPr lang="ru-RU" sz="1400" dirty="0" err="1">
                          <a:effectLst/>
                        </a:rPr>
                        <a:t>паросочетаний</a:t>
                      </a:r>
                      <a:endParaRPr lang="ru-RU" sz="1400" dirty="0">
                        <a:effectLst/>
                      </a:endParaRPr>
                    </a:p>
                    <a:p>
                      <a:r>
                        <a:rPr lang="ru-RU" sz="1400" dirty="0">
                          <a:effectLst/>
                        </a:rPr>
                        <a: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600" dirty="0">
                          <a:effectLst/>
                        </a:rPr>
                        <a:t>Да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600" dirty="0">
                          <a:effectLst/>
                          <a:latin typeface="Calibri" panose="020F0502020204030204" pitchFamily="34" charset="0"/>
                          <a:ea typeface="Calibri" panose="020F0502020204030204" pitchFamily="34" charset="0"/>
                          <a:cs typeface="Times New Roman" panose="02020603050405020304" pitchFamily="18" charset="0"/>
                        </a:rPr>
                        <a:t>Нет</a:t>
                      </a:r>
                    </a:p>
                  </a:txBody>
                  <a:tcPr marL="68580" marR="68580" marT="0" marB="0"/>
                </a:tc>
                <a:tc>
                  <a:txBody>
                    <a:bodyPr/>
                    <a:lstStyle/>
                    <a:p>
                      <a:r>
                        <a:rPr lang="ru-RU" sz="1600" dirty="0">
                          <a:effectLst/>
                        </a:rPr>
                        <a:t>Нет</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600" dirty="0">
                          <a:effectLst/>
                        </a:rPr>
                        <a:t>Нет</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4655982"/>
                  </a:ext>
                </a:extLst>
              </a:tr>
              <a:tr h="986621">
                <a:tc>
                  <a:txBody>
                    <a:bodyPr/>
                    <a:lstStyle/>
                    <a:p>
                      <a:r>
                        <a:rPr lang="ru-RU" sz="1400" dirty="0" err="1">
                          <a:effectLst/>
                        </a:rPr>
                        <a:t>Агентное</a:t>
                      </a:r>
                      <a:r>
                        <a:rPr lang="ru-RU" sz="1400" dirty="0">
                          <a:effectLst/>
                        </a:rPr>
                        <a:t> моделирование</a:t>
                      </a:r>
                    </a:p>
                    <a:p>
                      <a:r>
                        <a:rPr lang="ru-RU" sz="1400" dirty="0">
                          <a:effectLst/>
                        </a:rPr>
                        <a: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600" dirty="0">
                          <a:effectLst/>
                        </a:rPr>
                        <a:t>Да</a:t>
                      </a:r>
                    </a:p>
                    <a:p>
                      <a:r>
                        <a:rPr lang="ru-RU" sz="1600" dirty="0">
                          <a:effectLst/>
                        </a:rPr>
                        <a:t>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600" dirty="0">
                          <a:effectLst/>
                        </a:rPr>
                        <a:t>Нет</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ru-RU" sz="1600" dirty="0">
                          <a:effectLst/>
                          <a:latin typeface="Calibri" panose="020F0502020204030204" pitchFamily="34" charset="0"/>
                          <a:ea typeface="Calibri" panose="020F0502020204030204" pitchFamily="34" charset="0"/>
                          <a:cs typeface="Times New Roman" panose="02020603050405020304" pitchFamily="18" charset="0"/>
                        </a:rPr>
                        <a:t>Да</a:t>
                      </a:r>
                    </a:p>
                  </a:txBody>
                  <a:tcPr marL="68580" marR="68580" marT="0" marB="0"/>
                </a:tc>
                <a:tc>
                  <a:txBody>
                    <a:bodyPr/>
                    <a:lstStyle/>
                    <a:p>
                      <a:r>
                        <a:rPr lang="ru-RU" sz="1600" dirty="0">
                          <a:effectLst/>
                          <a:latin typeface="Calibri" panose="020F0502020204030204" pitchFamily="34" charset="0"/>
                          <a:ea typeface="Calibri" panose="020F0502020204030204" pitchFamily="34" charset="0"/>
                          <a:cs typeface="Times New Roman" panose="02020603050405020304" pitchFamily="18" charset="0"/>
                        </a:rPr>
                        <a:t>Да</a:t>
                      </a:r>
                    </a:p>
                  </a:txBody>
                  <a:tcPr marL="68580" marR="68580" marT="0" marB="0"/>
                </a:tc>
                <a:extLst>
                  <a:ext uri="{0D108BD9-81ED-4DB2-BD59-A6C34878D82A}">
                    <a16:rowId xmlns:a16="http://schemas.microsoft.com/office/drawing/2014/main" val="3606506196"/>
                  </a:ext>
                </a:extLst>
              </a:tr>
            </a:tbl>
          </a:graphicData>
        </a:graphic>
      </p:graphicFrame>
      <p:sp>
        <p:nvSpPr>
          <p:cNvPr id="7" name="Номер слайда 6">
            <a:extLst>
              <a:ext uri="{FF2B5EF4-FFF2-40B4-BE49-F238E27FC236}">
                <a16:creationId xmlns:a16="http://schemas.microsoft.com/office/drawing/2014/main" id="{2F80DC48-B001-554F-AA66-FB516FC61A9E}"/>
              </a:ext>
            </a:extLst>
          </p:cNvPr>
          <p:cNvSpPr>
            <a:spLocks noGrp="1"/>
          </p:cNvSpPr>
          <p:nvPr>
            <p:ph type="sldNum" sz="quarter" idx="12"/>
          </p:nvPr>
        </p:nvSpPr>
        <p:spPr/>
        <p:txBody>
          <a:bodyPr/>
          <a:lstStyle/>
          <a:p>
            <a:fld id="{FADD01DB-3A3D-4160-BF8B-737FEC31D67E}" type="slidenum">
              <a:rPr lang="ru-RU" smtClean="0"/>
              <a:pPr/>
              <a:t>4</a:t>
            </a:fld>
            <a:endParaRPr lang="ru-RU"/>
          </a:p>
        </p:txBody>
      </p:sp>
    </p:spTree>
    <p:extLst>
      <p:ext uri="{BB962C8B-B14F-4D97-AF65-F5344CB8AC3E}">
        <p14:creationId xmlns:p14="http://schemas.microsoft.com/office/powerpoint/2010/main" val="142357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IDEF0</a:t>
            </a:r>
            <a:r>
              <a:rPr lang="ru-RU" dirty="0"/>
              <a:t>-диаграмма метода прогнозирования на основе </a:t>
            </a:r>
            <a:r>
              <a:rPr lang="ru-RU" dirty="0" err="1"/>
              <a:t>агентного</a:t>
            </a:r>
            <a:r>
              <a:rPr lang="ru-RU" dirty="0"/>
              <a:t> моделирования</a:t>
            </a:r>
          </a:p>
        </p:txBody>
      </p:sp>
      <p:sp>
        <p:nvSpPr>
          <p:cNvPr id="10" name="Номер слайда 9">
            <a:extLst>
              <a:ext uri="{FF2B5EF4-FFF2-40B4-BE49-F238E27FC236}">
                <a16:creationId xmlns:a16="http://schemas.microsoft.com/office/drawing/2014/main" id="{61685379-7299-6541-B350-C99D9C5602A1}"/>
              </a:ext>
            </a:extLst>
          </p:cNvPr>
          <p:cNvSpPr>
            <a:spLocks noGrp="1"/>
          </p:cNvSpPr>
          <p:nvPr>
            <p:ph type="sldNum" sz="quarter" idx="12"/>
          </p:nvPr>
        </p:nvSpPr>
        <p:spPr/>
        <p:txBody>
          <a:bodyPr/>
          <a:lstStyle/>
          <a:p>
            <a:fld id="{FADD01DB-3A3D-4160-BF8B-737FEC31D67E}" type="slidenum">
              <a:rPr lang="ru-RU" smtClean="0"/>
              <a:pPr/>
              <a:t>5</a:t>
            </a:fld>
            <a:endParaRPr lang="ru-RU"/>
          </a:p>
        </p:txBody>
      </p:sp>
      <p:pic>
        <p:nvPicPr>
          <p:cNvPr id="4" name="Рисунок 3">
            <a:extLst>
              <a:ext uri="{FF2B5EF4-FFF2-40B4-BE49-F238E27FC236}">
                <a16:creationId xmlns:a16="http://schemas.microsoft.com/office/drawing/2014/main" id="{7D7CC742-CAC5-F44B-A306-C74DA17D4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874" y="1826671"/>
            <a:ext cx="9590563" cy="4571595"/>
          </a:xfrm>
          <a:prstGeom prst="rect">
            <a:avLst/>
          </a:prstGeom>
        </p:spPr>
      </p:pic>
    </p:spTree>
    <p:extLst>
      <p:ext uri="{BB962C8B-B14F-4D97-AF65-F5344CB8AC3E}">
        <p14:creationId xmlns:p14="http://schemas.microsoft.com/office/powerpoint/2010/main" val="116767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Формализация исходной информации</a:t>
            </a:r>
            <a:r>
              <a:rPr lang="en-US" dirty="0"/>
              <a:t> (1)</a:t>
            </a:r>
            <a:endParaRPr lang="ru-RU" dirty="0"/>
          </a:p>
        </p:txBody>
      </p:sp>
      <p:pic>
        <p:nvPicPr>
          <p:cNvPr id="13" name="Рисунок 12">
            <a:extLst>
              <a:ext uri="{FF2B5EF4-FFF2-40B4-BE49-F238E27FC236}">
                <a16:creationId xmlns:a16="http://schemas.microsoft.com/office/drawing/2014/main" id="{111CD375-C608-5444-B536-516F11424C03}"/>
              </a:ext>
            </a:extLst>
          </p:cNvPr>
          <p:cNvPicPr>
            <a:picLocks noChangeAspect="1"/>
          </p:cNvPicPr>
          <p:nvPr/>
        </p:nvPicPr>
        <p:blipFill>
          <a:blip r:embed="rId3"/>
          <a:stretch>
            <a:fillRect/>
          </a:stretch>
        </p:blipFill>
        <p:spPr>
          <a:xfrm>
            <a:off x="954993" y="1907948"/>
            <a:ext cx="5440680" cy="3862883"/>
          </a:xfrm>
          <a:prstGeom prst="rect">
            <a:avLst/>
          </a:prstGeom>
        </p:spPr>
      </p:pic>
      <p:sp>
        <p:nvSpPr>
          <p:cNvPr id="14" name="Номер слайда 13">
            <a:extLst>
              <a:ext uri="{FF2B5EF4-FFF2-40B4-BE49-F238E27FC236}">
                <a16:creationId xmlns:a16="http://schemas.microsoft.com/office/drawing/2014/main" id="{217097E6-88AD-2B40-8B59-E9413EC2F1EF}"/>
              </a:ext>
            </a:extLst>
          </p:cNvPr>
          <p:cNvSpPr>
            <a:spLocks noGrp="1"/>
          </p:cNvSpPr>
          <p:nvPr>
            <p:ph type="sldNum" sz="quarter" idx="12"/>
          </p:nvPr>
        </p:nvSpPr>
        <p:spPr/>
        <p:txBody>
          <a:bodyPr/>
          <a:lstStyle/>
          <a:p>
            <a:fld id="{FADD01DB-3A3D-4160-BF8B-737FEC31D67E}" type="slidenum">
              <a:rPr lang="ru-RU" smtClean="0"/>
              <a:pPr/>
              <a:t>6</a:t>
            </a:fld>
            <a:endParaRPr lang="ru-RU"/>
          </a:p>
        </p:txBody>
      </p:sp>
      <p:pic>
        <p:nvPicPr>
          <p:cNvPr id="4" name="Рисунок 3">
            <a:extLst>
              <a:ext uri="{FF2B5EF4-FFF2-40B4-BE49-F238E27FC236}">
                <a16:creationId xmlns:a16="http://schemas.microsoft.com/office/drawing/2014/main" id="{CF585D74-FE1E-BE4C-A8B1-00204B6BA9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4681" y="1448803"/>
            <a:ext cx="3388468" cy="5044072"/>
          </a:xfrm>
          <a:prstGeom prst="rect">
            <a:avLst/>
          </a:prstGeom>
        </p:spPr>
      </p:pic>
    </p:spTree>
    <p:extLst>
      <p:ext uri="{BB962C8B-B14F-4D97-AF65-F5344CB8AC3E}">
        <p14:creationId xmlns:p14="http://schemas.microsoft.com/office/powerpoint/2010/main" val="396974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Формализация исходной информации</a:t>
            </a:r>
            <a:r>
              <a:rPr lang="en-US" dirty="0"/>
              <a:t> (2)</a:t>
            </a:r>
            <a:endParaRPr lang="ru-RU" dirty="0"/>
          </a:p>
        </p:txBody>
      </p:sp>
      <mc:AlternateContent xmlns:mc="http://schemas.openxmlformats.org/markup-compatibility/2006" xmlns:a14="http://schemas.microsoft.com/office/drawing/2010/main">
        <mc:Choice Requires="a14">
          <p:sp>
            <p:nvSpPr>
              <p:cNvPr id="4" name="Google Shape;106;p20">
                <a:extLst>
                  <a:ext uri="{FF2B5EF4-FFF2-40B4-BE49-F238E27FC236}">
                    <a16:creationId xmlns:a16="http://schemas.microsoft.com/office/drawing/2014/main" id="{B712FF56-1DFB-B34F-8F11-1341FED07626}"/>
                  </a:ext>
                </a:extLst>
              </p:cNvPr>
              <p:cNvSpPr txBox="1">
                <a:spLocks/>
              </p:cNvSpPr>
              <p:nvPr/>
            </p:nvSpPr>
            <p:spPr>
              <a:xfrm>
                <a:off x="838200" y="1389387"/>
                <a:ext cx="5966361" cy="241499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ru-RU" sz="1500" b="1" dirty="0">
                    <a:solidFill>
                      <a:schemeClr val="dk1"/>
                    </a:solidFill>
                    <a:latin typeface="Times New Roman"/>
                    <a:ea typeface="Times New Roman"/>
                    <a:cs typeface="Times New Roman"/>
                    <a:sym typeface="Times New Roman"/>
                  </a:rPr>
                  <a:t>Пересчет бюджетных мест осуществляется по формуле:</a:t>
                </a:r>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sz="1500" b="1" i="1" smtClean="0">
                          <a:solidFill>
                            <a:schemeClr val="dk1"/>
                          </a:solidFill>
                          <a:latin typeface="Cambria Math"/>
                          <a:ea typeface="Times New Roman"/>
                          <a:cs typeface="Times New Roman"/>
                          <a:sym typeface="Times New Roman"/>
                        </a:rPr>
                        <m:t>𝑵</m:t>
                      </m:r>
                      <m:r>
                        <a:rPr lang="pt-BR" sz="1500" b="1" i="1" smtClean="0">
                          <a:solidFill>
                            <a:schemeClr val="dk1"/>
                          </a:solidFill>
                          <a:latin typeface="Cambria Math"/>
                          <a:ea typeface="Times New Roman"/>
                          <a:cs typeface="Times New Roman"/>
                          <a:sym typeface="Times New Roman"/>
                        </a:rPr>
                        <m:t>=</m:t>
                      </m:r>
                      <m:nary>
                        <m:naryPr>
                          <m:chr m:val="∑"/>
                          <m:subHide m:val="on"/>
                          <m:supHide m:val="on"/>
                          <m:ctrlPr>
                            <a:rPr lang="pt-BR" sz="1500" i="1" smtClean="0">
                              <a:solidFill>
                                <a:schemeClr val="dk1"/>
                              </a:solidFill>
                              <a:latin typeface="Cambria Math" panose="02040503050406030204" pitchFamily="18" charset="0"/>
                              <a:cs typeface="Times New Roman"/>
                              <a:sym typeface="Times New Roman"/>
                            </a:rPr>
                          </m:ctrlPr>
                        </m:naryPr>
                        <m:sub/>
                        <m:sup/>
                        <m:e>
                          <m:sSub>
                            <m:sSubPr>
                              <m:ctrlPr>
                                <a:rPr lang="pt-BR" sz="1500" i="1" smtClean="0">
                                  <a:solidFill>
                                    <a:schemeClr val="dk1"/>
                                  </a:solidFill>
                                  <a:latin typeface="Cambria Math" panose="02040503050406030204" pitchFamily="18" charset="0"/>
                                  <a:cs typeface="Times New Roman"/>
                                  <a:sym typeface="Times New Roman"/>
                                </a:rPr>
                              </m:ctrlPr>
                            </m:sSubPr>
                            <m:e>
                              <m:r>
                                <a:rPr lang="en-US" sz="1500" b="0" i="1" smtClean="0">
                                  <a:solidFill>
                                    <a:schemeClr val="dk1"/>
                                  </a:solidFill>
                                  <a:latin typeface="Cambria Math"/>
                                  <a:cs typeface="Times New Roman"/>
                                  <a:sym typeface="Times New Roman"/>
                                </a:rPr>
                                <m:t>𝑃</m:t>
                              </m:r>
                            </m:e>
                            <m:sub>
                              <m:r>
                                <a:rPr lang="en-US" sz="1500" b="0" i="1" smtClean="0">
                                  <a:solidFill>
                                    <a:schemeClr val="dk1"/>
                                  </a:solidFill>
                                  <a:latin typeface="Cambria Math"/>
                                  <a:cs typeface="Times New Roman"/>
                                  <a:sym typeface="Times New Roman"/>
                                </a:rPr>
                                <m:t>𝑖</m:t>
                              </m:r>
                            </m:sub>
                          </m:sSub>
                          <m:sSub>
                            <m:sSubPr>
                              <m:ctrlPr>
                                <a:rPr lang="pt-BR" sz="1500" i="1" smtClean="0">
                                  <a:solidFill>
                                    <a:schemeClr val="dk1"/>
                                  </a:solidFill>
                                  <a:latin typeface="Cambria Math" panose="02040503050406030204" pitchFamily="18" charset="0"/>
                                  <a:cs typeface="Times New Roman"/>
                                  <a:sym typeface="Times New Roman"/>
                                </a:rPr>
                              </m:ctrlPr>
                            </m:sSubPr>
                            <m:e>
                              <m:r>
                                <a:rPr lang="en-US" sz="1500" b="0" i="1" smtClean="0">
                                  <a:solidFill>
                                    <a:schemeClr val="dk1"/>
                                  </a:solidFill>
                                  <a:latin typeface="Cambria Math"/>
                                  <a:cs typeface="Times New Roman"/>
                                  <a:sym typeface="Times New Roman"/>
                                </a:rPr>
                                <m:t>𝑘</m:t>
                              </m:r>
                            </m:e>
                            <m:sub>
                              <m:r>
                                <a:rPr lang="en-US" sz="1500" b="0" i="1" smtClean="0">
                                  <a:solidFill>
                                    <a:schemeClr val="dk1"/>
                                  </a:solidFill>
                                  <a:latin typeface="Cambria Math"/>
                                  <a:cs typeface="Times New Roman"/>
                                  <a:sym typeface="Times New Roman"/>
                                </a:rPr>
                                <m:t>𝑖</m:t>
                              </m:r>
                            </m:sub>
                          </m:sSub>
                        </m:e>
                      </m:nary>
                    </m:oMath>
                  </m:oMathPara>
                </a14:m>
                <a:endParaRPr lang="ru-RU" sz="1500" dirty="0">
                  <a:solidFill>
                    <a:schemeClr val="dk1"/>
                  </a:solidFill>
                  <a:latin typeface="Times New Roman"/>
                  <a:ea typeface="Times New Roman"/>
                  <a:cs typeface="Times New Roman"/>
                  <a:sym typeface="Times New Roman"/>
                </a:endParaRPr>
              </a:p>
              <a:p>
                <a:pPr marL="0" indent="0">
                  <a:lnSpc>
                    <a:spcPct val="150000"/>
                  </a:lnSpc>
                  <a:spcBef>
                    <a:spcPts val="0"/>
                  </a:spcBef>
                  <a:buNone/>
                </a:pPr>
                <a:r>
                  <a:rPr lang="ru-RU" sz="1500" dirty="0">
                    <a:solidFill>
                      <a:schemeClr val="dk1"/>
                    </a:solidFill>
                    <a:latin typeface="Times New Roman"/>
                    <a:ea typeface="Times New Roman"/>
                    <a:cs typeface="Times New Roman"/>
                    <a:sym typeface="Times New Roman"/>
                  </a:rPr>
                  <a:t>где  </a:t>
                </a:r>
                <a14:m>
                  <m:oMath xmlns:m="http://schemas.openxmlformats.org/officeDocument/2006/math">
                    <m:r>
                      <a:rPr lang="en-US" sz="1500" b="0" i="1" smtClean="0">
                        <a:solidFill>
                          <a:schemeClr val="dk1"/>
                        </a:solidFill>
                        <a:latin typeface="Cambria Math"/>
                        <a:ea typeface="Times New Roman"/>
                        <a:cs typeface="Times New Roman"/>
                        <a:sym typeface="Times New Roman"/>
                      </a:rPr>
                      <m:t>𝑁</m:t>
                    </m:r>
                    <m:r>
                      <a:rPr lang="en-US" sz="1500" b="0" i="1" smtClean="0">
                        <a:solidFill>
                          <a:schemeClr val="dk1"/>
                        </a:solidFill>
                        <a:latin typeface="Cambria Math"/>
                        <a:ea typeface="Times New Roman"/>
                        <a:cs typeface="Times New Roman"/>
                        <a:sym typeface="Times New Roman"/>
                      </a:rPr>
                      <m:t>−количество бюдже</m:t>
                    </m:r>
                    <m:r>
                      <a:rPr lang="ru-RU" sz="1500" b="0" i="1" smtClean="0">
                        <a:solidFill>
                          <a:schemeClr val="dk1"/>
                        </a:solidFill>
                        <a:latin typeface="Cambria Math"/>
                        <a:ea typeface="Times New Roman"/>
                        <a:cs typeface="Times New Roman"/>
                        <a:sym typeface="Times New Roman"/>
                      </a:rPr>
                      <m:t>тных мест в официальном </m:t>
                    </m:r>
                  </m:oMath>
                </a14:m>
                <a:endParaRPr lang="ru-RU" sz="1500" b="0" i="1" dirty="0">
                  <a:solidFill>
                    <a:schemeClr val="dk1"/>
                  </a:solidFill>
                  <a:latin typeface="Cambria Math"/>
                  <a:ea typeface="Times New Roman"/>
                  <a:cs typeface="Times New Roman"/>
                  <a:sym typeface="Times New Roman"/>
                </a:endParaRPr>
              </a:p>
              <a:p>
                <a:pPr marL="0" indent="0">
                  <a:lnSpc>
                    <a:spcPct val="150000"/>
                  </a:lnSpc>
                  <a:spcBef>
                    <a:spcPts val="0"/>
                  </a:spcBef>
                  <a:buNone/>
                </a:pPr>
                <a14:m>
                  <m:oMathPara xmlns:m="http://schemas.openxmlformats.org/officeDocument/2006/math">
                    <m:oMathParaPr>
                      <m:jc m:val="left"/>
                    </m:oMathParaPr>
                    <m:oMath xmlns:m="http://schemas.openxmlformats.org/officeDocument/2006/math">
                      <m:r>
                        <a:rPr lang="ru-RU" sz="1500" b="0" i="1" smtClean="0">
                          <a:solidFill>
                            <a:schemeClr val="dk1"/>
                          </a:solidFill>
                          <a:latin typeface="Cambria Math"/>
                          <a:ea typeface="Times New Roman"/>
                          <a:cs typeface="Times New Roman"/>
                          <a:sym typeface="Times New Roman"/>
                        </a:rPr>
                        <m:t>направлении;</m:t>
                      </m:r>
                    </m:oMath>
                  </m:oMathPara>
                </a14:m>
                <a:endParaRPr lang="en-US" sz="1500" b="0" dirty="0">
                  <a:solidFill>
                    <a:schemeClr val="dk1"/>
                  </a:solidFill>
                  <a:latin typeface="Times New Roman"/>
                  <a:ea typeface="Times New Roman"/>
                  <a:cs typeface="Times New Roman"/>
                  <a:sym typeface="Times New Roman"/>
                </a:endParaRPr>
              </a:p>
              <a:p>
                <a:pPr marL="0" indent="0">
                  <a:lnSpc>
                    <a:spcPct val="150000"/>
                  </a:lnSpc>
                  <a:spcBef>
                    <a:spcPts val="0"/>
                  </a:spcBef>
                  <a:buNone/>
                </a:pPr>
                <a14:m>
                  <m:oMath xmlns:m="http://schemas.openxmlformats.org/officeDocument/2006/math">
                    <m:sSub>
                      <m:sSubPr>
                        <m:ctrlPr>
                          <a:rPr lang="ru-RU" sz="1500" b="0" i="1" smtClean="0">
                            <a:solidFill>
                              <a:schemeClr val="dk1"/>
                            </a:solidFill>
                            <a:latin typeface="Cambria Math" panose="02040503050406030204" pitchFamily="18" charset="0"/>
                            <a:cs typeface="Times New Roman"/>
                            <a:sym typeface="Times New Roman"/>
                          </a:rPr>
                        </m:ctrlPr>
                      </m:sSubPr>
                      <m:e>
                        <m:r>
                          <a:rPr lang="en-US" sz="1500" b="0" i="1" smtClean="0">
                            <a:solidFill>
                              <a:schemeClr val="dk1"/>
                            </a:solidFill>
                            <a:latin typeface="Cambria Math"/>
                            <a:cs typeface="Times New Roman"/>
                            <a:sym typeface="Times New Roman"/>
                          </a:rPr>
                          <m:t>𝑃</m:t>
                        </m:r>
                      </m:e>
                      <m:sub>
                        <m:r>
                          <a:rPr lang="en-US" sz="1500" b="0" i="1" smtClean="0">
                            <a:solidFill>
                              <a:schemeClr val="dk1"/>
                            </a:solidFill>
                            <a:latin typeface="Cambria Math"/>
                            <a:cs typeface="Times New Roman"/>
                            <a:sym typeface="Times New Roman"/>
                          </a:rPr>
                          <m:t>𝑖</m:t>
                        </m:r>
                      </m:sub>
                    </m:sSub>
                    <m:r>
                      <a:rPr lang="en-US" sz="1500" b="0" i="1" smtClean="0">
                        <a:solidFill>
                          <a:schemeClr val="dk1"/>
                        </a:solidFill>
                        <a:latin typeface="Cambria Math"/>
                        <a:cs typeface="Times New Roman"/>
                        <a:sym typeface="Times New Roman"/>
                      </a:rPr>
                      <m:t>−</m:t>
                    </m:r>
                    <m:r>
                      <a:rPr lang="ru-RU" sz="1500" b="0" i="1" smtClean="0">
                        <a:solidFill>
                          <a:schemeClr val="dk1"/>
                        </a:solidFill>
                        <a:latin typeface="Cambria Math"/>
                        <a:cs typeface="Times New Roman"/>
                        <a:sym typeface="Times New Roman"/>
                      </a:rPr>
                      <m:t>количество мест в </m:t>
                    </m:r>
                    <m:r>
                      <a:rPr lang="en-US" sz="1500" b="0" i="1" smtClean="0">
                        <a:solidFill>
                          <a:schemeClr val="dk1"/>
                        </a:solidFill>
                        <a:latin typeface="Cambria Math"/>
                        <a:cs typeface="Times New Roman"/>
                        <a:sym typeface="Times New Roman"/>
                      </a:rPr>
                      <m:t>𝑖</m:t>
                    </m:r>
                  </m:oMath>
                </a14:m>
                <a:r>
                  <a:rPr lang="ru-RU" sz="1500" dirty="0">
                    <a:solidFill>
                      <a:schemeClr val="dk1"/>
                    </a:solidFill>
                    <a:latin typeface="Times New Roman" panose="02020603050405020304" pitchFamily="18" charset="0"/>
                    <a:cs typeface="Times New Roman" panose="02020603050405020304" pitchFamily="18" charset="0"/>
                    <a:sym typeface="Times New Roman"/>
                  </a:rPr>
                  <a:t>-ой неофициальном </a:t>
                </a:r>
                <a14:m>
                  <m:oMath xmlns:m="http://schemas.openxmlformats.org/officeDocument/2006/math">
                    <m:r>
                      <a:rPr lang="ru-RU" sz="1500" i="1">
                        <a:solidFill>
                          <a:schemeClr val="dk1"/>
                        </a:solidFill>
                        <a:latin typeface="Cambria Math"/>
                        <a:ea typeface="Times New Roman"/>
                        <a:cs typeface="Times New Roman"/>
                        <a:sym typeface="Times New Roman"/>
                      </a:rPr>
                      <m:t>направлении</m:t>
                    </m:r>
                  </m:oMath>
                </a14:m>
                <a:r>
                  <a:rPr lang="en-US" sz="1500" dirty="0">
                    <a:solidFill>
                      <a:schemeClr val="dk1"/>
                    </a:solidFill>
                    <a:cs typeface="Times New Roman"/>
                    <a:sym typeface="Times New Roman"/>
                  </a:rPr>
                  <a:t>;</a:t>
                </a:r>
              </a:p>
              <a:p>
                <a:pPr marL="0" indent="0">
                  <a:lnSpc>
                    <a:spcPct val="150000"/>
                  </a:lnSpc>
                  <a:spcBef>
                    <a:spcPts val="0"/>
                  </a:spcBef>
                  <a:buNone/>
                </a:pPr>
                <a14:m>
                  <m:oMath xmlns:m="http://schemas.openxmlformats.org/officeDocument/2006/math">
                    <m:sSub>
                      <m:sSubPr>
                        <m:ctrlPr>
                          <a:rPr lang="ru-RU" sz="1500" b="0" i="1" smtClean="0">
                            <a:solidFill>
                              <a:schemeClr val="dk1"/>
                            </a:solidFill>
                            <a:latin typeface="Cambria Math" panose="02040503050406030204" pitchFamily="18" charset="0"/>
                            <a:cs typeface="Times New Roman"/>
                            <a:sym typeface="Times New Roman"/>
                          </a:rPr>
                        </m:ctrlPr>
                      </m:sSubPr>
                      <m:e>
                        <m:r>
                          <a:rPr lang="en-US" sz="1500" b="0" i="1" smtClean="0">
                            <a:solidFill>
                              <a:schemeClr val="dk1"/>
                            </a:solidFill>
                            <a:latin typeface="Cambria Math"/>
                            <a:cs typeface="Times New Roman"/>
                            <a:sym typeface="Times New Roman"/>
                          </a:rPr>
                          <m:t>𝑘</m:t>
                        </m:r>
                      </m:e>
                      <m:sub>
                        <m:r>
                          <a:rPr lang="en-US" sz="1500" b="0" i="1" smtClean="0">
                            <a:solidFill>
                              <a:schemeClr val="dk1"/>
                            </a:solidFill>
                            <a:latin typeface="Cambria Math"/>
                            <a:cs typeface="Times New Roman"/>
                            <a:sym typeface="Times New Roman"/>
                          </a:rPr>
                          <m:t>𝑖</m:t>
                        </m:r>
                      </m:sub>
                    </m:sSub>
                    <m:r>
                      <a:rPr lang="en-US" sz="1500" b="0" i="1" smtClean="0">
                        <a:solidFill>
                          <a:schemeClr val="dk1"/>
                        </a:solidFill>
                        <a:latin typeface="Cambria Math"/>
                        <a:cs typeface="Times New Roman"/>
                        <a:sym typeface="Times New Roman"/>
                      </a:rPr>
                      <m:t>−</m:t>
                    </m:r>
                    <m:r>
                      <a:rPr lang="en-US" sz="1500" b="0" i="1" smtClean="0">
                        <a:solidFill>
                          <a:schemeClr val="dk1"/>
                        </a:solidFill>
                        <a:latin typeface="Cambria Math"/>
                        <a:cs typeface="Times New Roman"/>
                        <a:sym typeface="Times New Roman"/>
                      </a:rPr>
                      <m:t>𝑖</m:t>
                    </m:r>
                  </m:oMath>
                </a14:m>
                <a:r>
                  <a:rPr lang="ru-RU" sz="1500" b="0" dirty="0">
                    <a:solidFill>
                      <a:schemeClr val="dk1"/>
                    </a:solidFill>
                    <a:latin typeface="Times New Roman"/>
                    <a:ea typeface="Times New Roman"/>
                    <a:cs typeface="Times New Roman"/>
                    <a:sym typeface="Times New Roman"/>
                  </a:rPr>
                  <a:t>-я доля официального направления в неофициальном.</a:t>
                </a:r>
              </a:p>
              <a:p>
                <a:pPr marL="0" indent="0">
                  <a:lnSpc>
                    <a:spcPct val="150000"/>
                  </a:lnSpc>
                  <a:spcBef>
                    <a:spcPts val="0"/>
                  </a:spcBef>
                  <a:buNone/>
                </a:pPr>
                <a:endParaRPr lang="ru-RU" sz="1500" dirty="0">
                  <a:solidFill>
                    <a:schemeClr val="dk1"/>
                  </a:solidFill>
                  <a:latin typeface="Times New Roman"/>
                  <a:ea typeface="Times New Roman"/>
                  <a:cs typeface="Times New Roman"/>
                  <a:sym typeface="Times New Roman"/>
                </a:endParaRPr>
              </a:p>
            </p:txBody>
          </p:sp>
        </mc:Choice>
        <mc:Fallback xmlns="">
          <p:sp>
            <p:nvSpPr>
              <p:cNvPr id="4" name="Google Shape;106;p20">
                <a:extLst>
                  <a:ext uri="{FF2B5EF4-FFF2-40B4-BE49-F238E27FC236}">
                    <a16:creationId xmlns:a16="http://schemas.microsoft.com/office/drawing/2014/main" xmlns:a14="http://schemas.microsoft.com/office/drawing/2010/main" xmlns="" id="{B712FF56-1DFB-B34F-8F11-1341FED07626}"/>
                  </a:ext>
                </a:extLst>
              </p:cNvPr>
              <p:cNvSpPr txBox="1">
                <a:spLocks noRot="1" noChangeAspect="1" noMove="1" noResize="1" noEditPoints="1" noAdjustHandles="1" noChangeArrowheads="1" noChangeShapeType="1" noTextEdit="1"/>
              </p:cNvSpPr>
              <p:nvPr/>
            </p:nvSpPr>
            <p:spPr>
              <a:xfrm>
                <a:off x="838200" y="1389387"/>
                <a:ext cx="5966361" cy="2414999"/>
              </a:xfrm>
              <a:prstGeom prst="rect">
                <a:avLst/>
              </a:prstGeom>
              <a:blipFill rotWithShape="1">
                <a:blip r:embed="rId3"/>
                <a:stretch>
                  <a:fillRect l="-409" b="-1186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579A20FD-A737-C946-A4E4-5E587E3FED46}"/>
                  </a:ext>
                </a:extLst>
              </p:cNvPr>
              <p:cNvSpPr/>
              <p:nvPr/>
            </p:nvSpPr>
            <p:spPr>
              <a:xfrm>
                <a:off x="838200" y="3994700"/>
                <a:ext cx="4643252" cy="3183307"/>
              </a:xfrm>
              <a:prstGeom prst="rect">
                <a:avLst/>
              </a:prstGeom>
            </p:spPr>
            <p:txBody>
              <a:bodyPr wrap="square">
                <a:spAutoFit/>
              </a:bodyPr>
              <a:lstStyle/>
              <a:p>
                <a:pPr>
                  <a:lnSpc>
                    <a:spcPct val="150000"/>
                  </a:lnSpc>
                </a:pPr>
                <a:r>
                  <a:rPr lang="ru-RU" sz="1500" b="1" dirty="0">
                    <a:solidFill>
                      <a:schemeClr val="dk1"/>
                    </a:solidFill>
                    <a:latin typeface="Times New Roman"/>
                    <a:ea typeface="Times New Roman"/>
                    <a:cs typeface="Times New Roman"/>
                    <a:sym typeface="Times New Roman"/>
                  </a:rPr>
                  <a:t>Пересчет среднего балла осуществляется по формуле:</a:t>
                </a:r>
                <a:endParaRPr lang="en-US" sz="1500" b="1" dirty="0">
                  <a:solidFill>
                    <a:schemeClr val="dk1"/>
                  </a:solidFill>
                  <a:latin typeface="Times New Roman"/>
                  <a:ea typeface="Times New Roman"/>
                  <a:cs typeface="Times New Roman"/>
                  <a:sym typeface="Times New Roman"/>
                </a:endParaRPr>
              </a:p>
              <a:p>
                <a:pPr>
                  <a:lnSpc>
                    <a:spcPct val="150000"/>
                  </a:lnSpc>
                </a:pPr>
                <a14:m>
                  <m:oMathPara xmlns:m="http://schemas.openxmlformats.org/officeDocument/2006/math">
                    <m:oMathParaPr>
                      <m:jc m:val="centerGroup"/>
                    </m:oMathParaPr>
                    <m:oMath xmlns:m="http://schemas.openxmlformats.org/officeDocument/2006/math">
                      <m:sSub>
                        <m:sSubPr>
                          <m:ctrlPr>
                            <a:rPr lang="ru-RU" sz="1500" b="1" i="1" smtClean="0">
                              <a:solidFill>
                                <a:schemeClr val="dk1"/>
                              </a:solidFill>
                              <a:latin typeface="Cambria Math" panose="02040503050406030204" pitchFamily="18" charset="0"/>
                              <a:cs typeface="Times New Roman"/>
                              <a:sym typeface="Times New Roman"/>
                            </a:rPr>
                          </m:ctrlPr>
                        </m:sSubPr>
                        <m:e>
                          <m:r>
                            <a:rPr lang="en-US" sz="1500" b="1" i="1" smtClean="0">
                              <a:solidFill>
                                <a:schemeClr val="dk1"/>
                              </a:solidFill>
                              <a:latin typeface="Cambria Math"/>
                              <a:cs typeface="Times New Roman"/>
                              <a:sym typeface="Times New Roman"/>
                            </a:rPr>
                            <m:t>𝑩</m:t>
                          </m:r>
                        </m:e>
                        <m:sub>
                          <m:r>
                            <a:rPr lang="en-US" sz="1500" b="1" i="1" smtClean="0">
                              <a:solidFill>
                                <a:schemeClr val="dk1"/>
                              </a:solidFill>
                              <a:latin typeface="Cambria Math"/>
                              <a:cs typeface="Times New Roman"/>
                              <a:sym typeface="Times New Roman"/>
                            </a:rPr>
                            <m:t>𝒔𝒄𝒐𝒓𝒆</m:t>
                          </m:r>
                        </m:sub>
                      </m:sSub>
                      <m:r>
                        <a:rPr lang="en-US" sz="1500" b="0" i="1" smtClean="0">
                          <a:solidFill>
                            <a:schemeClr val="dk1"/>
                          </a:solidFill>
                          <a:latin typeface="Cambria Math"/>
                          <a:cs typeface="Times New Roman"/>
                          <a:sym typeface="Times New Roman"/>
                        </a:rPr>
                        <m:t>=</m:t>
                      </m:r>
                      <m:f>
                        <m:fPr>
                          <m:ctrlPr>
                            <a:rPr lang="en-US" sz="1500" i="1" smtClean="0">
                              <a:solidFill>
                                <a:schemeClr val="dk1"/>
                              </a:solidFill>
                              <a:latin typeface="Cambria Math" panose="02040503050406030204" pitchFamily="18" charset="0"/>
                              <a:cs typeface="Times New Roman"/>
                              <a:sym typeface="Times New Roman"/>
                            </a:rPr>
                          </m:ctrlPr>
                        </m:fPr>
                        <m:num>
                          <m:nary>
                            <m:naryPr>
                              <m:chr m:val="∑"/>
                              <m:subHide m:val="on"/>
                              <m:supHide m:val="on"/>
                              <m:ctrlPr>
                                <a:rPr lang="en-US" sz="1500" i="1" smtClean="0">
                                  <a:solidFill>
                                    <a:schemeClr val="dk1"/>
                                  </a:solidFill>
                                  <a:latin typeface="Cambria Math" panose="02040503050406030204" pitchFamily="18" charset="0"/>
                                  <a:cs typeface="Times New Roman"/>
                                  <a:sym typeface="Times New Roman"/>
                                </a:rPr>
                              </m:ctrlPr>
                            </m:naryPr>
                            <m:sub/>
                            <m:sup/>
                            <m:e>
                              <m:sSub>
                                <m:sSubPr>
                                  <m:ctrlPr>
                                    <a:rPr lang="en-US" sz="1500" i="1" smtClean="0">
                                      <a:solidFill>
                                        <a:schemeClr val="dk1"/>
                                      </a:solidFill>
                                      <a:latin typeface="Cambria Math" panose="02040503050406030204" pitchFamily="18" charset="0"/>
                                      <a:cs typeface="Times New Roman"/>
                                      <a:sym typeface="Times New Roman"/>
                                    </a:rPr>
                                  </m:ctrlPr>
                                </m:sSubPr>
                                <m:e>
                                  <m:r>
                                    <a:rPr lang="en-US" sz="1500" b="0" i="1" smtClean="0">
                                      <a:solidFill>
                                        <a:schemeClr val="dk1"/>
                                      </a:solidFill>
                                      <a:latin typeface="Cambria Math"/>
                                      <a:cs typeface="Times New Roman"/>
                                      <a:sym typeface="Times New Roman"/>
                                    </a:rPr>
                                    <m:t>𝑃</m:t>
                                  </m:r>
                                </m:e>
                                <m:sub>
                                  <m:r>
                                    <a:rPr lang="en-US" sz="1500" b="0" i="1" smtClean="0">
                                      <a:solidFill>
                                        <a:schemeClr val="dk1"/>
                                      </a:solidFill>
                                      <a:latin typeface="Cambria Math"/>
                                      <a:cs typeface="Times New Roman"/>
                                      <a:sym typeface="Times New Roman"/>
                                    </a:rPr>
                                    <m:t>𝑖</m:t>
                                  </m:r>
                                </m:sub>
                              </m:sSub>
                              <m:sSub>
                                <m:sSubPr>
                                  <m:ctrlPr>
                                    <a:rPr lang="en-US" sz="1500" i="1" smtClean="0">
                                      <a:solidFill>
                                        <a:schemeClr val="dk1"/>
                                      </a:solidFill>
                                      <a:latin typeface="Cambria Math" panose="02040503050406030204" pitchFamily="18" charset="0"/>
                                      <a:cs typeface="Times New Roman"/>
                                      <a:sym typeface="Times New Roman"/>
                                    </a:rPr>
                                  </m:ctrlPr>
                                </m:sSubPr>
                                <m:e>
                                  <m:r>
                                    <a:rPr lang="en-US" sz="1500" b="0" i="1" smtClean="0">
                                      <a:solidFill>
                                        <a:schemeClr val="dk1"/>
                                      </a:solidFill>
                                      <a:latin typeface="Cambria Math"/>
                                      <a:cs typeface="Times New Roman"/>
                                      <a:sym typeface="Times New Roman"/>
                                    </a:rPr>
                                    <m:t>𝑘</m:t>
                                  </m:r>
                                </m:e>
                                <m:sub>
                                  <m:r>
                                    <a:rPr lang="en-US" sz="1500" b="0" i="1" smtClean="0">
                                      <a:solidFill>
                                        <a:schemeClr val="dk1"/>
                                      </a:solidFill>
                                      <a:latin typeface="Cambria Math"/>
                                      <a:cs typeface="Times New Roman"/>
                                      <a:sym typeface="Times New Roman"/>
                                    </a:rPr>
                                    <m:t>𝑖</m:t>
                                  </m:r>
                                </m:sub>
                              </m:sSub>
                              <m:sSub>
                                <m:sSubPr>
                                  <m:ctrlPr>
                                    <a:rPr lang="en-US" sz="1500" i="1" smtClean="0">
                                      <a:solidFill>
                                        <a:schemeClr val="dk1"/>
                                      </a:solidFill>
                                      <a:latin typeface="Cambria Math" panose="02040503050406030204" pitchFamily="18" charset="0"/>
                                      <a:cs typeface="Times New Roman"/>
                                      <a:sym typeface="Times New Roman"/>
                                    </a:rPr>
                                  </m:ctrlPr>
                                </m:sSubPr>
                                <m:e>
                                  <m:r>
                                    <a:rPr lang="en-US" sz="1500" b="0" i="1" smtClean="0">
                                      <a:solidFill>
                                        <a:schemeClr val="dk1"/>
                                      </a:solidFill>
                                      <a:latin typeface="Cambria Math"/>
                                      <a:cs typeface="Times New Roman"/>
                                      <a:sym typeface="Times New Roman"/>
                                    </a:rPr>
                                    <m:t>𝐵</m:t>
                                  </m:r>
                                </m:e>
                                <m:sub>
                                  <m:r>
                                    <a:rPr lang="en-US" sz="1500" b="0" i="1" smtClean="0">
                                      <a:solidFill>
                                        <a:schemeClr val="dk1"/>
                                      </a:solidFill>
                                      <a:latin typeface="Cambria Math"/>
                                      <a:cs typeface="Times New Roman"/>
                                      <a:sym typeface="Times New Roman"/>
                                    </a:rPr>
                                    <m:t>𝑖</m:t>
                                  </m:r>
                                </m:sub>
                              </m:sSub>
                            </m:e>
                          </m:nary>
                        </m:num>
                        <m:den>
                          <m:r>
                            <a:rPr lang="en-US" sz="1500" b="0" i="1" smtClean="0">
                              <a:solidFill>
                                <a:schemeClr val="dk1"/>
                              </a:solidFill>
                              <a:latin typeface="Cambria Math"/>
                              <a:cs typeface="Times New Roman"/>
                              <a:sym typeface="Times New Roman"/>
                            </a:rPr>
                            <m:t>𝑁</m:t>
                          </m:r>
                        </m:den>
                      </m:f>
                    </m:oMath>
                  </m:oMathPara>
                </a14:m>
                <a:endParaRPr lang="en-US" sz="1500" dirty="0">
                  <a:solidFill>
                    <a:schemeClr val="dk1"/>
                  </a:solidFill>
                  <a:latin typeface="Times New Roman"/>
                  <a:ea typeface="Times New Roman"/>
                  <a:cs typeface="Times New Roman"/>
                  <a:sym typeface="Times New Roman"/>
                </a:endParaRPr>
              </a:p>
              <a:p>
                <a:pPr>
                  <a:lnSpc>
                    <a:spcPct val="150000"/>
                  </a:lnSpc>
                </a:pPr>
                <a:r>
                  <a:rPr lang="ru-RU" sz="1500" dirty="0">
                    <a:solidFill>
                      <a:schemeClr val="dk1"/>
                    </a:solidFill>
                    <a:latin typeface="Times New Roman"/>
                    <a:ea typeface="Times New Roman"/>
                    <a:cs typeface="Times New Roman"/>
                    <a:sym typeface="Times New Roman"/>
                  </a:rPr>
                  <a:t>где  </a:t>
                </a:r>
                <a14:m>
                  <m:oMath xmlns:m="http://schemas.openxmlformats.org/officeDocument/2006/math">
                    <m:sSub>
                      <m:sSubPr>
                        <m:ctrlPr>
                          <a:rPr lang="ru-RU" sz="1500" i="1" smtClean="0">
                            <a:solidFill>
                              <a:schemeClr val="dk1"/>
                            </a:solidFill>
                            <a:latin typeface="Cambria Math" panose="02040503050406030204" pitchFamily="18" charset="0"/>
                            <a:cs typeface="Times New Roman"/>
                            <a:sym typeface="Times New Roman"/>
                          </a:rPr>
                        </m:ctrlPr>
                      </m:sSubPr>
                      <m:e>
                        <m:r>
                          <a:rPr lang="en-US" sz="1500" b="0" i="1" smtClean="0">
                            <a:solidFill>
                              <a:schemeClr val="dk1"/>
                            </a:solidFill>
                            <a:latin typeface="Cambria Math"/>
                            <a:cs typeface="Times New Roman"/>
                            <a:sym typeface="Times New Roman"/>
                          </a:rPr>
                          <m:t>𝐵</m:t>
                        </m:r>
                      </m:e>
                      <m:sub>
                        <m:r>
                          <a:rPr lang="en-US" sz="1500" b="0" i="1" smtClean="0">
                            <a:solidFill>
                              <a:schemeClr val="dk1"/>
                            </a:solidFill>
                            <a:latin typeface="Cambria Math"/>
                            <a:cs typeface="Times New Roman"/>
                            <a:sym typeface="Times New Roman"/>
                          </a:rPr>
                          <m:t>𝑠𝑐𝑜𝑟𝑒</m:t>
                        </m:r>
                      </m:sub>
                    </m:sSub>
                    <m:r>
                      <a:rPr lang="en-US" sz="1500" b="0" i="1" smtClean="0">
                        <a:solidFill>
                          <a:schemeClr val="dk1"/>
                        </a:solidFill>
                        <a:latin typeface="Cambria Math"/>
                        <a:cs typeface="Times New Roman"/>
                        <a:sym typeface="Times New Roman"/>
                      </a:rPr>
                      <m:t>−</m:t>
                    </m:r>
                  </m:oMath>
                </a14:m>
                <a:r>
                  <a:rPr lang="ru-RU" sz="1500" dirty="0">
                    <a:solidFill>
                      <a:schemeClr val="dk1"/>
                    </a:solidFill>
                    <a:latin typeface="Times New Roman"/>
                    <a:ea typeface="Times New Roman"/>
                    <a:cs typeface="Times New Roman"/>
                    <a:sym typeface="Times New Roman"/>
                  </a:rPr>
                  <a:t> средний балл в официальном направлении</a:t>
                </a:r>
                <a:r>
                  <a:rPr lang="en-US" sz="1500" dirty="0">
                    <a:solidFill>
                      <a:schemeClr val="dk1"/>
                    </a:solidFill>
                    <a:latin typeface="Times New Roman"/>
                    <a:ea typeface="Times New Roman"/>
                    <a:cs typeface="Times New Roman"/>
                    <a:sym typeface="Times New Roman"/>
                  </a:rPr>
                  <a:t>;</a:t>
                </a:r>
              </a:p>
              <a:p>
                <a:pPr>
                  <a:lnSpc>
                    <a:spcPct val="150000"/>
                  </a:lnSpc>
                </a:pPr>
                <a14:m>
                  <m:oMath xmlns:m="http://schemas.openxmlformats.org/officeDocument/2006/math">
                    <m:sSub>
                      <m:sSubPr>
                        <m:ctrlPr>
                          <a:rPr lang="en-US" sz="1500" i="1" smtClean="0">
                            <a:solidFill>
                              <a:schemeClr val="dk1"/>
                            </a:solidFill>
                            <a:latin typeface="Cambria Math" panose="02040503050406030204" pitchFamily="18" charset="0"/>
                            <a:cs typeface="Times New Roman"/>
                            <a:sym typeface="Times New Roman"/>
                          </a:rPr>
                        </m:ctrlPr>
                      </m:sSubPr>
                      <m:e>
                        <m:r>
                          <a:rPr lang="en-US" sz="1500" b="0" i="1" smtClean="0">
                            <a:solidFill>
                              <a:schemeClr val="dk1"/>
                            </a:solidFill>
                            <a:latin typeface="Cambria Math"/>
                            <a:cs typeface="Times New Roman"/>
                            <a:sym typeface="Times New Roman"/>
                          </a:rPr>
                          <m:t>𝐵</m:t>
                        </m:r>
                      </m:e>
                      <m:sub>
                        <m:r>
                          <a:rPr lang="en-US" sz="1500" b="0" i="1" smtClean="0">
                            <a:solidFill>
                              <a:schemeClr val="dk1"/>
                            </a:solidFill>
                            <a:latin typeface="Cambria Math"/>
                            <a:cs typeface="Times New Roman"/>
                            <a:sym typeface="Times New Roman"/>
                          </a:rPr>
                          <m:t>𝑖</m:t>
                        </m:r>
                      </m:sub>
                    </m:sSub>
                    <m:r>
                      <a:rPr lang="en-US" sz="1500" b="0" i="1" smtClean="0">
                        <a:solidFill>
                          <a:schemeClr val="dk1"/>
                        </a:solidFill>
                        <a:latin typeface="Cambria Math"/>
                        <a:cs typeface="Times New Roman"/>
                        <a:sym typeface="Times New Roman"/>
                      </a:rPr>
                      <m:t>−</m:t>
                    </m:r>
                  </m:oMath>
                </a14:m>
                <a:r>
                  <a:rPr lang="en-US" sz="1500" dirty="0">
                    <a:solidFill>
                      <a:schemeClr val="dk1"/>
                    </a:solidFill>
                    <a:latin typeface="Times New Roman"/>
                    <a:ea typeface="Times New Roman"/>
                    <a:cs typeface="Times New Roman"/>
                    <a:sym typeface="Times New Roman"/>
                  </a:rPr>
                  <a:t> </a:t>
                </a:r>
                <a:r>
                  <a:rPr lang="ru-RU" sz="1500" dirty="0">
                    <a:solidFill>
                      <a:schemeClr val="dk1"/>
                    </a:solidFill>
                    <a:latin typeface="Times New Roman"/>
                    <a:ea typeface="Times New Roman"/>
                    <a:cs typeface="Times New Roman"/>
                    <a:sym typeface="Times New Roman"/>
                  </a:rPr>
                  <a:t>средний балл в </a:t>
                </a:r>
                <a:r>
                  <a:rPr lang="en-US" sz="1500" dirty="0" err="1">
                    <a:solidFill>
                      <a:schemeClr val="dk1"/>
                    </a:solidFill>
                    <a:latin typeface="Times New Roman"/>
                    <a:ea typeface="Times New Roman"/>
                    <a:cs typeface="Times New Roman"/>
                    <a:sym typeface="Times New Roman"/>
                  </a:rPr>
                  <a:t>i</a:t>
                </a:r>
                <a:r>
                  <a:rPr lang="en-US" sz="1500" dirty="0">
                    <a:solidFill>
                      <a:schemeClr val="dk1"/>
                    </a:solidFill>
                    <a:latin typeface="Times New Roman"/>
                    <a:ea typeface="Times New Roman"/>
                    <a:cs typeface="Times New Roman"/>
                    <a:sym typeface="Times New Roman"/>
                  </a:rPr>
                  <a:t>-</a:t>
                </a:r>
                <a:r>
                  <a:rPr lang="ru-RU" sz="1500" dirty="0">
                    <a:solidFill>
                      <a:schemeClr val="dk1"/>
                    </a:solidFill>
                    <a:latin typeface="Times New Roman"/>
                    <a:ea typeface="Times New Roman"/>
                    <a:cs typeface="Times New Roman"/>
                    <a:sym typeface="Times New Roman"/>
                  </a:rPr>
                  <a:t>ой неофициальном направлении.</a:t>
                </a:r>
                <a:endParaRPr lang="en-US" sz="1500" dirty="0">
                  <a:solidFill>
                    <a:schemeClr val="dk1"/>
                  </a:solidFill>
                  <a:latin typeface="Times New Roman"/>
                  <a:ea typeface="Times New Roman"/>
                  <a:cs typeface="Times New Roman"/>
                  <a:sym typeface="Times New Roman"/>
                </a:endParaRPr>
              </a:p>
              <a:p>
                <a:pPr>
                  <a:lnSpc>
                    <a:spcPct val="150000"/>
                  </a:lnSpc>
                </a:pPr>
                <a:endParaRPr lang="ru-RU" sz="1500" dirty="0">
                  <a:solidFill>
                    <a:schemeClr val="dk1"/>
                  </a:solidFill>
                  <a:latin typeface="Times New Roman"/>
                  <a:ea typeface="Times New Roman"/>
                  <a:cs typeface="Times New Roman"/>
                  <a:sym typeface="Times New Roman"/>
                </a:endParaRPr>
              </a:p>
            </p:txBody>
          </p:sp>
        </mc:Choice>
        <mc:Fallback xmlns="">
          <p:sp>
            <p:nvSpPr>
              <p:cNvPr id="6" name="Прямоугольник 5">
                <a:extLst>
                  <a:ext uri="{FF2B5EF4-FFF2-40B4-BE49-F238E27FC236}">
                    <a16:creationId xmlns:a16="http://schemas.microsoft.com/office/drawing/2014/main" id="{579A20FD-A737-C946-A4E4-5E587E3FED46}"/>
                  </a:ext>
                </a:extLst>
              </p:cNvPr>
              <p:cNvSpPr>
                <a:spLocks noRot="1" noChangeAspect="1" noMove="1" noResize="1" noEditPoints="1" noAdjustHandles="1" noChangeArrowheads="1" noChangeShapeType="1" noTextEdit="1"/>
              </p:cNvSpPr>
              <p:nvPr/>
            </p:nvSpPr>
            <p:spPr>
              <a:xfrm>
                <a:off x="838200" y="3994700"/>
                <a:ext cx="4643252" cy="3183307"/>
              </a:xfrm>
              <a:prstGeom prst="rect">
                <a:avLst/>
              </a:prstGeom>
              <a:blipFill>
                <a:blip r:embed="rId4"/>
                <a:stretch>
                  <a:fillRect l="-820"/>
                </a:stretch>
              </a:blipFill>
            </p:spPr>
            <p:txBody>
              <a:bodyPr/>
              <a:lstStyle/>
              <a:p>
                <a:r>
                  <a:rPr lang="ru-RU">
                    <a:noFill/>
                  </a:rPr>
                  <a:t> </a:t>
                </a:r>
              </a:p>
            </p:txBody>
          </p:sp>
        </mc:Fallback>
      </mc:AlternateContent>
      <p:sp>
        <p:nvSpPr>
          <p:cNvPr id="11" name="Прямоугольник 10">
            <a:extLst>
              <a:ext uri="{FF2B5EF4-FFF2-40B4-BE49-F238E27FC236}">
                <a16:creationId xmlns:a16="http://schemas.microsoft.com/office/drawing/2014/main" id="{DACAAD74-C56E-B645-9841-589359CF8D5A}"/>
              </a:ext>
            </a:extLst>
          </p:cNvPr>
          <p:cNvSpPr/>
          <p:nvPr/>
        </p:nvSpPr>
        <p:spPr>
          <a:xfrm>
            <a:off x="6589059" y="3256036"/>
            <a:ext cx="1650942" cy="1477328"/>
          </a:xfrm>
          <a:prstGeom prst="rect">
            <a:avLst/>
          </a:prstGeom>
        </p:spPr>
        <p:txBody>
          <a:bodyPr wrap="square">
            <a:spAutoFit/>
          </a:bodyPr>
          <a:lstStyle/>
          <a:p>
            <a:pPr>
              <a:lnSpc>
                <a:spcPct val="150000"/>
              </a:lnSpc>
            </a:pPr>
            <a:r>
              <a:rPr lang="ru-RU" sz="1500" dirty="0">
                <a:solidFill>
                  <a:schemeClr val="dk1"/>
                </a:solidFill>
                <a:latin typeface="Times New Roman"/>
                <a:ea typeface="Times New Roman"/>
                <a:cs typeface="Times New Roman"/>
                <a:sym typeface="Times New Roman"/>
              </a:rPr>
              <a:t>Неофициальное направление подготовки мониторинга</a:t>
            </a:r>
          </a:p>
        </p:txBody>
      </p:sp>
      <p:sp>
        <p:nvSpPr>
          <p:cNvPr id="13" name="Прямоугольник 12">
            <a:extLst>
              <a:ext uri="{FF2B5EF4-FFF2-40B4-BE49-F238E27FC236}">
                <a16:creationId xmlns:a16="http://schemas.microsoft.com/office/drawing/2014/main" id="{1DCCC4E3-E67D-CC4F-AD64-4D203A7913A9}"/>
              </a:ext>
            </a:extLst>
          </p:cNvPr>
          <p:cNvSpPr/>
          <p:nvPr/>
        </p:nvSpPr>
        <p:spPr>
          <a:xfrm>
            <a:off x="8626017" y="3337091"/>
            <a:ext cx="1817863" cy="1131079"/>
          </a:xfrm>
          <a:prstGeom prst="rect">
            <a:avLst/>
          </a:prstGeom>
        </p:spPr>
        <p:txBody>
          <a:bodyPr wrap="square">
            <a:spAutoFit/>
          </a:bodyPr>
          <a:lstStyle/>
          <a:p>
            <a:pPr>
              <a:lnSpc>
                <a:spcPct val="150000"/>
              </a:lnSpc>
            </a:pPr>
            <a:r>
              <a:rPr lang="ru-RU" sz="1500" dirty="0">
                <a:solidFill>
                  <a:schemeClr val="dk1"/>
                </a:solidFill>
                <a:latin typeface="Times New Roman"/>
                <a:ea typeface="Times New Roman"/>
                <a:cs typeface="Times New Roman"/>
                <a:sym typeface="Times New Roman"/>
              </a:rPr>
              <a:t>Официальные направления подготовки</a:t>
            </a:r>
          </a:p>
        </p:txBody>
      </p:sp>
      <p:sp>
        <p:nvSpPr>
          <p:cNvPr id="15" name="Прямоугольник 14">
            <a:extLst>
              <a:ext uri="{FF2B5EF4-FFF2-40B4-BE49-F238E27FC236}">
                <a16:creationId xmlns:a16="http://schemas.microsoft.com/office/drawing/2014/main" id="{331D2E6B-CC26-9441-9A78-49FE015B4A9D}"/>
              </a:ext>
            </a:extLst>
          </p:cNvPr>
          <p:cNvSpPr/>
          <p:nvPr/>
        </p:nvSpPr>
        <p:spPr>
          <a:xfrm>
            <a:off x="6589059" y="1679385"/>
            <a:ext cx="4383982" cy="1131079"/>
          </a:xfrm>
          <a:prstGeom prst="rect">
            <a:avLst/>
          </a:prstGeom>
        </p:spPr>
        <p:txBody>
          <a:bodyPr wrap="square">
            <a:spAutoFit/>
          </a:bodyPr>
          <a:lstStyle/>
          <a:p>
            <a:pPr>
              <a:lnSpc>
                <a:spcPct val="150000"/>
              </a:lnSpc>
            </a:pPr>
            <a:r>
              <a:rPr lang="ru-RU" sz="1500" dirty="0">
                <a:solidFill>
                  <a:schemeClr val="dk1"/>
                </a:solidFill>
                <a:latin typeface="Times New Roman"/>
                <a:ea typeface="Times New Roman"/>
                <a:cs typeface="Times New Roman"/>
                <a:sym typeface="Times New Roman"/>
              </a:rPr>
              <a:t>Необходимо провести выделение официальных направлений подготовки из неофициальных, составленных мониторингом.</a:t>
            </a:r>
          </a:p>
        </p:txBody>
      </p:sp>
      <p:sp>
        <p:nvSpPr>
          <p:cNvPr id="10" name="Номер слайда 9">
            <a:extLst>
              <a:ext uri="{FF2B5EF4-FFF2-40B4-BE49-F238E27FC236}">
                <a16:creationId xmlns:a16="http://schemas.microsoft.com/office/drawing/2014/main" id="{52E63E1F-7139-6148-BDC5-0A52DA52426F}"/>
              </a:ext>
            </a:extLst>
          </p:cNvPr>
          <p:cNvSpPr>
            <a:spLocks noGrp="1"/>
          </p:cNvSpPr>
          <p:nvPr>
            <p:ph type="sldNum" sz="quarter" idx="12"/>
          </p:nvPr>
        </p:nvSpPr>
        <p:spPr/>
        <p:txBody>
          <a:bodyPr/>
          <a:lstStyle/>
          <a:p>
            <a:fld id="{FADD01DB-3A3D-4160-BF8B-737FEC31D67E}" type="slidenum">
              <a:rPr lang="ru-RU" smtClean="0"/>
              <a:pPr/>
              <a:t>7</a:t>
            </a:fld>
            <a:endParaRPr lang="ru-RU"/>
          </a:p>
        </p:txBody>
      </p:sp>
      <p:sp>
        <p:nvSpPr>
          <p:cNvPr id="16" name="Прямоугольник 15">
            <a:extLst>
              <a:ext uri="{FF2B5EF4-FFF2-40B4-BE49-F238E27FC236}">
                <a16:creationId xmlns:a16="http://schemas.microsoft.com/office/drawing/2014/main" id="{DACAAD74-C56E-B645-9841-589359CF8D5A}"/>
              </a:ext>
            </a:extLst>
          </p:cNvPr>
          <p:cNvSpPr/>
          <p:nvPr/>
        </p:nvSpPr>
        <p:spPr>
          <a:xfrm>
            <a:off x="6589059" y="4733364"/>
            <a:ext cx="6104374" cy="2169825"/>
          </a:xfrm>
          <a:prstGeom prst="rect">
            <a:avLst/>
          </a:prstGeom>
        </p:spPr>
        <p:txBody>
          <a:bodyPr wrap="square">
            <a:spAutoFit/>
          </a:bodyPr>
          <a:lstStyle/>
          <a:p>
            <a:pPr>
              <a:lnSpc>
                <a:spcPct val="150000"/>
              </a:lnSpc>
            </a:pPr>
            <a:r>
              <a:rPr lang="ru-RU" sz="1500" b="1" dirty="0">
                <a:solidFill>
                  <a:schemeClr val="dk1"/>
                </a:solidFill>
                <a:latin typeface="Times New Roman"/>
                <a:ea typeface="Times New Roman"/>
                <a:cs typeface="Times New Roman"/>
                <a:sym typeface="Times New Roman"/>
              </a:rPr>
              <a:t>Геология                </a:t>
            </a:r>
            <a:r>
              <a:rPr lang="ru-RU" sz="1500" dirty="0">
                <a:solidFill>
                  <a:schemeClr val="dk1"/>
                </a:solidFill>
                <a:latin typeface="Times New Roman"/>
                <a:ea typeface="Times New Roman"/>
                <a:cs typeface="Times New Roman"/>
                <a:sym typeface="Times New Roman"/>
              </a:rPr>
              <a:t>21.05.01. Прикладная геодезия</a:t>
            </a:r>
            <a:r>
              <a:rPr lang="en-US" sz="1500" dirty="0">
                <a:solidFill>
                  <a:schemeClr val="dk1"/>
                </a:solidFill>
                <a:latin typeface="Times New Roman"/>
                <a:ea typeface="Times New Roman"/>
                <a:cs typeface="Times New Roman"/>
                <a:sym typeface="Times New Roman"/>
              </a:rPr>
              <a:t>;</a:t>
            </a:r>
            <a:endParaRPr lang="ru-RU" sz="1500" dirty="0">
              <a:solidFill>
                <a:schemeClr val="dk1"/>
              </a:solidFill>
              <a:latin typeface="Times New Roman"/>
              <a:ea typeface="Times New Roman"/>
              <a:cs typeface="Times New Roman"/>
              <a:sym typeface="Times New Roman"/>
            </a:endParaRPr>
          </a:p>
          <a:p>
            <a:pPr>
              <a:lnSpc>
                <a:spcPct val="150000"/>
              </a:lnSpc>
            </a:pPr>
            <a:r>
              <a:rPr lang="ru-RU" sz="1500" b="1" dirty="0">
                <a:solidFill>
                  <a:schemeClr val="dk1"/>
                </a:solidFill>
                <a:latin typeface="Times New Roman"/>
                <a:ea typeface="Times New Roman"/>
                <a:cs typeface="Times New Roman"/>
                <a:sym typeface="Times New Roman"/>
              </a:rPr>
              <a:t>	             </a:t>
            </a:r>
            <a:r>
              <a:rPr lang="ru-RU" sz="1500" dirty="0">
                <a:solidFill>
                  <a:schemeClr val="dk1"/>
                </a:solidFill>
                <a:latin typeface="Times New Roman"/>
                <a:ea typeface="Times New Roman"/>
                <a:cs typeface="Times New Roman"/>
                <a:sym typeface="Times New Roman"/>
              </a:rPr>
              <a:t>05.03.01. Геология</a:t>
            </a:r>
            <a:r>
              <a:rPr lang="en-US" sz="1500" dirty="0">
                <a:solidFill>
                  <a:schemeClr val="dk1"/>
                </a:solidFill>
                <a:latin typeface="Times New Roman"/>
                <a:ea typeface="Times New Roman"/>
                <a:cs typeface="Times New Roman"/>
                <a:sym typeface="Times New Roman"/>
              </a:rPr>
              <a:t>;</a:t>
            </a:r>
            <a:r>
              <a:rPr lang="ru-RU" sz="1500" b="1" dirty="0">
                <a:solidFill>
                  <a:schemeClr val="dk1"/>
                </a:solidFill>
                <a:latin typeface="Times New Roman"/>
                <a:ea typeface="Times New Roman"/>
                <a:cs typeface="Times New Roman"/>
                <a:sym typeface="Times New Roman"/>
              </a:rPr>
              <a:t> 	             </a:t>
            </a:r>
            <a:r>
              <a:rPr lang="en-US" sz="1500" b="1" dirty="0">
                <a:solidFill>
                  <a:schemeClr val="dk1"/>
                </a:solidFill>
                <a:latin typeface="Times New Roman"/>
                <a:ea typeface="Times New Roman"/>
                <a:cs typeface="Times New Roman"/>
                <a:sym typeface="Times New Roman"/>
              </a:rPr>
              <a:t>		             </a:t>
            </a:r>
            <a:r>
              <a:rPr lang="ru-RU" sz="1500" b="1" dirty="0">
                <a:solidFill>
                  <a:schemeClr val="dk1"/>
                </a:solidFill>
                <a:latin typeface="Times New Roman"/>
                <a:ea typeface="Times New Roman"/>
                <a:cs typeface="Times New Roman"/>
                <a:sym typeface="Times New Roman"/>
              </a:rPr>
              <a:t>	             </a:t>
            </a:r>
            <a:r>
              <a:rPr lang="ru-RU" sz="1500" dirty="0">
                <a:solidFill>
                  <a:schemeClr val="dk1"/>
                </a:solidFill>
                <a:latin typeface="Times New Roman"/>
                <a:ea typeface="Times New Roman"/>
                <a:cs typeface="Times New Roman"/>
                <a:sym typeface="Times New Roman"/>
              </a:rPr>
              <a:t>21.05.02. Прикладная геология</a:t>
            </a:r>
            <a:r>
              <a:rPr lang="en-US" sz="1500" dirty="0">
                <a:solidFill>
                  <a:schemeClr val="dk1"/>
                </a:solidFill>
                <a:latin typeface="Times New Roman"/>
                <a:ea typeface="Times New Roman"/>
                <a:cs typeface="Times New Roman"/>
                <a:sym typeface="Times New Roman"/>
              </a:rPr>
              <a:t>;</a:t>
            </a:r>
            <a:endParaRPr lang="ru-RU" sz="1500" b="1" dirty="0">
              <a:solidFill>
                <a:schemeClr val="dk1"/>
              </a:solidFill>
              <a:latin typeface="Times New Roman"/>
              <a:ea typeface="Times New Roman"/>
              <a:cs typeface="Times New Roman"/>
              <a:sym typeface="Times New Roman"/>
            </a:endParaRPr>
          </a:p>
          <a:p>
            <a:pPr>
              <a:lnSpc>
                <a:spcPct val="150000"/>
              </a:lnSpc>
            </a:pPr>
            <a:r>
              <a:rPr lang="ru-RU" sz="1500" b="1" dirty="0">
                <a:solidFill>
                  <a:schemeClr val="dk1"/>
                </a:solidFill>
                <a:latin typeface="Times New Roman"/>
                <a:ea typeface="Times New Roman"/>
                <a:cs typeface="Times New Roman"/>
                <a:sym typeface="Times New Roman"/>
              </a:rPr>
              <a:t>	             </a:t>
            </a:r>
            <a:r>
              <a:rPr lang="ru-RU" sz="1500" dirty="0">
                <a:solidFill>
                  <a:schemeClr val="dk1"/>
                </a:solidFill>
                <a:latin typeface="Times New Roman"/>
                <a:ea typeface="Times New Roman"/>
                <a:cs typeface="Times New Roman"/>
                <a:sym typeface="Times New Roman"/>
              </a:rPr>
              <a:t>21.05.03. Технология геологической разведки</a:t>
            </a:r>
            <a:r>
              <a:rPr lang="en-US" sz="1500" dirty="0">
                <a:solidFill>
                  <a:schemeClr val="dk1"/>
                </a:solidFill>
                <a:latin typeface="Times New Roman"/>
                <a:ea typeface="Times New Roman"/>
                <a:cs typeface="Times New Roman"/>
                <a:sym typeface="Times New Roman"/>
              </a:rPr>
              <a:t>;</a:t>
            </a:r>
            <a:endParaRPr lang="ru-RU" sz="1500" b="1" dirty="0">
              <a:solidFill>
                <a:schemeClr val="dk1"/>
              </a:solidFill>
              <a:latin typeface="Times New Roman"/>
              <a:ea typeface="Times New Roman"/>
              <a:cs typeface="Times New Roman"/>
              <a:sym typeface="Times New Roman"/>
            </a:endParaRPr>
          </a:p>
          <a:p>
            <a:pPr>
              <a:lnSpc>
                <a:spcPct val="150000"/>
              </a:lnSpc>
            </a:pPr>
            <a:r>
              <a:rPr lang="ru-RU" sz="1500" b="1" dirty="0">
                <a:solidFill>
                  <a:schemeClr val="dk1"/>
                </a:solidFill>
                <a:latin typeface="Times New Roman"/>
                <a:ea typeface="Times New Roman"/>
                <a:cs typeface="Times New Roman"/>
                <a:sym typeface="Times New Roman"/>
              </a:rPr>
              <a:t>	             </a:t>
            </a:r>
            <a:r>
              <a:rPr lang="ru-RU" sz="1500" dirty="0">
                <a:solidFill>
                  <a:schemeClr val="dk1"/>
                </a:solidFill>
                <a:latin typeface="Times New Roman"/>
                <a:ea typeface="Times New Roman"/>
                <a:cs typeface="Times New Roman"/>
                <a:sym typeface="Times New Roman"/>
              </a:rPr>
              <a:t>21.05.04. Горное дело.</a:t>
            </a:r>
            <a:endParaRPr lang="ru-RU" sz="1500" b="1" dirty="0">
              <a:solidFill>
                <a:schemeClr val="dk1"/>
              </a:solidFill>
              <a:latin typeface="Times New Roman"/>
              <a:ea typeface="Times New Roman"/>
              <a:cs typeface="Times New Roman"/>
              <a:sym typeface="Times New Roman"/>
            </a:endParaRPr>
          </a:p>
          <a:p>
            <a:pPr>
              <a:lnSpc>
                <a:spcPct val="150000"/>
              </a:lnSpc>
            </a:pPr>
            <a:endParaRPr lang="ru-RU" sz="15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6496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9210"/>
            <a:ext cx="10515600" cy="1325563"/>
          </a:xfrm>
        </p:spPr>
        <p:txBody>
          <a:bodyPr/>
          <a:lstStyle/>
          <a:p>
            <a:r>
              <a:rPr lang="ru-RU" dirty="0"/>
              <a:t>Характеристика агента</a:t>
            </a:r>
          </a:p>
        </p:txBody>
      </p:sp>
      <p:sp>
        <p:nvSpPr>
          <p:cNvPr id="17" name="Номер слайда 16">
            <a:extLst>
              <a:ext uri="{FF2B5EF4-FFF2-40B4-BE49-F238E27FC236}">
                <a16:creationId xmlns:a16="http://schemas.microsoft.com/office/drawing/2014/main" id="{8F47E49C-C9F8-9540-B784-88368653FDE4}"/>
              </a:ext>
            </a:extLst>
          </p:cNvPr>
          <p:cNvSpPr>
            <a:spLocks noGrp="1"/>
          </p:cNvSpPr>
          <p:nvPr>
            <p:ph type="sldNum" sz="quarter" idx="12"/>
          </p:nvPr>
        </p:nvSpPr>
        <p:spPr/>
        <p:txBody>
          <a:bodyPr/>
          <a:lstStyle/>
          <a:p>
            <a:fld id="{FADD01DB-3A3D-4160-BF8B-737FEC31D67E}" type="slidenum">
              <a:rPr lang="ru-RU" smtClean="0"/>
              <a:pPr/>
              <a:t>8</a:t>
            </a:fld>
            <a:endParaRPr lang="ru-RU"/>
          </a:p>
        </p:txBody>
      </p:sp>
      <p:sp>
        <p:nvSpPr>
          <p:cNvPr id="5" name="Объект 2"/>
          <p:cNvSpPr>
            <a:spLocks noGrp="1"/>
          </p:cNvSpPr>
          <p:nvPr>
            <p:ph idx="1"/>
          </p:nvPr>
        </p:nvSpPr>
        <p:spPr>
          <a:xfrm>
            <a:off x="838200" y="1541929"/>
            <a:ext cx="9669293" cy="4635034"/>
          </a:xfrm>
        </p:spPr>
        <p:txBody>
          <a:bodyPr>
            <a:normAutofit/>
          </a:bodyPr>
          <a:lstStyle/>
          <a:p>
            <a:pPr>
              <a:buNone/>
            </a:pPr>
            <a:r>
              <a:rPr lang="ru-RU" sz="1700" dirty="0">
                <a:latin typeface="Times New Roman" panose="02020603050405020304" pitchFamily="18" charset="0"/>
                <a:cs typeface="Times New Roman" panose="02020603050405020304" pitchFamily="18" charset="0"/>
              </a:rPr>
              <a:t>Основные характеристики:</a:t>
            </a:r>
          </a:p>
          <a:p>
            <a:r>
              <a:rPr lang="ru-RU" sz="1700" dirty="0">
                <a:latin typeface="Times New Roman" panose="02020603050405020304" pitchFamily="18" charset="0"/>
                <a:cs typeface="Times New Roman" panose="02020603050405020304" pitchFamily="18" charset="0"/>
              </a:rPr>
              <a:t>домашний регион</a:t>
            </a:r>
            <a:r>
              <a:rPr lang="en-US" sz="1700" dirty="0">
                <a:latin typeface="Times New Roman" panose="02020603050405020304" pitchFamily="18" charset="0"/>
                <a:cs typeface="Times New Roman" panose="02020603050405020304" pitchFamily="18" charset="0"/>
              </a:rPr>
              <a:t>;</a:t>
            </a:r>
            <a:endParaRPr lang="ru-RU" sz="1700" dirty="0">
              <a:latin typeface="Times New Roman" panose="02020603050405020304" pitchFamily="18" charset="0"/>
              <a:cs typeface="Times New Roman" panose="02020603050405020304" pitchFamily="18" charset="0"/>
            </a:endParaRPr>
          </a:p>
          <a:p>
            <a:r>
              <a:rPr lang="ru-RU" sz="1700" dirty="0">
                <a:latin typeface="Times New Roman" panose="02020603050405020304" pitchFamily="18" charset="0"/>
                <a:cs typeface="Times New Roman" panose="02020603050405020304" pitchFamily="18" charset="0"/>
              </a:rPr>
              <a:t>признак необходимости общежития</a:t>
            </a:r>
            <a:r>
              <a:rPr lang="en-US" sz="1700" dirty="0">
                <a:latin typeface="Times New Roman" panose="02020603050405020304" pitchFamily="18" charset="0"/>
                <a:cs typeface="Times New Roman" panose="02020603050405020304" pitchFamily="18" charset="0"/>
              </a:rPr>
              <a:t>;</a:t>
            </a:r>
            <a:endParaRPr lang="ru-RU" sz="1700" dirty="0">
              <a:latin typeface="Times New Roman" panose="02020603050405020304" pitchFamily="18" charset="0"/>
              <a:cs typeface="Times New Roman" panose="02020603050405020304" pitchFamily="18" charset="0"/>
            </a:endParaRPr>
          </a:p>
          <a:p>
            <a:r>
              <a:rPr lang="ru-RU" sz="1700" dirty="0">
                <a:latin typeface="Times New Roman" panose="02020603050405020304" pitchFamily="18" charset="0"/>
                <a:cs typeface="Times New Roman" panose="02020603050405020304" pitchFamily="18" charset="0"/>
              </a:rPr>
              <a:t>интересующие УГСН</a:t>
            </a:r>
            <a:r>
              <a:rPr lang="en-US" sz="1700" dirty="0">
                <a:latin typeface="Times New Roman" panose="02020603050405020304" pitchFamily="18" charset="0"/>
                <a:cs typeface="Times New Roman" panose="02020603050405020304" pitchFamily="18" charset="0"/>
              </a:rPr>
              <a:t>;</a:t>
            </a:r>
            <a:endParaRPr lang="ru-RU" sz="1700" dirty="0">
              <a:latin typeface="Times New Roman" panose="02020603050405020304" pitchFamily="18" charset="0"/>
              <a:cs typeface="Times New Roman" panose="02020603050405020304" pitchFamily="18" charset="0"/>
            </a:endParaRPr>
          </a:p>
          <a:p>
            <a:r>
              <a:rPr lang="ru-RU" sz="1700" dirty="0">
                <a:latin typeface="Times New Roman" panose="02020603050405020304" pitchFamily="18" charset="0"/>
                <a:cs typeface="Times New Roman" panose="02020603050405020304" pitchFamily="18" charset="0"/>
              </a:rPr>
              <a:t>результаты сдачи ЕГЭ, распределенные </a:t>
            </a:r>
          </a:p>
          <a:p>
            <a:pPr marL="0" indent="0">
              <a:buNone/>
            </a:pPr>
            <a:r>
              <a:rPr lang="ru-RU" sz="1700" dirty="0">
                <a:latin typeface="Times New Roman" panose="02020603050405020304" pitchFamily="18" charset="0"/>
                <a:cs typeface="Times New Roman" panose="02020603050405020304" pitchFamily="18" charset="0"/>
              </a:rPr>
              <a:t>согласно официальной статистике по </a:t>
            </a:r>
          </a:p>
          <a:p>
            <a:pPr marL="0" indent="0">
              <a:buNone/>
            </a:pPr>
            <a:r>
              <a:rPr lang="ru-RU" sz="1700" dirty="0">
                <a:latin typeface="Times New Roman" panose="02020603050405020304" pitchFamily="18" charset="0"/>
                <a:cs typeface="Times New Roman" panose="02020603050405020304" pitchFamily="18" charset="0"/>
              </a:rPr>
              <a:t>нормальному закону.</a:t>
            </a:r>
          </a:p>
          <a:p>
            <a:pPr>
              <a:buNone/>
            </a:pPr>
            <a:endParaRPr lang="ru-RU" sz="1700" dirty="0">
              <a:latin typeface="Times New Roman" panose="02020603050405020304" pitchFamily="18" charset="0"/>
              <a:cs typeface="Times New Roman" panose="02020603050405020304" pitchFamily="18" charset="0"/>
            </a:endParaRPr>
          </a:p>
        </p:txBody>
      </p:sp>
      <p:pic>
        <p:nvPicPr>
          <p:cNvPr id="2051" name="Picture 3" descr="C:\Users\zhigalkin\OneDrive\Desktop\2022-05-30_14-40-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838" y="2867492"/>
            <a:ext cx="5687694" cy="2628340"/>
          </a:xfrm>
          <a:prstGeom prst="rect">
            <a:avLst/>
          </a:prstGeom>
          <a:noFill/>
          <a:extLst>
            <a:ext uri="{909E8E84-426E-40DD-AFC4-6F175D3DCCD1}">
              <a14:hiddenFill xmlns:a14="http://schemas.microsoft.com/office/drawing/2010/main">
                <a:solidFill>
                  <a:srgbClr val="FFFFFF"/>
                </a:solidFill>
              </a14:hiddenFill>
            </a:ext>
          </a:extLst>
        </p:spPr>
      </p:pic>
      <p:sp>
        <p:nvSpPr>
          <p:cNvPr id="7" name="Объект 2"/>
          <p:cNvSpPr txBox="1">
            <a:spLocks/>
          </p:cNvSpPr>
          <p:nvPr/>
        </p:nvSpPr>
        <p:spPr>
          <a:xfrm>
            <a:off x="10314433" y="5464750"/>
            <a:ext cx="2377994" cy="5472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ru-RU" sz="1500" dirty="0">
                <a:latin typeface="Times New Roman" panose="02020603050405020304" pitchFamily="18" charset="0"/>
                <a:cs typeface="Times New Roman" panose="02020603050405020304" pitchFamily="18" charset="0"/>
              </a:rPr>
              <a:t>Баллы абитуриентов</a:t>
            </a:r>
          </a:p>
        </p:txBody>
      </p:sp>
      <p:sp>
        <p:nvSpPr>
          <p:cNvPr id="8" name="Объект 2"/>
          <p:cNvSpPr txBox="1">
            <a:spLocks/>
          </p:cNvSpPr>
          <p:nvPr/>
        </p:nvSpPr>
        <p:spPr>
          <a:xfrm>
            <a:off x="4762401" y="2584899"/>
            <a:ext cx="2699934" cy="2867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ru-RU" sz="1500" dirty="0">
                <a:latin typeface="Times New Roman" panose="02020603050405020304" pitchFamily="18" charset="0"/>
                <a:cs typeface="Times New Roman" panose="02020603050405020304" pitchFamily="18" charset="0"/>
              </a:rPr>
              <a:t>Число абитуриентов, тыс.</a:t>
            </a:r>
          </a:p>
        </p:txBody>
      </p:sp>
    </p:spTree>
    <p:extLst>
      <p:ext uri="{BB962C8B-B14F-4D97-AF65-F5344CB8AC3E}">
        <p14:creationId xmlns:p14="http://schemas.microsoft.com/office/powerpoint/2010/main" val="388108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887" y="219210"/>
            <a:ext cx="10904913" cy="1325563"/>
          </a:xfrm>
        </p:spPr>
        <p:txBody>
          <a:bodyPr/>
          <a:lstStyle/>
          <a:p>
            <a:r>
              <a:rPr lang="ru-RU" dirty="0"/>
              <a:t>Алгоритм анализа положения в конкурсном списке</a:t>
            </a:r>
          </a:p>
        </p:txBody>
      </p:sp>
      <p:sp>
        <p:nvSpPr>
          <p:cNvPr id="17" name="Номер слайда 16">
            <a:extLst>
              <a:ext uri="{FF2B5EF4-FFF2-40B4-BE49-F238E27FC236}">
                <a16:creationId xmlns:a16="http://schemas.microsoft.com/office/drawing/2014/main" id="{8F47E49C-C9F8-9540-B784-88368653FDE4}"/>
              </a:ext>
            </a:extLst>
          </p:cNvPr>
          <p:cNvSpPr>
            <a:spLocks noGrp="1"/>
          </p:cNvSpPr>
          <p:nvPr>
            <p:ph type="sldNum" sz="quarter" idx="12"/>
          </p:nvPr>
        </p:nvSpPr>
        <p:spPr/>
        <p:txBody>
          <a:bodyPr/>
          <a:lstStyle/>
          <a:p>
            <a:fld id="{FADD01DB-3A3D-4160-BF8B-737FEC31D67E}" type="slidenum">
              <a:rPr lang="ru-RU" smtClean="0"/>
              <a:pPr/>
              <a:t>9</a:t>
            </a:fld>
            <a:endParaRPr lang="ru-RU"/>
          </a:p>
        </p:txBody>
      </p:sp>
      <p:sp>
        <p:nvSpPr>
          <p:cNvPr id="5" name="Прямоугольник 4">
            <a:extLst>
              <a:ext uri="{FF2B5EF4-FFF2-40B4-BE49-F238E27FC236}">
                <a16:creationId xmlns:a16="http://schemas.microsoft.com/office/drawing/2014/main" id="{331D2E6B-CC26-9441-9A78-49FE015B4A9D}"/>
              </a:ext>
            </a:extLst>
          </p:cNvPr>
          <p:cNvSpPr/>
          <p:nvPr/>
        </p:nvSpPr>
        <p:spPr>
          <a:xfrm>
            <a:off x="7808018" y="1353312"/>
            <a:ext cx="4383982" cy="1131079"/>
          </a:xfrm>
          <a:prstGeom prst="rect">
            <a:avLst/>
          </a:prstGeom>
        </p:spPr>
        <p:txBody>
          <a:bodyPr wrap="square">
            <a:spAutoFit/>
          </a:bodyPr>
          <a:lstStyle/>
          <a:p>
            <a:pPr>
              <a:lnSpc>
                <a:spcPct val="150000"/>
              </a:lnSpc>
            </a:pPr>
            <a:r>
              <a:rPr lang="ru-RU" sz="1500" dirty="0">
                <a:solidFill>
                  <a:schemeClr val="dk1"/>
                </a:solidFill>
                <a:latin typeface="Times New Roman"/>
                <a:ea typeface="Times New Roman"/>
                <a:cs typeface="Times New Roman"/>
                <a:sym typeface="Times New Roman"/>
              </a:rPr>
              <a:t>Анализ положения в конкурсном списке осуществляется в период подачи заявлений и для каждого агента выполняется 5 раз.</a:t>
            </a:r>
          </a:p>
        </p:txBody>
      </p:sp>
      <p:pic>
        <p:nvPicPr>
          <p:cNvPr id="12" name="Рисунок 11">
            <a:extLst>
              <a:ext uri="{FF2B5EF4-FFF2-40B4-BE49-F238E27FC236}">
                <a16:creationId xmlns:a16="http://schemas.microsoft.com/office/drawing/2014/main" id="{5CB25543-FFE9-9D46-A20D-8FF7772D3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518" y="1216787"/>
            <a:ext cx="5699170" cy="5504688"/>
          </a:xfrm>
          <a:prstGeom prst="rect">
            <a:avLst/>
          </a:prstGeom>
        </p:spPr>
      </p:pic>
    </p:spTree>
    <p:extLst>
      <p:ext uri="{BB962C8B-B14F-4D97-AF65-F5344CB8AC3E}">
        <p14:creationId xmlns:p14="http://schemas.microsoft.com/office/powerpoint/2010/main" val="38288351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7263</TotalTime>
  <Words>1186</Words>
  <Application>Microsoft Office PowerPoint</Application>
  <PresentationFormat>Широкоэкранный</PresentationFormat>
  <Paragraphs>156</Paragraphs>
  <Slides>19</Slides>
  <Notes>19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19</vt:i4>
      </vt:variant>
    </vt:vector>
  </HeadingPairs>
  <TitlesOfParts>
    <vt:vector size="25" baseType="lpstr">
      <vt:lpstr>Arial</vt:lpstr>
      <vt:lpstr>Calibri</vt:lpstr>
      <vt:lpstr>Calibri Light</vt:lpstr>
      <vt:lpstr>Cambria Math</vt:lpstr>
      <vt:lpstr>Times New Roman</vt:lpstr>
      <vt:lpstr>Тема Office</vt:lpstr>
      <vt:lpstr>Метод прогнозирования итогов приема в ВУЗы России на основе агентного моделирования</vt:lpstr>
      <vt:lpstr>Цели и задачи работы</vt:lpstr>
      <vt:lpstr>Организация приема в ВУЗы</vt:lpstr>
      <vt:lpstr>Классификация методов прогнозирования приема абитуриентов</vt:lpstr>
      <vt:lpstr>IDEF0-диаграмма метода прогнозирования на основе агентного моделирования</vt:lpstr>
      <vt:lpstr>Формализация исходной информации (1)</vt:lpstr>
      <vt:lpstr>Формализация исходной информации (2)</vt:lpstr>
      <vt:lpstr>Характеристика агента</vt:lpstr>
      <vt:lpstr>Алгоритм анализа положения в конкурсном списке</vt:lpstr>
      <vt:lpstr>Алгоритм поиска подходящего УГСН</vt:lpstr>
      <vt:lpstr>Структура разработанного ПО</vt:lpstr>
      <vt:lpstr>Исследование зависимости среднего балла в технических ВУЗах от количества бюджетных мест при их уменьшении</vt:lpstr>
      <vt:lpstr>Исследование зависимости среднего балла в медицинских ВУЗах от количества бюджетных мест при их уменьшении</vt:lpstr>
      <vt:lpstr>Исследование зависимости среднего балла в гуманитарных ВУЗах от количества бюджетных мест при их уменьшении</vt:lpstr>
      <vt:lpstr>Исследование зависимости среднего балла в технических ВУЗах от количества бюджетных мест при их увеличении</vt:lpstr>
      <vt:lpstr>Исследование зависимости среднего балла в медицинских ВУЗах от количества бюджетных мест при их увеличении</vt:lpstr>
      <vt:lpstr>Исследование зависимости среднего балла в гуманитарных ВУЗах от количества бюджетных мест при их увеличении</vt:lpstr>
      <vt:lpstr>Заключение</vt:lpstr>
      <vt:lpstr>Дальнейшее развитие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 прогнозирования итогов приёма в вузы России на основе агентного моделирования</dc:title>
  <dc:creator>Dmitry Zhigalkin</dc:creator>
  <cp:lastModifiedBy>Dmitry Zhigalkin</cp:lastModifiedBy>
  <cp:revision>94</cp:revision>
  <dcterms:created xsi:type="dcterms:W3CDTF">2021-11-12T23:39:37Z</dcterms:created>
  <dcterms:modified xsi:type="dcterms:W3CDTF">2022-06-02T17:12:23Z</dcterms:modified>
</cp:coreProperties>
</file>