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61" r:id="rId6"/>
    <p:sldId id="264" r:id="rId7"/>
    <p:sldId id="269" r:id="rId8"/>
    <p:sldId id="262" r:id="rId9"/>
    <p:sldId id="263" r:id="rId10"/>
    <p:sldId id="265" r:id="rId11"/>
    <p:sldId id="267" r:id="rId12"/>
    <p:sldId id="266" r:id="rId13"/>
    <p:sldId id="268" r:id="rId14"/>
    <p:sldId id="270" r:id="rId15"/>
    <p:sldId id="271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Средний стиль 4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Стиль из темы 2 - акцент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Светлый стиль 2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3" autoAdjust="0"/>
    <p:restoredTop sz="96405"/>
  </p:normalViewPr>
  <p:slideViewPr>
    <p:cSldViewPr snapToGrid="0" showGuides="1">
      <p:cViewPr varScale="1">
        <p:scale>
          <a:sx n="131" d="100"/>
          <a:sy n="131" d="100"/>
        </p:scale>
        <p:origin x="456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D9A25-C0B7-1E4E-9641-3E9C78826FA0}" type="datetimeFigureOut">
              <a:rPr lang="ru-RU" smtClean="0"/>
              <a:t>29.05.2022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11D1B6-B90A-4A47-AE3A-C70A78AE92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508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1D1B6-B90A-4A47-AE3A-C70A78AE92D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7743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289C3-CB64-5C4A-B77D-82FCF9A19D95}" type="datetime1">
              <a:rPr lang="ru-RU" smtClean="0"/>
              <a:t>29.05.2022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01DB-3A3D-4160-BF8B-737FEC31D6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3813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A59D-710E-DC48-9B5B-04E50C561BEB}" type="datetime1">
              <a:rPr lang="ru-RU" smtClean="0"/>
              <a:t>29.05.2022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01DB-3A3D-4160-BF8B-737FEC31D6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9362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615A2-0723-7442-99C1-709556D2A307}" type="datetime1">
              <a:rPr lang="ru-RU" smtClean="0"/>
              <a:t>29.05.2022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01DB-3A3D-4160-BF8B-737FEC31D6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149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682FE-6EEF-0146-A8FF-B5375BD10606}" type="datetime1">
              <a:rPr lang="ru-RU" smtClean="0"/>
              <a:t>29.05.2022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01DB-3A3D-4160-BF8B-737FEC31D6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3501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67FA4-A27A-F541-91D9-8778CDDF3295}" type="datetime1">
              <a:rPr lang="ru-RU" smtClean="0"/>
              <a:t>29.05.2022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01DB-3A3D-4160-BF8B-737FEC31D6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6774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59D3B-E85D-EE49-8395-4CB500546713}" type="datetime1">
              <a:rPr lang="ru-RU" smtClean="0"/>
              <a:t>29.05.2022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01DB-3A3D-4160-BF8B-737FEC31D6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5394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EA6C4-7300-FC4F-981B-3AE718BF152F}" type="datetime1">
              <a:rPr lang="ru-RU" smtClean="0"/>
              <a:t>29.05.2022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01DB-3A3D-4160-BF8B-737FEC31D6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3585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5C0E-659A-044C-89E7-2D21B419F553}" type="datetime1">
              <a:rPr lang="ru-RU" smtClean="0"/>
              <a:t>29.05.2022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01DB-3A3D-4160-BF8B-737FEC31D6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884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0F01-282E-F640-9901-5103C400A83F}" type="datetime1">
              <a:rPr lang="ru-RU" smtClean="0"/>
              <a:t>29.05.2022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01DB-3A3D-4160-BF8B-737FEC31D6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8595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F1C6E-A726-154D-9C01-BB9BD2865CD7}" type="datetime1">
              <a:rPr lang="ru-RU" smtClean="0"/>
              <a:t>29.05.2022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01DB-3A3D-4160-BF8B-737FEC31D6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4448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B2FD-7272-ED4B-9396-E6AEEF338E07}" type="datetime1">
              <a:rPr lang="ru-RU" smtClean="0"/>
              <a:t>29.05.2022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01DB-3A3D-4160-BF8B-737FEC31D6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8693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4D91C-EA01-224A-A78D-D1BBF2F82F5F}" type="datetime1">
              <a:rPr lang="ru-RU" smtClean="0"/>
              <a:t>29.05.2022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D01DB-3A3D-4160-BF8B-737FEC31D6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1824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680210"/>
            <a:ext cx="9144000" cy="2129398"/>
          </a:xfrm>
        </p:spPr>
        <p:txBody>
          <a:bodyPr>
            <a:normAutofit fontScale="90000"/>
          </a:bodyPr>
          <a:lstStyle/>
          <a:p>
            <a:r>
              <a:rPr lang="ru-RU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прогнозирования итогов приема в ВУЗы России на</a:t>
            </a:r>
            <a:br>
              <a:rPr lang="ru-RU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основе </a:t>
            </a:r>
            <a:r>
              <a:rPr lang="ru-RU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агентного</a:t>
            </a:r>
            <a:r>
              <a:rPr lang="ru-RU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моделирования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27140"/>
            <a:ext cx="9391135" cy="1655762"/>
          </a:xfrm>
        </p:spPr>
        <p:txBody>
          <a:bodyPr>
            <a:normAutofit/>
          </a:bodyPr>
          <a:lstStyle/>
          <a:p>
            <a:pPr lvl="0" algn="l"/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Исполнитель:				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Жигалкин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Дмитрий Романович</a:t>
            </a:r>
          </a:p>
          <a:p>
            <a:pPr lvl="0" algn="l"/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Кузнецова Ольга Владимировна</a:t>
            </a:r>
          </a:p>
          <a:p>
            <a:pPr lvl="0"/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Москва</a:t>
            </a:r>
          </a:p>
          <a:p>
            <a:pPr lvl="0"/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2022 </a:t>
            </a:r>
          </a:p>
        </p:txBody>
      </p:sp>
    </p:spTree>
    <p:extLst>
      <p:ext uri="{BB962C8B-B14F-4D97-AF65-F5344CB8AC3E}">
        <p14:creationId xmlns:p14="http://schemas.microsoft.com/office/powerpoint/2010/main" val="295902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разработанного ПО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EB5BE92-501B-374D-B5CC-D9F7717D5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983" y="1690688"/>
            <a:ext cx="4948034" cy="4634583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974EA9-2F91-8446-AFF8-96552044A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01DB-3A3D-4160-BF8B-737FEC31D67E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205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Исследование зависимости среднего балла от статистических данных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CA738DE-5517-EA4B-AC0D-2801A636C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644" y="2015618"/>
            <a:ext cx="6220460" cy="3721937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B9627FE-AECF-AC4A-B233-F59EFD6E1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01DB-3A3D-4160-BF8B-737FEC31D67E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2597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Исследование зависимости среднего балла от статистических данных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0E95386-DC30-C34E-959B-E39E49384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540" y="1897370"/>
            <a:ext cx="5687060" cy="4595505"/>
          </a:xfrm>
          <a:prstGeom prst="rect">
            <a:avLst/>
          </a:prstGeom>
        </p:spPr>
      </p:pic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EFFFC42C-3D59-B04B-B285-E12F503D3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01DB-3A3D-4160-BF8B-737FEC31D67E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0973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Исследование зависимости среднего балла от статистических данных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4A132AA-D452-4746-B271-DBACEFEA4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90" y="1853247"/>
            <a:ext cx="6891020" cy="4371169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C8E934A-FEC0-184D-82AC-06ADA1E6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01DB-3A3D-4160-BF8B-737FEC31D67E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9595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85EEE98-7BD9-1F48-AE34-092B4CF15127}"/>
              </a:ext>
            </a:extLst>
          </p:cNvPr>
          <p:cNvSpPr/>
          <p:nvPr/>
        </p:nvSpPr>
        <p:spPr>
          <a:xfrm>
            <a:off x="838199" y="1690688"/>
            <a:ext cx="109976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рамках данной выпускной квалификационной работы был разработан и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  метод прогнозирования итогов приёма в ВУЗы России на основе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агентного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моделирования.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проделанной работы были выполнены все поставленные задачи: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A9181E1-3F1F-C040-8F03-1CFB44C99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01DB-3A3D-4160-BF8B-737FEC31D67E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7CD81F86-BBA1-9740-844F-3F58A6599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016251"/>
            <a:ext cx="9669293" cy="463503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Проанализированы правила организации приема в ВУЗы России.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Проанализированы существующие методы зачисления абитуриентов.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Получена статистическая информация о ВУЗах и УГСН.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Разработана имитационная модель поведения абитуриентов.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Спроектировано и разработано ПО, реализующее метод прогнозирования итогов приема в ВУЗы, на основании разработанной модели поведения и статистических данных.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Исследована зависимость среднего балла от различных входных данных.</a:t>
            </a:r>
          </a:p>
        </p:txBody>
      </p:sp>
    </p:spTree>
    <p:extLst>
      <p:ext uri="{BB962C8B-B14F-4D97-AF65-F5344CB8AC3E}">
        <p14:creationId xmlns:p14="http://schemas.microsoft.com/office/powerpoint/2010/main" val="3060478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Дальнейшее развитие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88D0C5C-8E49-7B40-879E-71CFFC356944}"/>
              </a:ext>
            </a:extLst>
          </p:cNvPr>
          <p:cNvSpPr/>
          <p:nvPr/>
        </p:nvSpPr>
        <p:spPr>
          <a:xfrm>
            <a:off x="746587" y="1690688"/>
            <a:ext cx="909605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Использование средств </a:t>
            </a:r>
            <a:r>
              <a:rPr lang="ru-RU" dirty="0" err="1"/>
              <a:t>многопоточности</a:t>
            </a:r>
            <a:r>
              <a:rPr lang="ru-RU" dirty="0"/>
              <a:t> для оптимизации генерации агентов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Разработка нечестных и рисковых стратегий поведения абитуриента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Добавление приоритетного этапа зачисления для победителей и призеров олимпиад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Масштабирование разработанного метода до полноценного интернет сервиса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E094975-4986-4E48-8217-47E8452AB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01DB-3A3D-4160-BF8B-737FEC31D67E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9894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6643" y="1541929"/>
            <a:ext cx="4969213" cy="463503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Правила приема регулярно меняются, поэтому учебные заведения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используют моделирование для анализа возможной конкурсной ситуации в новых условиях, поскольку каждое учреждение стремится заполучить наиболее сильных абитуриентов.</a:t>
            </a:r>
          </a:p>
          <a:p>
            <a:pPr>
              <a:buNone/>
            </a:pP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Метод прогнозирования итогов приема в ВУЗы   России может быть использован:</a:t>
            </a:r>
          </a:p>
          <a:p>
            <a:pPr marL="342900" indent="-342900">
              <a:buAutoNum type="arabicPeriod"/>
            </a:pP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выявления слабых сторон процесса приема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реакции абитуриентов на открытие или закрытие направления подготовки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реакции абитуриентов на изменение количества бюджетных мест.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B7E995A-C633-C042-AFCE-23327BC96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012" y="1096000"/>
            <a:ext cx="6419673" cy="4273668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3D4AD3-08E1-1A4B-A008-3CDA1C481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01DB-3A3D-4160-BF8B-737FEC31D67E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0771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 работы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41929"/>
            <a:ext cx="9669293" cy="463503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 – разработать и реализовать метод прогнозирования итогов приёма в ВУЗы России.</a:t>
            </a:r>
            <a:b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Задачи: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правил организации приема в ВУЗы России.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существующих методов зачисления абитуриентов.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статистической информации о ВУЗах и УГСН.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имитационной модели поведения абитуриентов.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и разработка ПО, реализующего метод прогнозирования итогов приема в ВУЗы, на основании разработанной модели поведения и статистических данных.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зависимости среднего балла от различных входных данных.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4D26C53-4197-434E-B55C-6DC633984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01DB-3A3D-4160-BF8B-737FEC31D67E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0771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существующих решений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5A2D5379-C115-6241-920D-00DD3DDE9C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872664"/>
              </p:ext>
            </p:extLst>
          </p:nvPr>
        </p:nvGraphicFramePr>
        <p:xfrm>
          <a:off x="935476" y="1852361"/>
          <a:ext cx="10154055" cy="3153278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1311614">
                  <a:extLst>
                    <a:ext uri="{9D8B030D-6E8A-4147-A177-3AD203B41FA5}">
                      <a16:colId xmlns:a16="http://schemas.microsoft.com/office/drawing/2014/main" val="2544262691"/>
                    </a:ext>
                  </a:extLst>
                </a:gridCol>
                <a:gridCol w="1488332">
                  <a:extLst>
                    <a:ext uri="{9D8B030D-6E8A-4147-A177-3AD203B41FA5}">
                      <a16:colId xmlns:a16="http://schemas.microsoft.com/office/drawing/2014/main" val="1960284561"/>
                    </a:ext>
                  </a:extLst>
                </a:gridCol>
                <a:gridCol w="1984442">
                  <a:extLst>
                    <a:ext uri="{9D8B030D-6E8A-4147-A177-3AD203B41FA5}">
                      <a16:colId xmlns:a16="http://schemas.microsoft.com/office/drawing/2014/main" val="2695464257"/>
                    </a:ext>
                  </a:extLst>
                </a:gridCol>
                <a:gridCol w="1527243">
                  <a:extLst>
                    <a:ext uri="{9D8B030D-6E8A-4147-A177-3AD203B41FA5}">
                      <a16:colId xmlns:a16="http://schemas.microsoft.com/office/drawing/2014/main" val="3346321126"/>
                    </a:ext>
                  </a:extLst>
                </a:gridCol>
                <a:gridCol w="1517515">
                  <a:extLst>
                    <a:ext uri="{9D8B030D-6E8A-4147-A177-3AD203B41FA5}">
                      <a16:colId xmlns:a16="http://schemas.microsoft.com/office/drawing/2014/main" val="1495832075"/>
                    </a:ext>
                  </a:extLst>
                </a:gridCol>
                <a:gridCol w="2324909">
                  <a:extLst>
                    <a:ext uri="{9D8B030D-6E8A-4147-A177-3AD203B41FA5}">
                      <a16:colId xmlns:a16="http://schemas.microsoft.com/office/drawing/2014/main" val="3686704813"/>
                    </a:ext>
                  </a:extLst>
                </a:gridCol>
              </a:tblGrid>
              <a:tr h="741141"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 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Студенческая версия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Поддерживаемые операционные системы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Сбор данных для построения модели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Интеграция с веб-сервером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Разработка специализированных функций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297987"/>
                  </a:ext>
                </a:extLst>
              </a:tr>
              <a:tr h="747860"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ANYLOGIC</a:t>
                      </a:r>
                    </a:p>
                    <a:p>
                      <a:r>
                        <a:rPr lang="ru-RU" sz="1200" dirty="0">
                          <a:effectLst/>
                        </a:rPr>
                        <a:t> 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Бесплатная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Windows, Linux, Mac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Нет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Нет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Конвертация </a:t>
                      </a:r>
                      <a:r>
                        <a:rPr lang="en-US" sz="1200">
                          <a:effectLst/>
                        </a:rPr>
                        <a:t>Java </a:t>
                      </a:r>
                      <a:r>
                        <a:rPr lang="ru-RU" sz="1200">
                          <a:effectLst/>
                        </a:rPr>
                        <a:t>приложения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8985801"/>
                  </a:ext>
                </a:extLst>
              </a:tr>
              <a:tr h="834910"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ARENA</a:t>
                      </a:r>
                    </a:p>
                    <a:p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Бесплатная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Windows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Нет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Нет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Visual Basic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4655982"/>
                  </a:ext>
                </a:extLst>
              </a:tr>
              <a:tr h="829367"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SIMUL8 PROFESSIONAL</a:t>
                      </a:r>
                    </a:p>
                    <a:p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$ 1995</a:t>
                      </a:r>
                    </a:p>
                    <a:p>
                      <a:r>
                        <a:rPr lang="ru-RU" sz="1200" dirty="0">
                          <a:effectLst/>
                        </a:rPr>
                        <a:t> 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Windows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Нет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Нет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 dirty="0" err="1">
                          <a:effectLst/>
                        </a:rPr>
                        <a:t>Microsoft</a:t>
                      </a:r>
                      <a:r>
                        <a:rPr lang="ru-RU" sz="1200" dirty="0">
                          <a:effectLst/>
                        </a:rPr>
                        <a:t> </a:t>
                      </a:r>
                      <a:r>
                        <a:rPr lang="ru-RU" sz="1200" dirty="0" err="1">
                          <a:effectLst/>
                        </a:rPr>
                        <a:t>Excel</a:t>
                      </a:r>
                      <a:r>
                        <a:rPr lang="ru-RU" sz="1200" dirty="0">
                          <a:effectLst/>
                        </a:rPr>
                        <a:t> </a:t>
                      </a:r>
                    </a:p>
                    <a:p>
                      <a:r>
                        <a:rPr lang="ru-RU" sz="1200" dirty="0">
                          <a:effectLst/>
                        </a:rPr>
                        <a:t> 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6506196"/>
                  </a:ext>
                </a:extLst>
              </a:tr>
            </a:tbl>
          </a:graphicData>
        </a:graphic>
      </p:graphicFrame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F80DC48-B001-554F-AA66-FB516FC61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01DB-3A3D-4160-BF8B-737FEC31D67E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3570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A6D183F-C55D-7B4E-A54A-1E1CC85FD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1888116"/>
            <a:ext cx="9372600" cy="4326467"/>
          </a:xfrm>
          <a:prstGeom prst="rect">
            <a:avLst/>
          </a:prstGeom>
        </p:spPr>
      </p:pic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61685379-7299-6541-B350-C99D9C56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01DB-3A3D-4160-BF8B-737FEC31D67E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7673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положения в конкурсном списке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B9F66FD5-31FF-BE41-9312-5FDF23497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513" y="1722470"/>
            <a:ext cx="4788567" cy="4863272"/>
          </a:xfrm>
          <a:prstGeom prst="rect">
            <a:avLst/>
          </a:prstGeom>
        </p:spPr>
      </p:pic>
      <p:sp>
        <p:nvSpPr>
          <p:cNvPr id="17" name="Номер слайда 16">
            <a:extLst>
              <a:ext uri="{FF2B5EF4-FFF2-40B4-BE49-F238E27FC236}">
                <a16:creationId xmlns:a16="http://schemas.microsoft.com/office/drawing/2014/main" id="{8F47E49C-C9F8-9540-B784-88368653F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01DB-3A3D-4160-BF8B-737FEC31D67E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1087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подходящего УГСН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EAE3815-F6BF-E249-A2D5-EBE03D53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01DB-3A3D-4160-BF8B-737FEC31D67E}" type="slidenum">
              <a:rPr lang="ru-RU" smtClean="0"/>
              <a:pPr/>
              <a:t>7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3B0F849-ED6D-0E4F-A4B3-612844B2B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18" y="1848675"/>
            <a:ext cx="10793982" cy="434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578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Предобработка данных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6741840-F030-E14D-A04C-8714BB9E48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273" y="1362602"/>
            <a:ext cx="3737218" cy="495357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11CD375-C608-5444-B536-516F11424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993" y="1907948"/>
            <a:ext cx="5440680" cy="3862883"/>
          </a:xfrm>
          <a:prstGeom prst="rect">
            <a:avLst/>
          </a:prstGeom>
        </p:spPr>
      </p:pic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217097E6-88AD-2B40-8B59-E9413EC2F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01DB-3A3D-4160-BF8B-737FEC31D67E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6824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Предобработка данных</a:t>
            </a:r>
          </a:p>
        </p:txBody>
      </p:sp>
      <p:sp>
        <p:nvSpPr>
          <p:cNvPr id="4" name="Google Shape;106;p20">
            <a:extLst>
              <a:ext uri="{FF2B5EF4-FFF2-40B4-BE49-F238E27FC236}">
                <a16:creationId xmlns:a16="http://schemas.microsoft.com/office/drawing/2014/main" id="{B712FF56-1DFB-B34F-8F11-1341FED07626}"/>
              </a:ext>
            </a:extLst>
          </p:cNvPr>
          <p:cNvSpPr txBox="1">
            <a:spLocks/>
          </p:cNvSpPr>
          <p:nvPr/>
        </p:nvSpPr>
        <p:spPr>
          <a:xfrm>
            <a:off x="838200" y="1464202"/>
            <a:ext cx="5966361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Пересчет бюджетных мест осуществляется по формуле: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ru-RU" sz="15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6B55B6A-48E4-D447-AA0C-3A776B618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565" y="1901971"/>
            <a:ext cx="2222500" cy="9144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A129FAC-A140-6D44-ADA5-46BA1C76B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85352"/>
            <a:ext cx="5966361" cy="97410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79A20FD-A737-C946-A4E4-5E587E3FED46}"/>
              </a:ext>
            </a:extLst>
          </p:cNvPr>
          <p:cNvSpPr/>
          <p:nvPr/>
        </p:nvSpPr>
        <p:spPr>
          <a:xfrm>
            <a:off x="838200" y="3823109"/>
            <a:ext cx="4643252" cy="743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Пересчет среднего балла осуществляется по формуле: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92DF4A8-AB8C-1249-A232-5AECF121E9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517931"/>
            <a:ext cx="2616200" cy="8890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79196AC-8725-1740-8509-CDCA1B9FEA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9955" y="5503593"/>
            <a:ext cx="5702850" cy="743345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ACAAD74-C56E-B645-9841-589359CF8D5A}"/>
              </a:ext>
            </a:extLst>
          </p:cNvPr>
          <p:cNvSpPr/>
          <p:nvPr/>
        </p:nvSpPr>
        <p:spPr>
          <a:xfrm>
            <a:off x="7261854" y="3476925"/>
            <a:ext cx="1650942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Неофициальная группа мониторинга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1DCCC4E3-E67D-CC4F-AD64-4D203A7913A9}"/>
              </a:ext>
            </a:extLst>
          </p:cNvPr>
          <p:cNvSpPr/>
          <p:nvPr/>
        </p:nvSpPr>
        <p:spPr>
          <a:xfrm>
            <a:off x="9370089" y="3507561"/>
            <a:ext cx="1358871" cy="74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Официальные группы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D406160-9481-F742-8D06-D1A8CBC06D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2701" y="4529973"/>
            <a:ext cx="4929299" cy="1947240"/>
          </a:xfrm>
          <a:prstGeom prst="rect">
            <a:avLst/>
          </a:prstGeom>
        </p:spPr>
      </p:pic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331D2E6B-CC26-9441-9A78-49FE015B4A9D}"/>
              </a:ext>
            </a:extLst>
          </p:cNvPr>
          <p:cNvSpPr/>
          <p:nvPr/>
        </p:nvSpPr>
        <p:spPr>
          <a:xfrm>
            <a:off x="7198418" y="1392515"/>
            <a:ext cx="4383982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Необходимо провести выделение официальных групп из неофициальных, составленных мониторингом.</a:t>
            </a: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52E63E1F-7139-6148-BDC5-0A52DA524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01DB-3A3D-4160-BF8B-737FEC31D67E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22034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5208</TotalTime>
  <Words>442</Words>
  <Application>Microsoft Macintosh PowerPoint</Application>
  <PresentationFormat>Широкоэкранный</PresentationFormat>
  <Paragraphs>100</Paragraphs>
  <Slides>15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Тема Office</vt:lpstr>
      <vt:lpstr>Метод прогнозирования итогов приема в ВУЗы России на основе агентного моделирования</vt:lpstr>
      <vt:lpstr>Актуальность</vt:lpstr>
      <vt:lpstr>Цели и задачи работы</vt:lpstr>
      <vt:lpstr>Анализ существующих решений</vt:lpstr>
      <vt:lpstr>Постановка задачи</vt:lpstr>
      <vt:lpstr>Анализ положения в конкурсном списке</vt:lpstr>
      <vt:lpstr>Поиск подходящего УГСН</vt:lpstr>
      <vt:lpstr>Предобработка данных</vt:lpstr>
      <vt:lpstr>Предобработка данных</vt:lpstr>
      <vt:lpstr>Структура разработанного ПО</vt:lpstr>
      <vt:lpstr>Исследование зависимости среднего балла от статистических данных</vt:lpstr>
      <vt:lpstr>Исследование зависимости среднего балла от статистических данных</vt:lpstr>
      <vt:lpstr>Исследование зависимости среднего балла от статистических данных</vt:lpstr>
      <vt:lpstr>Заключение</vt:lpstr>
      <vt:lpstr>Дальнейшее развитие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 прогнозирования итогов приёма в вузы России на основе агентного моделирования</dc:title>
  <cp:lastModifiedBy>Microsoft Office User</cp:lastModifiedBy>
  <cp:revision>27</cp:revision>
  <dcterms:created xsi:type="dcterms:W3CDTF">2021-11-12T23:39:37Z</dcterms:created>
  <dcterms:modified xsi:type="dcterms:W3CDTF">2022-05-29T18:42:25Z</dcterms:modified>
</cp:coreProperties>
</file>