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3" r:id="rId4"/>
    <p:sldId id="260" r:id="rId5"/>
    <p:sldId id="261" r:id="rId6"/>
    <p:sldId id="274" r:id="rId7"/>
    <p:sldId id="275" r:id="rId8"/>
    <p:sldId id="264" r:id="rId9"/>
    <p:sldId id="272" r:id="rId10"/>
    <p:sldId id="277" r:id="rId11"/>
    <p:sldId id="265" r:id="rId12"/>
    <p:sldId id="276" r:id="rId13"/>
    <p:sldId id="266" r:id="rId14"/>
    <p:sldId id="268" r:id="rId15"/>
    <p:sldId id="278" r:id="rId16"/>
    <p:sldId id="279" r:id="rId17"/>
    <p:sldId id="280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5" autoAdjust="0"/>
    <p:restoredTop sz="96405"/>
  </p:normalViewPr>
  <p:slideViewPr>
    <p:cSldViewPr snapToGrid="0" showGuides="1">
      <p:cViewPr varScale="1">
        <p:scale>
          <a:sx n="140" d="100"/>
          <a:sy n="140" d="100"/>
        </p:scale>
        <p:origin x="50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9A25-C0B7-1E4E-9641-3E9C78826FA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D1B6-B90A-4A47-AE3A-C70A78AE9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89C3-CB64-5C4A-B77D-82FCF9A19D95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A59D-710E-DC48-9B5B-04E50C561BEB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15A2-0723-7442-99C1-709556D2A307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2FE-6EEF-0146-A8FF-B5375BD10606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FA4-A27A-F541-91D9-8778CDDF3295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D3B-E85D-EE49-8395-4CB500546713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6C4-7300-FC4F-981B-3AE718BF152F}" type="datetime1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5C0E-659A-044C-89E7-2D21B419F553}" type="datetime1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0F01-282E-F640-9901-5103C400A83F}" type="datetime1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1C6E-A726-154D-9C01-BB9BD2865CD7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2FD-7272-ED4B-9396-E6AEEF338E07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91C-EA01-224A-A78D-D1BBF2F82F5F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0210"/>
            <a:ext cx="9144000" cy="212939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 итогов приема в ВУЗы России на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27140"/>
            <a:ext cx="9391135" cy="1655762"/>
          </a:xfrm>
        </p:spPr>
        <p:txBody>
          <a:bodyPr>
            <a:normAutofit/>
          </a:bodyPr>
          <a:lstStyle/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				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Романович</a:t>
            </a:r>
          </a:p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Кузнецова Ольга Владимировна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590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87" y="-67756"/>
            <a:ext cx="10904913" cy="1325563"/>
          </a:xfrm>
        </p:spPr>
        <p:txBody>
          <a:bodyPr/>
          <a:lstStyle/>
          <a:p>
            <a:r>
              <a:rPr lang="ru-RU" dirty="0"/>
              <a:t>Алгоритм поиска подходящего УГСН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CE09A9-97FD-054B-AC05-7DA949EACEB4}"/>
              </a:ext>
            </a:extLst>
          </p:cNvPr>
          <p:cNvSpPr/>
          <p:nvPr/>
        </p:nvSpPr>
        <p:spPr>
          <a:xfrm>
            <a:off x="7561648" y="1471567"/>
            <a:ext cx="4383982" cy="14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подходящего УГСН осуществляется, если при анализе положения в конкурсном списке выявлена необходимость сменить ВУЗ для текущего заявления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EC57AC-3173-714C-8D51-2BB2AC1C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49" y="988187"/>
            <a:ext cx="4753239" cy="57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B5BE92-501B-374D-B5CC-D9F7717D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3" y="1690688"/>
            <a:ext cx="4948034" cy="46345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74EA9-2F91-8446-AFF8-965520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технических ВУЗах от количества бюджетных мест при их уменьшении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12A2C-564C-9843-8C8E-BF605377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53" y="2111847"/>
            <a:ext cx="6110894" cy="41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медицинских ВУЗах от количества бюджетных мест при их уменьшении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70973E-D26C-7F43-B9CB-84C5D44C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03" y="1994845"/>
            <a:ext cx="5821194" cy="46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гуманитарных ВУЗах от количества бюджетных мест при их уменьшении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36E519-C80F-FA46-A9E4-F4319532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65" y="2316534"/>
            <a:ext cx="6820469" cy="4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технических ВУЗах от количества бюджетных мест при их увеличении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445E5-18E6-EE4C-8637-D4E5E0A8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89" y="2084103"/>
            <a:ext cx="6272022" cy="42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медицинских ВУЗах от количества бюджетных мест при их увеличении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59A4EB-0AA6-DC4D-A1C6-A8ED9B80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90" y="1943133"/>
            <a:ext cx="5663946" cy="44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зависимости среднего балла в гуманитарных ВУЗах от количества бюджетных мест при их увеличении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81D067-D107-9A42-8801-B2DED2D5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5" y="2236470"/>
            <a:ext cx="672192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5EEE98-7BD9-1F48-AE34-092B4CF15127}"/>
              </a:ext>
            </a:extLst>
          </p:cNvPr>
          <p:cNvSpPr/>
          <p:nvPr/>
        </p:nvSpPr>
        <p:spPr>
          <a:xfrm>
            <a:off x="838199" y="1690688"/>
            <a:ext cx="10997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выпускной квалификационной работы был разработан метод прогнозирования итогов приема в ВУЗы России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программная реализация.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были выполнены все поставленные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9181E1-3F1F-C040-8F03-1CFB44C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1"/>
            <a:ext cx="9669293" cy="4635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правила приема в ВУЗы РФ и существующие методы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агентная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протестировано программное обеспечение, реализующее 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Исследованы итоги приема при изменении различных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047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8D0C5C-8E49-7B40-879E-71CFFC356944}"/>
              </a:ext>
            </a:extLst>
          </p:cNvPr>
          <p:cNvSpPr/>
          <p:nvPr/>
        </p:nvSpPr>
        <p:spPr>
          <a:xfrm>
            <a:off x="746587" y="1690688"/>
            <a:ext cx="9096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средств </a:t>
            </a:r>
            <a:r>
              <a:rPr lang="ru-RU" dirty="0" err="1"/>
              <a:t>многопоточности</a:t>
            </a:r>
            <a:r>
              <a:rPr lang="ru-RU" dirty="0"/>
              <a:t> для оптимизации генерации агентов.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Разработка нечестных и рисковых стратегий поведения абитуриента.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Добавление приоритетного этапа зачисления для победителей и призеров олимпиад.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Масштабирование разработанного метода до полноценного интернет-сервиса.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094975-4986-4E48-8217-47E8452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метод прогнозирования итогов приёма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и его программную реализацию.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правил приема в ВУЗы РФ и существующих методов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программного обеспечения, реализующего метод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итогов приема при изменении различных параметров.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приема в ВУЗы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18651A-EF87-1147-A584-6F783A60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71" y="1690688"/>
            <a:ext cx="6235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методов прогнозирования приема абитуриентов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2D5379-C115-6241-920D-00DD3DDE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9510"/>
              </p:ext>
            </p:extLst>
          </p:nvPr>
        </p:nvGraphicFramePr>
        <p:xfrm>
          <a:off x="1381534" y="2144683"/>
          <a:ext cx="9007607" cy="405183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509041">
                  <a:extLst>
                    <a:ext uri="{9D8B030D-6E8A-4147-A177-3AD203B41FA5}">
                      <a16:colId xmlns:a16="http://schemas.microsoft.com/office/drawing/2014/main" val="2544262691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1960284561"/>
                    </a:ext>
                  </a:extLst>
                </a:gridCol>
                <a:gridCol w="2283145">
                  <a:extLst>
                    <a:ext uri="{9D8B030D-6E8A-4147-A177-3AD203B41FA5}">
                      <a16:colId xmlns:a16="http://schemas.microsoft.com/office/drawing/2014/main" val="2695464257"/>
                    </a:ext>
                  </a:extLst>
                </a:gridCol>
                <a:gridCol w="1757127">
                  <a:extLst>
                    <a:ext uri="{9D8B030D-6E8A-4147-A177-3AD203B41FA5}">
                      <a16:colId xmlns:a16="http://schemas.microsoft.com/office/drawing/2014/main" val="3346321126"/>
                    </a:ext>
                  </a:extLst>
                </a:gridCol>
                <a:gridCol w="1745935">
                  <a:extLst>
                    <a:ext uri="{9D8B030D-6E8A-4147-A177-3AD203B41FA5}">
                      <a16:colId xmlns:a16="http://schemas.microsoft.com/office/drawing/2014/main" val="1495832075"/>
                    </a:ext>
                  </a:extLst>
                </a:gridCol>
              </a:tblGrid>
              <a:tr h="870222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Участники имеют предпочтения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Пересмотр результатов зачисления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получить устойчивое </a:t>
                      </a:r>
                      <a:r>
                        <a:rPr lang="ru-RU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паросочетание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Возможность задать индивидуальное поведение участников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97987"/>
                  </a:ext>
                </a:extLst>
              </a:tr>
              <a:tr h="889660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Устойчивые </a:t>
                      </a:r>
                      <a:r>
                        <a:rPr lang="ru-RU" sz="1400" dirty="0" err="1">
                          <a:effectLst/>
                        </a:rPr>
                        <a:t>паросочетания</a:t>
                      </a:r>
                      <a:endParaRPr lang="ru-RU" sz="1400" dirty="0">
                        <a:effectLst/>
                      </a:endParaRPr>
                    </a:p>
                    <a:p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85801"/>
                  </a:ext>
                </a:extLst>
              </a:tr>
              <a:tr h="1305333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Бостонский механизм построения неустойчивых </a:t>
                      </a:r>
                      <a:r>
                        <a:rPr lang="ru-RU" sz="1400" dirty="0" err="1">
                          <a:effectLst/>
                        </a:rPr>
                        <a:t>паросочетаний</a:t>
                      </a:r>
                      <a:endParaRPr lang="ru-RU" sz="1400" dirty="0">
                        <a:effectLst/>
                      </a:endParaRPr>
                    </a:p>
                    <a:p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655982"/>
                  </a:ext>
                </a:extLst>
              </a:tr>
              <a:tr h="986621"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Агентное</a:t>
                      </a:r>
                      <a:r>
                        <a:rPr lang="ru-RU" sz="1400" dirty="0">
                          <a:effectLst/>
                        </a:rPr>
                        <a:t> моделирование</a:t>
                      </a:r>
                    </a:p>
                    <a:p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</a:t>
                      </a:r>
                    </a:p>
                    <a:p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506196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0DC48-B001-554F-AA66-FB516FC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r>
              <a:rPr lang="ru-RU" dirty="0"/>
              <a:t>-диаграмма метода прогнозирования на основе </a:t>
            </a:r>
            <a:r>
              <a:rPr lang="ru-RU" dirty="0" err="1"/>
              <a:t>агентного</a:t>
            </a:r>
            <a:r>
              <a:rPr lang="ru-RU" dirty="0"/>
              <a:t> моделирования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1685379-7299-6541-B350-C99D9C5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CC742-CAC5-F44B-A306-C74DA17D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4" y="1826671"/>
            <a:ext cx="9590563" cy="45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  <a:r>
              <a:rPr lang="en-US" dirty="0"/>
              <a:t> (1)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1CD375-C608-5444-B536-516F114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3" y="1907948"/>
            <a:ext cx="5440680" cy="3862883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17097E6-88AD-2B40-8B59-E9413EC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85D74-FE1E-BE4C-A8B1-00204B6B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1448803"/>
            <a:ext cx="3388468" cy="50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id="{B712FF56-1DFB-B34F-8F11-1341FED07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89387"/>
                <a:ext cx="5966361" cy="241499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бюджетных мест осуществляется по формуле: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𝑵</m:t>
                      </m:r>
                      <m:r>
                        <a:rPr lang="pt-BR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−количество б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юджетных мест в официальном </m:t>
                    </m:r>
                  </m:oMath>
                </a14:m>
                <a:endParaRPr lang="ru-RU" sz="1500" b="0" i="1" dirty="0">
                  <a:solidFill>
                    <a:schemeClr val="dk1"/>
                  </a:solidFill>
                  <a:latin typeface="Cambria Math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500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направлении;</m:t>
                      </m:r>
                    </m:oMath>
                  </m:oMathPara>
                </a14:m>
                <a:endParaRPr lang="en-US" sz="1500" b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количество мест в 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-ой неофициальном </a:t>
                </a:r>
                <a14:m>
                  <m:oMath xmlns:m="http://schemas.openxmlformats.org/officeDocument/2006/math">
                    <m:r>
                      <a:rPr lang="ru-RU" sz="1500" i="1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направлении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  <a:cs typeface="Times New Roman"/>
                    <a:sym typeface="Times New Roman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b="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-я доля официального направления в неофициальном.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12FF56-1DFB-B34F-8F11-1341FED0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9387"/>
                <a:ext cx="5966361" cy="2414999"/>
              </a:xfrm>
              <a:prstGeom prst="rect">
                <a:avLst/>
              </a:prstGeom>
              <a:blipFill rotWithShape="1">
                <a:blip r:embed="rId2"/>
                <a:stretch>
                  <a:fillRect l="-409" b="-1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79A20FD-A737-C946-A4E4-5E587E3FED46}"/>
                  </a:ext>
                </a:extLst>
              </p:cNvPr>
              <p:cNvSpPr/>
              <p:nvPr/>
            </p:nvSpPr>
            <p:spPr>
              <a:xfrm>
                <a:off x="838200" y="3994700"/>
                <a:ext cx="4643252" cy="3183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среднего балла осуществляется по формуле:</a:t>
                </a:r>
                <a:endParaRPr lang="en-US" sz="15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𝑩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𝒔𝒄𝒐𝒓𝒆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dk1"/>
                          </a:solidFill>
                          <a:latin typeface="Cambria Math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𝑠𝑐𝑜𝑟𝑒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средний балл в официальном направлении</a:t>
                </a:r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средний балл в </a:t>
                </a:r>
                <a:r>
                  <a:rPr lang="en-US" sz="1500" dirty="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lang="en-US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ой неофициальном направлении.</a:t>
                </a:r>
                <a:endParaRPr lang="en-US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79A20FD-A737-C946-A4E4-5E587E3FE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4700"/>
                <a:ext cx="4643252" cy="3183307"/>
              </a:xfrm>
              <a:prstGeom prst="rect">
                <a:avLst/>
              </a:prstGeom>
              <a:blipFill>
                <a:blip r:embed="rId3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3256036"/>
            <a:ext cx="1650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Неофициальное направление подготовки мониторинга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DCCC4E3-E67D-CC4F-AD64-4D203A7913A9}"/>
              </a:ext>
            </a:extLst>
          </p:cNvPr>
          <p:cNvSpPr/>
          <p:nvPr/>
        </p:nvSpPr>
        <p:spPr>
          <a:xfrm>
            <a:off x="8626017" y="3337091"/>
            <a:ext cx="181786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Официальные направления подготовки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1D2E6B-CC26-9441-9A78-49FE015B4A9D}"/>
              </a:ext>
            </a:extLst>
          </p:cNvPr>
          <p:cNvSpPr/>
          <p:nvPr/>
        </p:nvSpPr>
        <p:spPr>
          <a:xfrm>
            <a:off x="6589059" y="1679385"/>
            <a:ext cx="43839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выделение официальных направлений подготовки из неофициальных, составленных мониторингом.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2E63E1F-7139-6148-BDC5-0A52DA5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4733364"/>
            <a:ext cx="61043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Геология   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21.05.01. Прикладная геодезия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05.03.01.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</a:t>
            </a:r>
            <a:r>
              <a:rPr lang="en-US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21.05.02. Прикладная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21.05.03. Технология геологической разведки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21.05.04. Горное дело.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96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Характеристика агента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характеристики: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регион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необходимости общежития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 УГСН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сдачи ЕГЭ, распределенные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официальной статистике по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закону.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zhigalkin\OneDrive\Desktop\2022-05-30_14-40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38" y="2867492"/>
            <a:ext cx="5687694" cy="26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314433" y="5464750"/>
            <a:ext cx="2377994" cy="547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Баллы абитуриентов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762401" y="2584899"/>
            <a:ext cx="2699934" cy="286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абитуриентов, тыс.</a:t>
            </a:r>
          </a:p>
        </p:txBody>
      </p:sp>
    </p:spTree>
    <p:extLst>
      <p:ext uri="{BB962C8B-B14F-4D97-AF65-F5344CB8AC3E}">
        <p14:creationId xmlns:p14="http://schemas.microsoft.com/office/powerpoint/2010/main" val="388108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87" y="219210"/>
            <a:ext cx="10904913" cy="1325563"/>
          </a:xfrm>
        </p:spPr>
        <p:txBody>
          <a:bodyPr/>
          <a:lstStyle/>
          <a:p>
            <a:r>
              <a:rPr lang="ru-RU" dirty="0"/>
              <a:t>Алгоритм анализа положения в конкурсном списке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1D2E6B-CC26-9441-9A78-49FE015B4A9D}"/>
              </a:ext>
            </a:extLst>
          </p:cNvPr>
          <p:cNvSpPr/>
          <p:nvPr/>
        </p:nvSpPr>
        <p:spPr>
          <a:xfrm>
            <a:off x="7808018" y="1353312"/>
            <a:ext cx="43839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положения в конкурсном списке осуществляется в период подачи заявлений и для каждого агента выполняется 5 раз.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B25543-FFE9-9D46-A20D-8FF7772D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8" y="1216787"/>
            <a:ext cx="5699170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617</Words>
  <Application>Microsoft Macintosh PowerPoint</Application>
  <PresentationFormat>Широкоэкранный</PresentationFormat>
  <Paragraphs>117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прогнозирования итогов приема в ВУЗы России на основе агентного моделирования</vt:lpstr>
      <vt:lpstr>Цели и задачи работы</vt:lpstr>
      <vt:lpstr>Организация приема в ВУЗы</vt:lpstr>
      <vt:lpstr>Классификация методов прогнозирования приема абитуриентов</vt:lpstr>
      <vt:lpstr>IDEF0-диаграмма метода прогнозирования на основе агентного моделирования</vt:lpstr>
      <vt:lpstr>Формализация исходной информации (1)</vt:lpstr>
      <vt:lpstr>Формализация исходной информации (2)</vt:lpstr>
      <vt:lpstr>Характеристика агента</vt:lpstr>
      <vt:lpstr>Алгоритм анализа положения в конкурсном списке</vt:lpstr>
      <vt:lpstr>Алгоритм поиска подходящего УГСН</vt:lpstr>
      <vt:lpstr>Структура разработанного ПО</vt:lpstr>
      <vt:lpstr>Исследование зависимости среднего балла в технических ВУЗах от количества бюджетных мест при их уменьшении</vt:lpstr>
      <vt:lpstr>Исследование зависимости среднего балла в медицинских ВУЗах от количества бюджетных мест при их уменьшении</vt:lpstr>
      <vt:lpstr>Исследование зависимости среднего балла в гуманитарных ВУЗах от количества бюджетных мест при их уменьшении</vt:lpstr>
      <vt:lpstr>Исследование зависимости среднего балла в технических ВУЗах от количества бюджетных мест при их увеличении</vt:lpstr>
      <vt:lpstr>Исследование зависимости среднего балла в медицинских ВУЗах от количества бюджетных мест при их увеличении</vt:lpstr>
      <vt:lpstr>Исследование зависимости среднего балла в гуманитарных ВУЗах от количества бюджетных мест при их увеличении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прогнозирования итогов приёма в вузы России на основе агентного моделирования</dc:title>
  <dc:creator>Dmitry Zhigalkin</dc:creator>
  <cp:lastModifiedBy>Microsoft Office User</cp:lastModifiedBy>
  <cp:revision>76</cp:revision>
  <dcterms:created xsi:type="dcterms:W3CDTF">2021-11-12T23:39:37Z</dcterms:created>
  <dcterms:modified xsi:type="dcterms:W3CDTF">2022-06-01T12:01:34Z</dcterms:modified>
</cp:coreProperties>
</file>