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3" r:id="rId5"/>
    <p:sldId id="260" r:id="rId6"/>
    <p:sldId id="261" r:id="rId7"/>
    <p:sldId id="274" r:id="rId8"/>
    <p:sldId id="275" r:id="rId9"/>
    <p:sldId id="264" r:id="rId10"/>
    <p:sldId id="272" r:id="rId11"/>
    <p:sldId id="269" r:id="rId12"/>
    <p:sldId id="265" r:id="rId13"/>
    <p:sldId id="267" r:id="rId14"/>
    <p:sldId id="266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405"/>
  </p:normalViewPr>
  <p:slideViewPr>
    <p:cSldViewPr snapToGrid="0" showGuides="1">
      <p:cViewPr varScale="1">
        <p:scale>
          <a:sx n="85" d="100"/>
          <a:sy n="85" d="100"/>
        </p:scale>
        <p:origin x="-62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9A25-C0B7-1E4E-9641-3E9C78826FA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D1B6-B90A-4A47-AE3A-C70A78AE9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0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D1B6-B90A-4A47-AE3A-C70A78AE92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4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89C3-CB64-5C4A-B77D-82FCF9A19D9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1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A59D-710E-DC48-9B5B-04E50C561BEB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15A2-0723-7442-99C1-709556D2A307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82FE-6EEF-0146-A8FF-B5375BD10606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FA4-A27A-F541-91D9-8778CDDF329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9D3B-E85D-EE49-8395-4CB500546713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A6C4-7300-FC4F-981B-3AE718BF152F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5C0E-659A-044C-89E7-2D21B419F553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0F01-282E-F640-9901-5103C400A83F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1C6E-A726-154D-9C01-BB9BD2865CD7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2FD-7272-ED4B-9396-E6AEEF338E07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D91C-EA01-224A-A78D-D1BBF2F82F5F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01DB-3A3D-4160-BF8B-737FEC31D6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0210"/>
            <a:ext cx="9144000" cy="2129398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прогнозирования итогов приема в ВУЗы России на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27140"/>
            <a:ext cx="9391135" cy="1655762"/>
          </a:xfrm>
        </p:spPr>
        <p:txBody>
          <a:bodyPr>
            <a:normAutofit/>
          </a:bodyPr>
          <a:lstStyle/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				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Жигалкин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 Романович</a:t>
            </a:r>
          </a:p>
          <a:p>
            <a:pPr lvl="0" algn="l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Кузнецова Ольга Владимировна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pPr lvl="0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959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210"/>
            <a:ext cx="10515600" cy="1325563"/>
          </a:xfrm>
        </p:spPr>
        <p:txBody>
          <a:bodyPr/>
          <a:lstStyle/>
          <a:p>
            <a:r>
              <a:rPr lang="ru-RU" dirty="0"/>
              <a:t>Анализ положения в конкурсном списке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=""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0D5E6200-46F1-E749-BEE5-8C4207C3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0" y="1346761"/>
            <a:ext cx="4765134" cy="53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подходящего УГСН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EAE3815-F6BF-E249-A2D5-EBE03D5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3B0F849-ED6D-0E4F-A4B3-612844B2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8" y="1848675"/>
            <a:ext cx="10793982" cy="4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разработанного ПО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1EB5BE92-501B-374D-B5CC-D9F7717D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83" y="1690688"/>
            <a:ext cx="4948034" cy="463458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1974EA9-2F91-8446-AFF8-965520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статистических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CA738DE-5517-EA4B-AC0D-2801A636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44" y="2015618"/>
            <a:ext cx="6220460" cy="372193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B9627FE-AECF-AC4A-B233-F59EFD6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статистических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0E95386-DC30-C34E-959B-E39E4938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40" y="1897370"/>
            <a:ext cx="5687060" cy="4595505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EFFFC42C-3D59-B04B-B285-E12F50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зависимости среднего балла от статистических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64A132AA-D452-4746-B271-DBACEFEA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90" y="1853247"/>
            <a:ext cx="6891020" cy="437116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C8E934A-FEC0-184D-82AC-06ADA1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C85EEE98-7BD9-1F48-AE34-092B4CF15127}"/>
              </a:ext>
            </a:extLst>
          </p:cNvPr>
          <p:cNvSpPr/>
          <p:nvPr/>
        </p:nvSpPr>
        <p:spPr>
          <a:xfrm>
            <a:off x="838199" y="1690688"/>
            <a:ext cx="10997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выпускной квалификационной работы был разработан 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 метод прогнозирования итогов приёма в ВУЗы России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были выполнены все поставленные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A9181E1-3F1F-C040-8F03-1CFB44C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7CD81F86-BBA1-9740-844F-3F58A659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6251"/>
            <a:ext cx="9669293" cy="4635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правила организации приема в ВУЗы России.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существующие методы зачисления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Получена статистическая информация о ВУЗах и УГСН.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имитационная модель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и разработано ПО, реализующее метод прогнозирования итогов приема в ВУЗы, на основании разработанной модели поведения и статистических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среднего балла от различных входных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0604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A88D0C5C-8E49-7B40-879E-71CFFC356944}"/>
              </a:ext>
            </a:extLst>
          </p:cNvPr>
          <p:cNvSpPr/>
          <p:nvPr/>
        </p:nvSpPr>
        <p:spPr>
          <a:xfrm>
            <a:off x="746587" y="1690688"/>
            <a:ext cx="9096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средств </a:t>
            </a:r>
            <a:r>
              <a:rPr lang="ru-RU" dirty="0" err="1"/>
              <a:t>многопоточности</a:t>
            </a:r>
            <a:r>
              <a:rPr lang="ru-RU" dirty="0"/>
              <a:t> для оптимизации генерации агентов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нечестных и рисковых стратегий поведения абитуриента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приоритетного этапа зачисления для победителей и призеров олимпиад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Масштабирование разработанного метода до полноценного интернет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E094975-4986-4E48-8217-47E8452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643" y="1541929"/>
            <a:ext cx="496921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Правила приема регулярно меняются, поэтому учебные заведения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моделирование для анализа возможной конкурсной ситуации в новых условиях, поскольку каждое учреждение стремится заполучить наиболее сильных абитуриентов.</a:t>
            </a: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Метод прогнозирования итогов приема в ВУЗы   России может быть использован:</a:t>
            </a: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выявления слабых сторон процесса приема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реакции абитуриентов на открытие или закрытие направления подготовки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реакции абитуриентов на изменение количества бюджетных мест.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B7E995A-C633-C042-AFCE-23327BC9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12" y="1096000"/>
            <a:ext cx="6419673" cy="427366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3D4AD3-08E1-1A4B-A008-3CDA1C48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разработать метод прогнозирования итогов приёма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программную реализацию.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 приема в ВУЗы РФ и существующих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прогнозирования.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исходной информации.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агентной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прогнозирования поведения абитуриентов.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прогнозирования итогов приема в ВУЗы России на основе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агентного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протестировать программное обеспечение, реализующее метод прогнозирования.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среднего балла от количества бюджетных мест.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приема в ВУЗы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4D26C53-4197-434E-B55C-6DC633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методов прогнозирования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5A2D5379-C115-6241-920D-00DD3DDE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07712"/>
              </p:ext>
            </p:extLst>
          </p:nvPr>
        </p:nvGraphicFramePr>
        <p:xfrm>
          <a:off x="1381534" y="2144683"/>
          <a:ext cx="7829146" cy="3406027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11614">
                  <a:extLst>
                    <a:ext uri="{9D8B030D-6E8A-4147-A177-3AD203B41FA5}">
                      <a16:colId xmlns="" xmlns:a16="http://schemas.microsoft.com/office/drawing/2014/main" val="2544262691"/>
                    </a:ext>
                  </a:extLst>
                </a:gridCol>
                <a:gridCol w="1488332">
                  <a:extLst>
                    <a:ext uri="{9D8B030D-6E8A-4147-A177-3AD203B41FA5}">
                      <a16:colId xmlns="" xmlns:a16="http://schemas.microsoft.com/office/drawing/2014/main" val="1960284561"/>
                    </a:ext>
                  </a:extLst>
                </a:gridCol>
                <a:gridCol w="1984442">
                  <a:extLst>
                    <a:ext uri="{9D8B030D-6E8A-4147-A177-3AD203B41FA5}">
                      <a16:colId xmlns="" xmlns:a16="http://schemas.microsoft.com/office/drawing/2014/main" val="2695464257"/>
                    </a:ext>
                  </a:extLst>
                </a:gridCol>
                <a:gridCol w="1527243">
                  <a:extLst>
                    <a:ext uri="{9D8B030D-6E8A-4147-A177-3AD203B41FA5}">
                      <a16:colId xmlns="" xmlns:a16="http://schemas.microsoft.com/office/drawing/2014/main" val="3346321126"/>
                    </a:ext>
                  </a:extLst>
                </a:gridCol>
                <a:gridCol w="1517515">
                  <a:extLst>
                    <a:ext uri="{9D8B030D-6E8A-4147-A177-3AD203B41FA5}">
                      <a16:colId xmlns="" xmlns:a16="http://schemas.microsoft.com/office/drawing/2014/main" val="1495832075"/>
                    </a:ext>
                  </a:extLst>
                </a:gridCol>
              </a:tblGrid>
              <a:tr h="731166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Участники имеют предпочтения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Пересмотр результатов зачисления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получить устойчивое </a:t>
                      </a:r>
                      <a:r>
                        <a:rPr lang="ru-RU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паросочетание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Возможность задать индивидуальное поведение участников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329798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Устойчивые </a:t>
                      </a:r>
                      <a:r>
                        <a:rPr lang="ru-RU" sz="1200" dirty="0" err="1">
                          <a:effectLst/>
                        </a:rPr>
                        <a:t>паросочетания</a:t>
                      </a: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28985801"/>
                  </a:ext>
                </a:extLst>
              </a:tr>
              <a:tr h="83491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Бостонский механизм построения неустойчивых </a:t>
                      </a:r>
                      <a:r>
                        <a:rPr lang="ru-RU" sz="1200" dirty="0" err="1">
                          <a:effectLst/>
                        </a:rPr>
                        <a:t>паросочетаний</a:t>
                      </a:r>
                      <a:endParaRPr lang="ru-RU" sz="120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4655982"/>
                  </a:ext>
                </a:extLst>
              </a:tr>
              <a:tr h="829367">
                <a:tc>
                  <a:txBody>
                    <a:bodyPr/>
                    <a:lstStyle/>
                    <a:p>
                      <a:r>
                        <a:rPr lang="ru-RU" sz="1200" dirty="0" err="1">
                          <a:effectLst/>
                        </a:rPr>
                        <a:t>Агентное</a:t>
                      </a:r>
                      <a:r>
                        <a:rPr lang="ru-RU" sz="1200" dirty="0">
                          <a:effectLst/>
                        </a:rPr>
                        <a:t> моделирование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Да</a:t>
                      </a:r>
                    </a:p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06506196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F80DC48-B001-554F-AA66-FB516FC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</a:t>
            </a:r>
            <a:r>
              <a:rPr lang="ru-RU" dirty="0" smtClean="0"/>
              <a:t>-диаграмма </a:t>
            </a:r>
            <a:r>
              <a:rPr lang="ru-RU" dirty="0"/>
              <a:t>метода прогнозирования на основе </a:t>
            </a:r>
            <a:r>
              <a:rPr lang="ru-RU" dirty="0" err="1"/>
              <a:t>агентного</a:t>
            </a:r>
            <a:r>
              <a:rPr lang="ru-RU" dirty="0"/>
              <a:t> моделирования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A6D183F-C55D-7B4E-A54A-1E1CC85F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88116"/>
            <a:ext cx="9372600" cy="4326467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61685379-7299-6541-B350-C99D9C5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информации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111CD375-C608-5444-B536-516F1142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3" y="1907948"/>
            <a:ext cx="5440680" cy="3862883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217097E6-88AD-2B40-8B59-E9413EC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CF585D74-FE1E-BE4C-A8B1-00204B6B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1448803"/>
            <a:ext cx="3388468" cy="50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исходной информации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6;p20">
                <a:extLst>
                  <a:ext uri="{FF2B5EF4-FFF2-40B4-BE49-F238E27FC236}">
                    <a16:creationId xmlns="" xmlns:a16="http://schemas.microsoft.com/office/drawing/2014/main" id="{B712FF56-1DFB-B34F-8F11-1341FED07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64202"/>
                <a:ext cx="5966361" cy="241499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b="1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бюджетных мест осуществляется по формуле: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𝑵</m:t>
                      </m:r>
                      <m:r>
                        <a:rPr lang="pt-BR" sz="1500" b="1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50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50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</a:t>
                </a:r>
                <a:r>
                  <a:rPr lang="ru-RU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де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𝑁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−количест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во бюджетных мест в официальной группе;</m:t>
                    </m:r>
                  </m:oMath>
                </a14:m>
                <a:endParaRPr lang="en-US" sz="1500" b="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ru-RU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количество мест в 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dirty="0" smtClean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-ой неофициальной группе</a:t>
                </a:r>
                <a:r>
                  <a:rPr lang="en-US" sz="1500" dirty="0" smtClean="0">
                    <a:solidFill>
                      <a:schemeClr val="dk1"/>
                    </a:solidFill>
                    <a:cs typeface="Times New Roman"/>
                    <a:sym typeface="Times New Roman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ru-RU" sz="1500" b="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-я доля официальной группы в неофициальной.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4" name="Google Shape;106;p20">
                <a:extLst>
                  <a:ext uri="{FF2B5EF4-FFF2-40B4-BE49-F238E27FC236}">
                    <a16:creationId xmlns:a16="http://schemas.microsoft.com/office/drawing/2014/main" xmlns="" id="{B712FF56-1DFB-B34F-8F11-1341FED0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4202"/>
                <a:ext cx="5966361" cy="2414999"/>
              </a:xfrm>
              <a:prstGeom prst="rect">
                <a:avLst/>
              </a:prstGeom>
              <a:blipFill rotWithShape="1"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="" xmlns:a16="http://schemas.microsoft.com/office/drawing/2014/main" id="{579A20FD-A737-C946-A4E4-5E587E3FED46}"/>
                  </a:ext>
                </a:extLst>
              </p:cNvPr>
              <p:cNvSpPr/>
              <p:nvPr/>
            </p:nvSpPr>
            <p:spPr>
              <a:xfrm>
                <a:off x="838200" y="3902631"/>
                <a:ext cx="4643252" cy="249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500" b="1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Пересчет среднего балла осуществляется </a:t>
                </a:r>
                <a:r>
                  <a:rPr lang="ru-RU" sz="15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по формуле</a:t>
                </a:r>
                <a:r>
                  <a:rPr lang="ru-RU" sz="1500" b="1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  <a:endParaRPr lang="en-US" sz="1500" b="1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𝑩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𝒔𝒄𝒐𝒓𝒆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dk1"/>
                          </a:solidFill>
                          <a:latin typeface="Cambria Math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50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cs typeface="Times New Roman"/>
                                  <a:sym typeface="Times New Roman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500" b="0" i="1" smtClean="0">
                              <a:solidFill>
                                <a:schemeClr val="dk1"/>
                              </a:solidFill>
                              <a:latin typeface="Cambria Math"/>
                              <a:cs typeface="Times New Roman"/>
                              <a:sym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5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5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</a:t>
                </a:r>
                <a:r>
                  <a:rPr lang="ru-RU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𝑠𝑐𝑜𝑟𝑒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ru-RU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средний балл в официальной группе</a:t>
                </a:r>
                <a:r>
                  <a:rPr lang="en-US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−</m:t>
                    </m:r>
                  </m:oMath>
                </a14:m>
                <a:r>
                  <a:rPr lang="en-US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ru-RU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средний балл в </a:t>
                </a:r>
                <a:r>
                  <a:rPr lang="en-US" sz="1500" dirty="0" err="1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r>
                  <a:rPr lang="en-US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r>
                  <a:rPr lang="ru-RU" sz="1500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ой неофициальной группе.</a:t>
                </a:r>
                <a:endParaRPr lang="en-US" sz="15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</a:pPr>
                <a:endParaRPr lang="ru-RU" sz="1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579A20FD-A737-C946-A4E4-5E587E3FE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2631"/>
                <a:ext cx="4643252" cy="2490810"/>
              </a:xfrm>
              <a:prstGeom prst="rect">
                <a:avLst/>
              </a:prstGeom>
              <a:blipFill rotWithShape="1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DACAAD74-C56E-B645-9841-589359CF8D5A}"/>
              </a:ext>
            </a:extLst>
          </p:cNvPr>
          <p:cNvSpPr/>
          <p:nvPr/>
        </p:nvSpPr>
        <p:spPr>
          <a:xfrm>
            <a:off x="6589059" y="3476925"/>
            <a:ext cx="165094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Неофициальная группа мониторинга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1DCCC4E3-E67D-CC4F-AD64-4D203A7913A9}"/>
              </a:ext>
            </a:extLst>
          </p:cNvPr>
          <p:cNvSpPr/>
          <p:nvPr/>
        </p:nvSpPr>
        <p:spPr>
          <a:xfrm>
            <a:off x="8626017" y="3508835"/>
            <a:ext cx="1817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Официальные группы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331D2E6B-CC26-9441-9A78-49FE015B4A9D}"/>
              </a:ext>
            </a:extLst>
          </p:cNvPr>
          <p:cNvSpPr/>
          <p:nvPr/>
        </p:nvSpPr>
        <p:spPr>
          <a:xfrm>
            <a:off x="6589059" y="1679385"/>
            <a:ext cx="438398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провести выделение официальных групп из неофициальных, составленных мониторингом.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52E63E1F-7139-6148-BDC5-0A52DA5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DACAAD74-C56E-B645-9841-589359CF8D5A}"/>
              </a:ext>
            </a:extLst>
          </p:cNvPr>
          <p:cNvSpPr/>
          <p:nvPr/>
        </p:nvSpPr>
        <p:spPr>
          <a:xfrm>
            <a:off x="6589059" y="4733364"/>
            <a:ext cx="61043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Геология               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21.05.01. Прикладная геодезия</a:t>
            </a:r>
            <a:r>
              <a:rPr lang="en-US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</a:t>
            </a:r>
            <a:r>
              <a:rPr lang="ru-RU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05.03.01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Геология</a:t>
            </a:r>
            <a:r>
              <a:rPr lang="en-US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  </a:t>
            </a:r>
            <a:r>
              <a:rPr lang="en-US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</a:t>
            </a:r>
            <a:r>
              <a:rPr lang="ru-RU" sz="1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21.05.02. Прикладная геология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21.05.03. Технология геологической разведки</a:t>
            </a:r>
            <a:r>
              <a:rPr lang="en-US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ru-RU" sz="1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21.05.04. Горное дело</a:t>
            </a:r>
            <a:r>
              <a:rPr lang="ru-RU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endParaRPr lang="ru-RU"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9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210"/>
            <a:ext cx="10515600" cy="1325563"/>
          </a:xfrm>
        </p:spPr>
        <p:txBody>
          <a:bodyPr/>
          <a:lstStyle/>
          <a:p>
            <a:r>
              <a:rPr lang="ru-RU" dirty="0" smtClean="0"/>
              <a:t>Характеристика агента</a:t>
            </a:r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="" xmlns:a16="http://schemas.microsoft.com/office/drawing/2014/main" id="{8F47E49C-C9F8-9540-B784-8836865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01DB-3A3D-4160-BF8B-737FEC31D67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541929"/>
            <a:ext cx="9669293" cy="4635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Домашний регион</a:t>
            </a:r>
          </a:p>
          <a:p>
            <a:pPr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необходимости общежития</a:t>
            </a:r>
          </a:p>
          <a:p>
            <a:pPr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 УГСН</a:t>
            </a:r>
          </a:p>
          <a:p>
            <a:pPr>
              <a:buNone/>
            </a:pP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сдачи ЕГЭ, распределенные </a:t>
            </a:r>
          </a:p>
          <a:p>
            <a:pPr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официальной статистике по:</a:t>
            </a:r>
          </a:p>
          <a:p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 закону в интервале от </a:t>
            </a:r>
          </a:p>
          <a:p>
            <a:pPr marL="0" indent="0"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минимального балла по предмету до 70.</a:t>
            </a:r>
          </a:p>
          <a:p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Равномерному закону в интервале от 71 до 80.</a:t>
            </a:r>
          </a:p>
          <a:p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Нормальному закону в интервале от 81 до 100.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zhigalkin\OneDrive\Desktop\2022-05-30_14-40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30" y="1667435"/>
            <a:ext cx="5687694" cy="26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518</Words>
  <Application>Microsoft Office PowerPoint</Application>
  <PresentationFormat>Произвольный</PresentationFormat>
  <Paragraphs>121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Метод прогнозирования итогов приема в ВУЗы России на основе агентного моделирования</vt:lpstr>
      <vt:lpstr>Актуальность</vt:lpstr>
      <vt:lpstr>Цели и задачи работы</vt:lpstr>
      <vt:lpstr>Организация приема в ВУЗы</vt:lpstr>
      <vt:lpstr>Анализ существующих методов прогнозирования</vt:lpstr>
      <vt:lpstr>IDEF0-диаграмма метода прогнозирования на основе агентного моделирования</vt:lpstr>
      <vt:lpstr>Формализация исходной информации</vt:lpstr>
      <vt:lpstr>Формализация исходной информации</vt:lpstr>
      <vt:lpstr>Характеристика агента</vt:lpstr>
      <vt:lpstr>Анализ положения в конкурсном списке</vt:lpstr>
      <vt:lpstr>Поиск подходящего УГСН</vt:lpstr>
      <vt:lpstr>Структура разработанного ПО</vt:lpstr>
      <vt:lpstr>Исследование зависимости среднего балла от статистических данных</vt:lpstr>
      <vt:lpstr>Исследование зависимости среднего балла от статистических данных</vt:lpstr>
      <vt:lpstr>Исследование зависимости среднего балла от статистических данных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прогнозирования итогов приёма в вузы России на основе агентного моделирования</dc:title>
  <dc:creator>Dmitry Zhigalkin</dc:creator>
  <cp:lastModifiedBy>Dmitry Zhigalkin</cp:lastModifiedBy>
  <cp:revision>52</cp:revision>
  <dcterms:created xsi:type="dcterms:W3CDTF">2021-11-12T23:39:37Z</dcterms:created>
  <dcterms:modified xsi:type="dcterms:W3CDTF">2022-05-30T15:05:20Z</dcterms:modified>
</cp:coreProperties>
</file>