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3" r:id="rId4"/>
    <p:sldId id="260" r:id="rId5"/>
    <p:sldId id="261" r:id="rId6"/>
    <p:sldId id="274" r:id="rId7"/>
    <p:sldId id="275" r:id="rId8"/>
    <p:sldId id="264" r:id="rId9"/>
    <p:sldId id="272" r:id="rId10"/>
    <p:sldId id="269" r:id="rId11"/>
    <p:sldId id="265" r:id="rId12"/>
    <p:sldId id="276" r:id="rId13"/>
    <p:sldId id="266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2" autoAdjust="0"/>
    <p:restoredTop sz="96405"/>
  </p:normalViewPr>
  <p:slideViewPr>
    <p:cSldViewPr snapToGrid="0" showGuides="1">
      <p:cViewPr>
        <p:scale>
          <a:sx n="92" d="100"/>
          <a:sy n="92" d="100"/>
        </p:scale>
        <p:origin x="-403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D9A25-C0B7-1E4E-9641-3E9C78826FA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D1B6-B90A-4A47-AE3A-C70A78AE9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0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D1B6-B90A-4A47-AE3A-C70A78AE92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4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D1B6-B90A-4A47-AE3A-C70A78AE92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4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89C3-CB64-5C4A-B77D-82FCF9A19D95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1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A59D-710E-DC48-9B5B-04E50C561BEB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15A2-0723-7442-99C1-709556D2A307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82FE-6EEF-0146-A8FF-B5375BD10606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7FA4-A27A-F541-91D9-8778CDDF3295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9D3B-E85D-EE49-8395-4CB500546713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6C4-7300-FC4F-981B-3AE718BF152F}" type="datetime1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5C0E-659A-044C-89E7-2D21B419F553}" type="datetime1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0F01-282E-F640-9901-5103C400A83F}" type="datetime1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1C6E-A726-154D-9C01-BB9BD2865CD7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2FD-7272-ED4B-9396-E6AEEF338E07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9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D91C-EA01-224A-A78D-D1BBF2F82F5F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8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80210"/>
            <a:ext cx="9144000" cy="2129398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прогнозирования итогов приема в ВУЗы России на</a:t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</a:t>
            </a:r>
            <a:r>
              <a:rPr lang="ru-R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27140"/>
            <a:ext cx="9391135" cy="1655762"/>
          </a:xfrm>
        </p:spPr>
        <p:txBody>
          <a:bodyPr>
            <a:normAutofit/>
          </a:bodyPr>
          <a:lstStyle/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				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Жигалкин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 Романович</a:t>
            </a:r>
          </a:p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Кузнецова Ольга Владимировна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9590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</a:t>
            </a:r>
            <a:r>
              <a:rPr lang="ru-RU" dirty="0" smtClean="0"/>
              <a:t>оиска </a:t>
            </a:r>
            <a:r>
              <a:rPr lang="ru-RU" dirty="0"/>
              <a:t>подходящего УГСН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EAE3815-F6BF-E249-A2D5-EBE03D5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разработанного ПО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EB5BE92-501B-374D-B5CC-D9F7717D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83" y="1690688"/>
            <a:ext cx="4948034" cy="463458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1974EA9-2F91-8446-AFF8-965520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зависимости среднего </a:t>
            </a:r>
            <a:r>
              <a:rPr lang="ru-RU" dirty="0" smtClean="0"/>
              <a:t>балла в технических ВУЗах </a:t>
            </a:r>
            <a:r>
              <a:rPr lang="ru-RU" dirty="0"/>
              <a:t>от количества бюджетных </a:t>
            </a:r>
            <a:r>
              <a:rPr lang="ru-RU" dirty="0" smtClean="0"/>
              <a:t>мест при их уменьшении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B9627FE-AECF-AC4A-B233-F59EFD6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849F9F4-184C-3746-A5F0-C7974829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41" y="1785780"/>
            <a:ext cx="5745117" cy="44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зависимости среднего балла в </a:t>
            </a:r>
            <a:r>
              <a:rPr lang="ru-RU" dirty="0" smtClean="0"/>
              <a:t>медицинских ВУЗах </a:t>
            </a:r>
            <a:r>
              <a:rPr lang="ru-RU" dirty="0"/>
              <a:t>от количества бюджетных мест при их уменьшении</a:t>
            </a:r>
            <a:endParaRPr lang="ru-RU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EFFFC42C-3D59-B04B-B285-E12F50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6D02E72-E9BE-3E4F-9BCE-E5399B6D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90688"/>
            <a:ext cx="6095999" cy="48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зависимости среднего балла в </a:t>
            </a:r>
            <a:r>
              <a:rPr lang="ru-RU" dirty="0" err="1" smtClean="0"/>
              <a:t>гуманитараных</a:t>
            </a:r>
            <a:r>
              <a:rPr lang="ru-RU" dirty="0" smtClean="0"/>
              <a:t> ВУЗах </a:t>
            </a:r>
            <a:r>
              <a:rPr lang="ru-RU" dirty="0"/>
              <a:t>от количества бюджетных мест при их уменьшении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C8E934A-FEC0-184D-82AC-06ADA1E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80CC7C8-B492-9C46-9425-950BF6810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25" y="1764937"/>
            <a:ext cx="6663350" cy="4591413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7CD81F86-BBA1-9740-844F-3F58A659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05745"/>
            <a:ext cx="1489365" cy="11804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b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так на момент анализа не было полных данных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9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C85EEE98-7BD9-1F48-AE34-092B4CF15127}"/>
              </a:ext>
            </a:extLst>
          </p:cNvPr>
          <p:cNvSpPr/>
          <p:nvPr/>
        </p:nvSpPr>
        <p:spPr>
          <a:xfrm>
            <a:off x="838199" y="1690688"/>
            <a:ext cx="10997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выпускной квалификационной работы был разработан метод прогнозирования итогов приема в ВУЗы России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и его программная реализация.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проделанной работы были выполнены все поставленные задачи: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A9181E1-3F1F-C040-8F03-1CFB44C9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7CD81F86-BBA1-9740-844F-3F58A659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16251"/>
            <a:ext cx="9669293" cy="4635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правила приема в ВУЗы РФ и существующие методы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агентная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прогнозирования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прогнозирования итогов приема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 протестировано программное обеспечение, реализующее метод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Исследованы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 при изменении различных параметров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7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A88D0C5C-8E49-7B40-879E-71CFFC356944}"/>
              </a:ext>
            </a:extLst>
          </p:cNvPr>
          <p:cNvSpPr/>
          <p:nvPr/>
        </p:nvSpPr>
        <p:spPr>
          <a:xfrm>
            <a:off x="746587" y="1690688"/>
            <a:ext cx="9096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средств </a:t>
            </a:r>
            <a:r>
              <a:rPr lang="ru-RU" dirty="0" err="1"/>
              <a:t>многопоточности</a:t>
            </a:r>
            <a:r>
              <a:rPr lang="ru-RU" dirty="0"/>
              <a:t> для оптимизации генерации </a:t>
            </a:r>
            <a:r>
              <a:rPr lang="ru-RU" dirty="0" smtClean="0"/>
              <a:t>агентов.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Разработка нечестных и рисковых стратегий поведения </a:t>
            </a:r>
            <a:r>
              <a:rPr lang="ru-RU" dirty="0" smtClean="0"/>
              <a:t>абитуриента.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Добавление приоритетного этапа зачисления для победителей и призеров </a:t>
            </a:r>
            <a:r>
              <a:rPr lang="ru-RU" dirty="0" smtClean="0"/>
              <a:t>олимпиад.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Масштабирование разработанного метода до полноценного </a:t>
            </a:r>
            <a:r>
              <a:rPr lang="ru-RU" dirty="0" smtClean="0"/>
              <a:t>интернет-сервиса.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E094975-4986-4E48-8217-47E8452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929"/>
            <a:ext cx="966929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разработать метод прогнозирования итогов приёма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и его программную реализацию.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правил приема в ВУЗы РФ и существующих методов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агентной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прогнозирования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прогнозирования итогов приема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 программного обеспечения, реализующего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 приема при изменении различных параметров.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4D26C53-4197-434E-B55C-6DC633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приема в ВУЗы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4D26C53-4197-434E-B55C-6DC633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218651A-EF87-1147-A584-6F783A604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5" y="1690688"/>
            <a:ext cx="6235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методов прогнозирования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5A2D5379-C115-6241-920D-00DD3DDE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07712"/>
              </p:ext>
            </p:extLst>
          </p:nvPr>
        </p:nvGraphicFramePr>
        <p:xfrm>
          <a:off x="1381534" y="2144683"/>
          <a:ext cx="7829146" cy="3406027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11614">
                  <a:extLst>
                    <a:ext uri="{9D8B030D-6E8A-4147-A177-3AD203B41FA5}">
                      <a16:colId xmlns:a16="http://schemas.microsoft.com/office/drawing/2014/main" xmlns="" val="2544262691"/>
                    </a:ext>
                  </a:extLst>
                </a:gridCol>
                <a:gridCol w="1488332">
                  <a:extLst>
                    <a:ext uri="{9D8B030D-6E8A-4147-A177-3AD203B41FA5}">
                      <a16:colId xmlns:a16="http://schemas.microsoft.com/office/drawing/2014/main" xmlns="" val="1960284561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xmlns="" val="2695464257"/>
                    </a:ext>
                  </a:extLst>
                </a:gridCol>
                <a:gridCol w="1527243">
                  <a:extLst>
                    <a:ext uri="{9D8B030D-6E8A-4147-A177-3AD203B41FA5}">
                      <a16:colId xmlns:a16="http://schemas.microsoft.com/office/drawing/2014/main" xmlns="" val="3346321126"/>
                    </a:ext>
                  </a:extLst>
                </a:gridCol>
                <a:gridCol w="1517515">
                  <a:extLst>
                    <a:ext uri="{9D8B030D-6E8A-4147-A177-3AD203B41FA5}">
                      <a16:colId xmlns:a16="http://schemas.microsoft.com/office/drawing/2014/main" xmlns="" val="1495832075"/>
                    </a:ext>
                  </a:extLst>
                </a:gridCol>
              </a:tblGrid>
              <a:tr h="731166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Участники имеют предпочтения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Пересмотр результатов зачисления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получить устойчивое </a:t>
                      </a:r>
                      <a:r>
                        <a:rPr lang="ru-RU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паросочетание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Возможность задать индивидуальное поведение участников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3297987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Устойчивые </a:t>
                      </a:r>
                      <a:r>
                        <a:rPr lang="ru-RU" sz="1200" dirty="0" err="1">
                          <a:effectLst/>
                        </a:rPr>
                        <a:t>паросочетания</a:t>
                      </a:r>
                      <a:endParaRPr lang="ru-RU" sz="120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28985801"/>
                  </a:ext>
                </a:extLst>
              </a:tr>
              <a:tr h="83491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Бостонский механизм построения неустойчивых </a:t>
                      </a:r>
                      <a:r>
                        <a:rPr lang="ru-RU" sz="1200" dirty="0" err="1">
                          <a:effectLst/>
                        </a:rPr>
                        <a:t>паросочетаний</a:t>
                      </a:r>
                      <a:endParaRPr lang="ru-RU" sz="120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64655982"/>
                  </a:ext>
                </a:extLst>
              </a:tr>
              <a:tr h="829367">
                <a:tc>
                  <a:txBody>
                    <a:bodyPr/>
                    <a:lstStyle/>
                    <a:p>
                      <a:r>
                        <a:rPr lang="ru-RU" sz="1200" dirty="0" err="1">
                          <a:effectLst/>
                        </a:rPr>
                        <a:t>Агентное</a:t>
                      </a:r>
                      <a:r>
                        <a:rPr lang="ru-RU" sz="1200" dirty="0">
                          <a:effectLst/>
                        </a:rPr>
                        <a:t> моделирование</a:t>
                      </a: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</a:t>
                      </a: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6506196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F80DC48-B001-554F-AA66-FB516FC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r>
              <a:rPr lang="ru-RU" dirty="0"/>
              <a:t>-диаграмма метода прогнозирования на основе </a:t>
            </a:r>
            <a:r>
              <a:rPr lang="ru-RU" dirty="0" err="1"/>
              <a:t>агентного</a:t>
            </a:r>
            <a:r>
              <a:rPr lang="ru-RU" dirty="0"/>
              <a:t> моделирования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61685379-7299-6541-B350-C99D9C5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6" name="Picture 2" descr="C:\Users\zhigalkin\OneDrive\Desktop\id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9" y="1836161"/>
            <a:ext cx="8849014" cy="42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42455" y="4156364"/>
            <a:ext cx="117070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00" dirty="0" smtClean="0"/>
              <a:t>Подача заявлений, поиск подходящих УГСН</a:t>
            </a:r>
            <a:endParaRPr lang="ru-RU" sz="13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675015" y="4842164"/>
            <a:ext cx="117070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00" dirty="0" smtClean="0"/>
              <a:t>Проведение конкурса, подача оригиналов и согласий</a:t>
            </a:r>
            <a:endParaRPr lang="ru-RU" sz="13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012084" y="4842164"/>
            <a:ext cx="117070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00" dirty="0" smtClean="0"/>
              <a:t>Зачисления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1676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исходной </a:t>
            </a:r>
            <a:r>
              <a:rPr lang="ru-RU" dirty="0" smtClean="0"/>
              <a:t>информации</a:t>
            </a:r>
            <a:r>
              <a:rPr lang="en-US" dirty="0" smtClean="0"/>
              <a:t> (1)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111CD375-C608-5444-B536-516F1142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93" y="1907948"/>
            <a:ext cx="5440680" cy="3862883"/>
          </a:xfrm>
          <a:prstGeom prst="rect">
            <a:avLst/>
          </a:prstGeom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217097E6-88AD-2B40-8B59-E9413EC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F585D74-FE1E-BE4C-A8B1-00204B6B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1" y="1448803"/>
            <a:ext cx="3388468" cy="50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исходной </a:t>
            </a:r>
            <a:r>
              <a:rPr lang="ru-RU" dirty="0" smtClean="0"/>
              <a:t>информации</a:t>
            </a:r>
            <a:r>
              <a:rPr lang="en-US" dirty="0" smtClean="0"/>
              <a:t> (2)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06;p20">
                <a:extLst>
                  <a:ext uri="{FF2B5EF4-FFF2-40B4-BE49-F238E27FC236}">
                    <a16:creationId xmlns:a16="http://schemas.microsoft.com/office/drawing/2014/main" xmlns="" id="{B712FF56-1DFB-B34F-8F11-1341FED076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89387"/>
                <a:ext cx="5966361" cy="241499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500" b="1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Пересчет бюджетных мест осуществляется по формуле: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𝑵</m:t>
                      </m:r>
                      <m:r>
                        <a:rPr lang="pt-BR" sz="1500" b="1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500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150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50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где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𝑁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−количество б</m:t>
                    </m:r>
                    <m:r>
                      <a:rPr lang="ru-RU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юджетных мест в официальном </m:t>
                    </m:r>
                  </m:oMath>
                </a14:m>
                <a:endParaRPr lang="ru-RU" sz="1500" b="0" i="1" dirty="0" smtClean="0">
                  <a:solidFill>
                    <a:schemeClr val="dk1"/>
                  </a:solidFill>
                  <a:latin typeface="Cambria Math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500" b="0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направлении</m:t>
                      </m:r>
                      <m:r>
                        <a:rPr lang="ru-RU" sz="1500" b="0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;</m:t>
                      </m:r>
                    </m:oMath>
                  </m:oMathPara>
                </a14:m>
                <a:endParaRPr lang="en-US" sz="1500" b="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  <m:r>
                      <a:rPr lang="ru-RU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количество мест в 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r>
                  <a:rPr lang="ru-RU" sz="15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-ой </a:t>
                </a:r>
                <a:r>
                  <a:rPr lang="ru-RU" sz="1500" dirty="0" smtClean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неофициальном </a:t>
                </a:r>
                <a14:m>
                  <m:oMath xmlns:m="http://schemas.openxmlformats.org/officeDocument/2006/math">
                    <m:r>
                      <a:rPr lang="ru-RU" sz="1500" i="1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направлении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  <a:cs typeface="Times New Roman"/>
                    <a:sym typeface="Times New Roman"/>
                  </a:rPr>
                  <a:t>;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𝑘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r>
                  <a:rPr lang="ru-RU" sz="1500" b="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-я доля </a:t>
                </a:r>
                <a:r>
                  <a:rPr lang="ru-RU" sz="1500" b="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официального направления в неофициальном.</a:t>
                </a:r>
                <a:endParaRPr lang="ru-RU" sz="1500" b="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4" name="Google Shape;106;p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12FF56-1DFB-B34F-8F11-1341FED07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9387"/>
                <a:ext cx="5966361" cy="2414999"/>
              </a:xfrm>
              <a:prstGeom prst="rect">
                <a:avLst/>
              </a:prstGeom>
              <a:blipFill rotWithShape="1">
                <a:blip r:embed="rId2"/>
                <a:stretch>
                  <a:fillRect l="-409" b="-11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579A20FD-A737-C946-A4E4-5E587E3FED46}"/>
                  </a:ext>
                </a:extLst>
              </p:cNvPr>
              <p:cNvSpPr/>
              <p:nvPr/>
            </p:nvSpPr>
            <p:spPr>
              <a:xfrm>
                <a:off x="838200" y="3902631"/>
                <a:ext cx="4643252" cy="3183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500" b="1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Пересчет </a:t>
                </a:r>
                <a:r>
                  <a:rPr lang="ru-RU" sz="1500" b="1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среднего </a:t>
                </a:r>
                <a:r>
                  <a:rPr lang="ru-RU" sz="1500" b="1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балла </a:t>
                </a:r>
                <a:r>
                  <a:rPr lang="ru-RU" sz="1500" b="1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осуществляется по формуле:</a:t>
                </a:r>
                <a:endParaRPr lang="en-US" sz="15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𝑩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𝒔𝒄𝒐𝒓𝒆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dk1"/>
                          </a:solidFill>
                          <a:latin typeface="Cambria Math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50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500" b="0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𝑠𝑐𝑜𝑟𝑒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</m:oMath>
                </a14:m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средний балл в </a:t>
                </a:r>
                <a:r>
                  <a:rPr lang="ru-RU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официальном направлении</a:t>
                </a:r>
                <a:r>
                  <a:rPr lang="en-US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  <a:endParaRPr lang="en-US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средний балл в </a:t>
                </a:r>
                <a:r>
                  <a:rPr lang="en-US" sz="1500" dirty="0" err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r>
                  <a:rPr lang="en-US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ой </a:t>
                </a:r>
                <a:r>
                  <a:rPr lang="ru-RU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неофициальном направлении.</a:t>
                </a:r>
                <a:endParaRPr lang="en-US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79A20FD-A737-C946-A4E4-5E587E3FE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2631"/>
                <a:ext cx="4643252" cy="3183307"/>
              </a:xfrm>
              <a:prstGeom prst="rect">
                <a:avLst/>
              </a:prstGeom>
              <a:blipFill rotWithShape="1"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DACAAD74-C56E-B645-9841-589359CF8D5A}"/>
              </a:ext>
            </a:extLst>
          </p:cNvPr>
          <p:cNvSpPr/>
          <p:nvPr/>
        </p:nvSpPr>
        <p:spPr>
          <a:xfrm>
            <a:off x="6589059" y="3256036"/>
            <a:ext cx="1650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Неофициальное направление подготовки мониторинга</a:t>
            </a:r>
            <a:endParaRPr lang="ru-RU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1DCCC4E3-E67D-CC4F-AD64-4D203A7913A9}"/>
              </a:ext>
            </a:extLst>
          </p:cNvPr>
          <p:cNvSpPr/>
          <p:nvPr/>
        </p:nvSpPr>
        <p:spPr>
          <a:xfrm>
            <a:off x="8626017" y="3337091"/>
            <a:ext cx="181786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Официальные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направления подготовки</a:t>
            </a:r>
            <a:endParaRPr lang="ru-RU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331D2E6B-CC26-9441-9A78-49FE015B4A9D}"/>
              </a:ext>
            </a:extLst>
          </p:cNvPr>
          <p:cNvSpPr/>
          <p:nvPr/>
        </p:nvSpPr>
        <p:spPr>
          <a:xfrm>
            <a:off x="6589059" y="1679385"/>
            <a:ext cx="438398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провести выделение официальных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направлений подготовки из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неофициальных, составленных мониторингом.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52E63E1F-7139-6148-BDC5-0A52DA5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DACAAD74-C56E-B645-9841-589359CF8D5A}"/>
              </a:ext>
            </a:extLst>
          </p:cNvPr>
          <p:cNvSpPr/>
          <p:nvPr/>
        </p:nvSpPr>
        <p:spPr>
          <a:xfrm>
            <a:off x="6589059" y="4733364"/>
            <a:ext cx="61043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Геология   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21.05.01. Прикладная геодезия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05.03.01. Геология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    </a:t>
            </a:r>
            <a:r>
              <a:rPr lang="en-US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</a:t>
            </a: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21.05.02. Прикладная геология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21.05.03. Технология геологической разведки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21.05.04. Горное дело.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9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210"/>
            <a:ext cx="10515600" cy="1325563"/>
          </a:xfrm>
        </p:spPr>
        <p:txBody>
          <a:bodyPr/>
          <a:lstStyle/>
          <a:p>
            <a:r>
              <a:rPr lang="ru-RU" dirty="0"/>
              <a:t>Характеристика агента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xmlns="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541929"/>
            <a:ext cx="966929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характеристики: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омашний регион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ризнак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необходимости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общежития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нтересующие УГСН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езультаты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сдачи ЕГЭ, распределенные </a:t>
            </a:r>
          </a:p>
          <a:p>
            <a:pPr marL="0" indent="0"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официальной статистике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</a:p>
          <a:p>
            <a:pPr marL="0" indent="0"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ормальному закону.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zhigalkin\OneDrive\Desktop\2022-05-30_14-40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30" y="3122163"/>
            <a:ext cx="5687694" cy="262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622193" y="5739786"/>
            <a:ext cx="1777625" cy="547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Баллы абитуриентов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698393" y="2839570"/>
            <a:ext cx="2699934" cy="286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абитуриентов, тыс.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887" y="219210"/>
            <a:ext cx="10904913" cy="1325563"/>
          </a:xfrm>
        </p:spPr>
        <p:txBody>
          <a:bodyPr/>
          <a:lstStyle/>
          <a:p>
            <a:r>
              <a:rPr lang="ru-RU" dirty="0" smtClean="0"/>
              <a:t>Алгоритм анализа </a:t>
            </a:r>
            <a:r>
              <a:rPr lang="ru-RU" dirty="0"/>
              <a:t>положения </a:t>
            </a:r>
            <a:r>
              <a:rPr lang="ru-RU" dirty="0" smtClean="0"/>
              <a:t>в конкурсном </a:t>
            </a:r>
            <a:r>
              <a:rPr lang="ru-RU" dirty="0"/>
              <a:t>списке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xmlns="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D5E6200-46F1-E749-BEE5-8C4207C3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63" y="1238696"/>
            <a:ext cx="4765134" cy="53747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31D2E6B-CC26-9441-9A78-49FE015B4A9D}"/>
              </a:ext>
            </a:extLst>
          </p:cNvPr>
          <p:cNvSpPr/>
          <p:nvPr/>
        </p:nvSpPr>
        <p:spPr>
          <a:xfrm>
            <a:off x="7561648" y="1471567"/>
            <a:ext cx="438398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положения в конкурсном списке осуществляется в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период подачи заявлений и для каждого агента выполняется 5 раз.</a:t>
            </a:r>
            <a:endParaRPr lang="ru-RU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8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494</Words>
  <Application>Microsoft Office PowerPoint</Application>
  <PresentationFormat>Произвольный</PresentationFormat>
  <Paragraphs>115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Метод прогнозирования итогов приема в ВУЗы России на основе агентного моделирования</vt:lpstr>
      <vt:lpstr>Цели и задачи работы</vt:lpstr>
      <vt:lpstr>Организация приема в ВУЗы</vt:lpstr>
      <vt:lpstr>Анализ существующих методов прогнозирования</vt:lpstr>
      <vt:lpstr>IDEF0-диаграмма метода прогнозирования на основе агентного моделирования</vt:lpstr>
      <vt:lpstr>Формализация исходной информации (1)</vt:lpstr>
      <vt:lpstr>Формализация исходной информации (2)</vt:lpstr>
      <vt:lpstr>Характеристика агента</vt:lpstr>
      <vt:lpstr>Алгоритм анализа положения в конкурсном списке</vt:lpstr>
      <vt:lpstr>Алгоритм поиска подходящего УГСН</vt:lpstr>
      <vt:lpstr>Структура разработанного ПО</vt:lpstr>
      <vt:lpstr>Исследование зависимости среднего балла в технических ВУЗах от количества бюджетных мест при их уменьшении</vt:lpstr>
      <vt:lpstr>Исследование зависимости среднего балла в медицинских ВУЗах от количества бюджетных мест при их уменьшении</vt:lpstr>
      <vt:lpstr>Исследование зависимости среднего балла в гуманитараных ВУЗах от количества бюджетных мест при их уменьшении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прогнозирования итогов приёма в вузы России на основе агентного моделирования</dc:title>
  <dc:creator>Dmitry Zhigalkin</dc:creator>
  <cp:lastModifiedBy>Dmitry Zhigalkin</cp:lastModifiedBy>
  <cp:revision>71</cp:revision>
  <dcterms:created xsi:type="dcterms:W3CDTF">2021-11-12T23:39:37Z</dcterms:created>
  <dcterms:modified xsi:type="dcterms:W3CDTF">2022-05-31T09:59:47Z</dcterms:modified>
</cp:coreProperties>
</file>