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5" r:id="rId3"/>
    <p:sldId id="263" r:id="rId4"/>
    <p:sldId id="279" r:id="rId5"/>
    <p:sldId id="282" r:id="rId6"/>
    <p:sldId id="284" r:id="rId7"/>
    <p:sldId id="280" r:id="rId8"/>
    <p:sldId id="295" r:id="rId9"/>
    <p:sldId id="281" r:id="rId10"/>
    <p:sldId id="277" r:id="rId11"/>
    <p:sldId id="289" r:id="rId12"/>
    <p:sldId id="290" r:id="rId13"/>
    <p:sldId id="296" r:id="rId14"/>
    <p:sldId id="297" r:id="rId15"/>
    <p:sldId id="264" r:id="rId16"/>
    <p:sldId id="262" r:id="rId17"/>
    <p:sldId id="298" r:id="rId18"/>
    <p:sldId id="299" r:id="rId19"/>
    <p:sldId id="300" r:id="rId20"/>
    <p:sldId id="270" r:id="rId21"/>
    <p:sldId id="283" r:id="rId22"/>
    <p:sldId id="294" r:id="rId23"/>
    <p:sldId id="286" r:id="rId24"/>
    <p:sldId id="288" r:id="rId25"/>
    <p:sldId id="287" r:id="rId26"/>
    <p:sldId id="291" r:id="rId27"/>
    <p:sldId id="292" r:id="rId28"/>
    <p:sldId id="301" r:id="rId29"/>
    <p:sldId id="293" r:id="rId30"/>
    <p:sldId id="272" r:id="rId31"/>
    <p:sldId id="278" r:id="rId32"/>
    <p:sldId id="27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19" autoAdjust="0"/>
  </p:normalViewPr>
  <p:slideViewPr>
    <p:cSldViewPr snapToGrid="0" snapToObjects="1">
      <p:cViewPr varScale="1">
        <p:scale>
          <a:sx n="124" d="100"/>
          <a:sy n="124" d="100"/>
        </p:scale>
        <p:origin x="-271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1A9BC7-5E19-CB4B-B22A-915B012DE73A}" type="datetimeFigureOut">
              <a:rPr lang="en-US" smtClean="0"/>
              <a:t>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E8A58-75B7-CD4D-AB5D-A9D7A41B3C39}" type="slidenum">
              <a:rPr lang="en-US" smtClean="0"/>
              <a:t>‹#›</a:t>
            </a:fld>
            <a:endParaRPr lang="en-US"/>
          </a:p>
        </p:txBody>
      </p:sp>
    </p:spTree>
    <p:extLst>
      <p:ext uri="{BB962C8B-B14F-4D97-AF65-F5344CB8AC3E}">
        <p14:creationId xmlns:p14="http://schemas.microsoft.com/office/powerpoint/2010/main" val="5630283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3</a:t>
            </a:fld>
            <a:endParaRPr lang="en-US"/>
          </a:p>
        </p:txBody>
      </p:sp>
    </p:spTree>
    <p:extLst>
      <p:ext uri="{BB962C8B-B14F-4D97-AF65-F5344CB8AC3E}">
        <p14:creationId xmlns:p14="http://schemas.microsoft.com/office/powerpoint/2010/main" val="115809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try to prevent mistakes by having multiple computers perform the same calculations.  However, humans cheat.  Even when computers lived in different cities, we would later discover that they would make the exact same mistakes.</a:t>
            </a:r>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15</a:t>
            </a:fld>
            <a:endParaRPr lang="en-US"/>
          </a:p>
        </p:txBody>
      </p:sp>
    </p:spTree>
    <p:extLst>
      <p:ext uri="{BB962C8B-B14F-4D97-AF65-F5344CB8AC3E}">
        <p14:creationId xmlns:p14="http://schemas.microsoft.com/office/powerpoint/2010/main" val="206713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to compute 7</a:t>
            </a:r>
            <a:r>
              <a:rPr lang="en-US" baseline="30000" dirty="0" smtClean="0"/>
              <a:t>th</a:t>
            </a:r>
            <a:r>
              <a:rPr lang="en-US" baseline="0" dirty="0" smtClean="0"/>
              <a:t> degree polynomials with 31 digits of precision</a:t>
            </a:r>
          </a:p>
          <a:p>
            <a:r>
              <a:rPr lang="en-US" baseline="0" dirty="0" smtClean="0"/>
              <a:t>Not used to calculate on the fly, but to print log tables.</a:t>
            </a:r>
            <a:endParaRPr lang="en-US" dirty="0" smtClean="0"/>
          </a:p>
          <a:p>
            <a:r>
              <a:rPr lang="en-US" dirty="0" smtClean="0"/>
              <a:t>First</a:t>
            </a:r>
            <a:r>
              <a:rPr lang="en-US" baseline="0" dirty="0" smtClean="0"/>
              <a:t> one was built in 1991.</a:t>
            </a:r>
          </a:p>
          <a:p>
            <a:r>
              <a:rPr lang="en-US" baseline="0" dirty="0" smtClean="0"/>
              <a:t>Babbage had to team up with an engineer to develop new processes to manufacture parts with the precision he needed.</a:t>
            </a:r>
          </a:p>
          <a:p>
            <a:endParaRPr lang="en-US" baseline="0" dirty="0" smtClean="0"/>
          </a:p>
          <a:p>
            <a:r>
              <a:rPr lang="en-US" baseline="0" dirty="0" smtClean="0"/>
              <a:t>But what if you wanted to add two numbers instead?  Or divide?  </a:t>
            </a:r>
          </a:p>
          <a:p>
            <a:r>
              <a:rPr lang="en-US" baseline="0" dirty="0" smtClean="0"/>
              <a:t>You only enter the data into the machine, not the program</a:t>
            </a:r>
          </a:p>
          <a:p>
            <a:r>
              <a:rPr lang="en-US" baseline="0" dirty="0" smtClean="0"/>
              <a:t>Even during his lifetime, Babbage realized that his difference engine was limited, and turned his attention to a more powerful machine.</a:t>
            </a:r>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16</a:t>
            </a:fld>
            <a:endParaRPr lang="en-US"/>
          </a:p>
        </p:txBody>
      </p:sp>
    </p:spTree>
    <p:extLst>
      <p:ext uri="{BB962C8B-B14F-4D97-AF65-F5344CB8AC3E}">
        <p14:creationId xmlns:p14="http://schemas.microsoft.com/office/powerpoint/2010/main" val="39152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both cases,</a:t>
            </a:r>
            <a:r>
              <a:rPr lang="en-US" baseline="0" dirty="0" smtClean="0"/>
              <a:t> you write something called source code – this is designed so humans can easily understand it.</a:t>
            </a:r>
          </a:p>
          <a:p>
            <a:r>
              <a:rPr lang="en-US" baseline="0" dirty="0" smtClean="0"/>
              <a:t>In an interpreted language, a checker makes sure the source code has the right syntax, but leaves it alone.</a:t>
            </a:r>
          </a:p>
          <a:p>
            <a:r>
              <a:rPr lang="en-US" baseline="0" dirty="0" smtClean="0"/>
              <a:t>In a compiled language, a compiler first translates the source code into object code.  This is optimized so the interpreter can run it faster.  Long expressions are parsed according to order of operations.  Names can be translated to memory addresses.</a:t>
            </a:r>
          </a:p>
          <a:p>
            <a:r>
              <a:rPr lang="en-US" baseline="0" dirty="0" smtClean="0"/>
              <a:t>Then why use an interpreted language?  Simple, easy to debug, can add instructions on-the-fly.</a:t>
            </a:r>
          </a:p>
        </p:txBody>
      </p:sp>
      <p:sp>
        <p:nvSpPr>
          <p:cNvPr id="4" name="Slide Number Placeholder 3"/>
          <p:cNvSpPr>
            <a:spLocks noGrp="1"/>
          </p:cNvSpPr>
          <p:nvPr>
            <p:ph type="sldNum" sz="quarter" idx="10"/>
          </p:nvPr>
        </p:nvSpPr>
        <p:spPr/>
        <p:txBody>
          <a:bodyPr/>
          <a:lstStyle/>
          <a:p>
            <a:fld id="{FD4E8A58-75B7-CD4D-AB5D-A9D7A41B3C39}" type="slidenum">
              <a:rPr lang="en-US" smtClean="0"/>
              <a:t>20</a:t>
            </a:fld>
            <a:endParaRPr lang="en-US"/>
          </a:p>
        </p:txBody>
      </p:sp>
    </p:spTree>
    <p:extLst>
      <p:ext uri="{BB962C8B-B14F-4D97-AF65-F5344CB8AC3E}">
        <p14:creationId xmlns:p14="http://schemas.microsoft.com/office/powerpoint/2010/main" val="8611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89356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10235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266020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23903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145C530C-477C-194C-8B92-CA968C2BDAE6}"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17295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145C530C-477C-194C-8B92-CA968C2BDAE6}" type="datetimeFigureOut">
              <a:rPr lang="en-US" smtClean="0"/>
              <a:t>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48582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145C530C-477C-194C-8B92-CA968C2BDAE6}" type="datetimeFigureOut">
              <a:rPr lang="en-US" smtClean="0"/>
              <a:t>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64130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145C530C-477C-194C-8B92-CA968C2BDAE6}" type="datetimeFigureOut">
              <a:rPr lang="en-US" smtClean="0"/>
              <a:t>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407647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C530C-477C-194C-8B92-CA968C2BDAE6}" type="datetimeFigureOut">
              <a:rPr lang="en-US" smtClean="0"/>
              <a:t>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104535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145C530C-477C-194C-8B92-CA968C2BDAE6}" type="datetimeFigureOut">
              <a:rPr lang="en-US" smtClean="0"/>
              <a:t>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81018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145C530C-477C-194C-8B92-CA968C2BDAE6}" type="datetimeFigureOut">
              <a:rPr lang="en-US" smtClean="0"/>
              <a:t>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1340986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C530C-477C-194C-8B92-CA968C2BDAE6}" type="datetimeFigureOut">
              <a:rPr lang="en-US" smtClean="0"/>
              <a:t>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08C85-8DA8-1846-B1D5-7B0E32CF6197}" type="slidenum">
              <a:rPr lang="en-US" smtClean="0"/>
              <a:t>‹#›</a:t>
            </a:fld>
            <a:endParaRPr lang="en-US"/>
          </a:p>
        </p:txBody>
      </p:sp>
    </p:spTree>
    <p:extLst>
      <p:ext uri="{BB962C8B-B14F-4D97-AF65-F5344CB8AC3E}">
        <p14:creationId xmlns:p14="http://schemas.microsoft.com/office/powerpoint/2010/main" val="2429998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a:xfrm>
            <a:off x="1371600" y="3886200"/>
            <a:ext cx="6400800" cy="2111794"/>
          </a:xfrm>
        </p:spPr>
        <p:txBody>
          <a:bodyPr>
            <a:normAutofit/>
          </a:bodyPr>
          <a:lstStyle/>
          <a:p>
            <a:r>
              <a:rPr lang="en-US" smtClean="0"/>
              <a:t>Chapter 1 </a:t>
            </a:r>
            <a:r>
              <a:rPr lang="en-US" dirty="0" smtClean="0"/>
              <a:t>slides</a:t>
            </a:r>
            <a:endParaRPr lang="en-US" dirty="0"/>
          </a:p>
        </p:txBody>
      </p:sp>
    </p:spTree>
    <p:extLst>
      <p:ext uri="{BB962C8B-B14F-4D97-AF65-F5344CB8AC3E}">
        <p14:creationId xmlns:p14="http://schemas.microsoft.com/office/powerpoint/2010/main" val="247724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vs. High Level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Low level languages give you control over the details of a computer.</a:t>
            </a:r>
          </a:p>
          <a:p>
            <a:pPr lvl="1"/>
            <a:r>
              <a:rPr lang="en-US" dirty="0" smtClean="0"/>
              <a:t>Things like memory allocation, memory addresses, processor sharing, computer hardware, etc..</a:t>
            </a:r>
          </a:p>
          <a:p>
            <a:r>
              <a:rPr lang="en-US" dirty="0" smtClean="0"/>
              <a:t>These languages run really fast.</a:t>
            </a:r>
          </a:p>
          <a:p>
            <a:r>
              <a:rPr lang="en-US" dirty="0" smtClean="0"/>
              <a:t>It also means the programmer has to know things about the hardware the code is running on.</a:t>
            </a:r>
          </a:p>
          <a:p>
            <a:r>
              <a:rPr lang="en-US" dirty="0" smtClean="0"/>
              <a:t>The programmer also has more details to worry about</a:t>
            </a:r>
          </a:p>
          <a:p>
            <a:pPr lvl="1"/>
            <a:r>
              <a:rPr lang="en-US" dirty="0" smtClean="0"/>
              <a:t>So there’s more code to write</a:t>
            </a:r>
          </a:p>
          <a:p>
            <a:pPr lvl="1"/>
            <a:r>
              <a:rPr lang="en-US" dirty="0" smtClean="0"/>
              <a:t>And there’s a lot of places you can make mistakes.</a:t>
            </a:r>
          </a:p>
          <a:p>
            <a:r>
              <a:rPr lang="en-US" dirty="0" smtClean="0"/>
              <a:t>Higher-level languages abstract away from these details, making many tasks automatic.</a:t>
            </a:r>
          </a:p>
        </p:txBody>
      </p:sp>
    </p:spTree>
    <p:extLst>
      <p:ext uri="{BB962C8B-B14F-4D97-AF65-F5344CB8AC3E}">
        <p14:creationId xmlns:p14="http://schemas.microsoft.com/office/powerpoint/2010/main" val="376894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vs. High Level</a:t>
            </a:r>
            <a:endParaRPr lang="en-US" dirty="0"/>
          </a:p>
        </p:txBody>
      </p:sp>
      <p:sp>
        <p:nvSpPr>
          <p:cNvPr id="3" name="Content Placeholder 2"/>
          <p:cNvSpPr>
            <a:spLocks noGrp="1"/>
          </p:cNvSpPr>
          <p:nvPr>
            <p:ph idx="1"/>
          </p:nvPr>
        </p:nvSpPr>
        <p:spPr>
          <a:xfrm>
            <a:off x="283883" y="1600200"/>
            <a:ext cx="2779058" cy="4525963"/>
          </a:xfrm>
        </p:spPr>
        <p:txBody>
          <a:bodyPr>
            <a:normAutofit fontScale="77500" lnSpcReduction="20000"/>
          </a:bodyPr>
          <a:lstStyle/>
          <a:p>
            <a:r>
              <a:rPr lang="en-US" sz="2400" dirty="0" smtClean="0"/>
              <a:t>The higher up you go in abstraction, the choices you have for a language</a:t>
            </a:r>
          </a:p>
          <a:p>
            <a:r>
              <a:rPr lang="en-US" sz="2400" dirty="0" smtClean="0"/>
              <a:t>At the bottom, there’s machine language – the code that’s executed by a computer CPU</a:t>
            </a:r>
          </a:p>
          <a:p>
            <a:r>
              <a:rPr lang="en-US" sz="2400" dirty="0"/>
              <a:t>A</a:t>
            </a:r>
            <a:r>
              <a:rPr lang="en-US" sz="2400" dirty="0" smtClean="0"/>
              <a:t> lot of performance-oriented work takes place in C++.</a:t>
            </a:r>
          </a:p>
          <a:p>
            <a:r>
              <a:rPr lang="en-US" sz="2400" dirty="0" smtClean="0"/>
              <a:t>Above this is Java, which is similar, but a bit higher level</a:t>
            </a:r>
          </a:p>
          <a:p>
            <a:r>
              <a:rPr lang="en-US" sz="2400" dirty="0" smtClean="0"/>
              <a:t>Then a proliferation of higher-level languages, including python.</a:t>
            </a:r>
          </a:p>
        </p:txBody>
      </p:sp>
      <p:cxnSp>
        <p:nvCxnSpPr>
          <p:cNvPr id="5" name="Straight Arrow Connector 4"/>
          <p:cNvCxnSpPr/>
          <p:nvPr/>
        </p:nvCxnSpPr>
        <p:spPr>
          <a:xfrm flipH="1">
            <a:off x="3331882" y="1600200"/>
            <a:ext cx="14942" cy="4525963"/>
          </a:xfrm>
          <a:prstGeom prst="straightConnector1">
            <a:avLst/>
          </a:prstGeom>
          <a:ln w="60325">
            <a:headEnd type="arrow"/>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630706" y="1748118"/>
            <a:ext cx="1103487" cy="369332"/>
          </a:xfrm>
          <a:prstGeom prst="rect">
            <a:avLst/>
          </a:prstGeom>
          <a:noFill/>
        </p:spPr>
        <p:txBody>
          <a:bodyPr wrap="none" rtlCol="0">
            <a:spAutoFit/>
          </a:bodyPr>
          <a:lstStyle/>
          <a:p>
            <a:r>
              <a:rPr lang="en-US" dirty="0" smtClean="0"/>
              <a:t>High level</a:t>
            </a:r>
            <a:endParaRPr lang="en-US" dirty="0"/>
          </a:p>
        </p:txBody>
      </p:sp>
      <p:sp>
        <p:nvSpPr>
          <p:cNvPr id="7" name="TextBox 6"/>
          <p:cNvSpPr txBox="1"/>
          <p:nvPr/>
        </p:nvSpPr>
        <p:spPr>
          <a:xfrm>
            <a:off x="3630706" y="5755622"/>
            <a:ext cx="1060544" cy="369332"/>
          </a:xfrm>
          <a:prstGeom prst="rect">
            <a:avLst/>
          </a:prstGeom>
          <a:noFill/>
        </p:spPr>
        <p:txBody>
          <a:bodyPr wrap="none" rtlCol="0">
            <a:spAutoFit/>
          </a:bodyPr>
          <a:lstStyle/>
          <a:p>
            <a:r>
              <a:rPr lang="en-US" dirty="0" smtClean="0"/>
              <a:t>Low level</a:t>
            </a:r>
            <a:endParaRPr lang="en-US" dirty="0"/>
          </a:p>
        </p:txBody>
      </p:sp>
      <p:sp>
        <p:nvSpPr>
          <p:cNvPr id="8" name="TextBox 7"/>
          <p:cNvSpPr txBox="1"/>
          <p:nvPr/>
        </p:nvSpPr>
        <p:spPr>
          <a:xfrm>
            <a:off x="5428440" y="4261538"/>
            <a:ext cx="928685" cy="400110"/>
          </a:xfrm>
          <a:prstGeom prst="rect">
            <a:avLst/>
          </a:prstGeom>
          <a:noFill/>
        </p:spPr>
        <p:txBody>
          <a:bodyPr wrap="none" rtlCol="0">
            <a:spAutoFit/>
          </a:bodyPr>
          <a:lstStyle/>
          <a:p>
            <a:r>
              <a:rPr lang="en-US" sz="2000" dirty="0" smtClean="0"/>
              <a:t>C / C++</a:t>
            </a:r>
            <a:endParaRPr lang="en-US" sz="2000" dirty="0"/>
          </a:p>
        </p:txBody>
      </p:sp>
      <p:sp>
        <p:nvSpPr>
          <p:cNvPr id="9" name="TextBox 8"/>
          <p:cNvSpPr txBox="1"/>
          <p:nvPr/>
        </p:nvSpPr>
        <p:spPr>
          <a:xfrm>
            <a:off x="5428440" y="3364754"/>
            <a:ext cx="627996" cy="400110"/>
          </a:xfrm>
          <a:prstGeom prst="rect">
            <a:avLst/>
          </a:prstGeom>
          <a:noFill/>
        </p:spPr>
        <p:txBody>
          <a:bodyPr wrap="none" rtlCol="0">
            <a:spAutoFit/>
          </a:bodyPr>
          <a:lstStyle/>
          <a:p>
            <a:r>
              <a:rPr lang="en-US" sz="2000" dirty="0" smtClean="0"/>
              <a:t>Java</a:t>
            </a:r>
            <a:endParaRPr lang="en-US" sz="2000" dirty="0"/>
          </a:p>
        </p:txBody>
      </p:sp>
      <p:sp>
        <p:nvSpPr>
          <p:cNvPr id="10" name="TextBox 9"/>
          <p:cNvSpPr txBox="1"/>
          <p:nvPr/>
        </p:nvSpPr>
        <p:spPr>
          <a:xfrm>
            <a:off x="5369204" y="2288989"/>
            <a:ext cx="3461031" cy="707886"/>
          </a:xfrm>
          <a:prstGeom prst="rect">
            <a:avLst/>
          </a:prstGeom>
          <a:noFill/>
        </p:spPr>
        <p:txBody>
          <a:bodyPr wrap="square" rtlCol="0">
            <a:spAutoFit/>
          </a:bodyPr>
          <a:lstStyle/>
          <a:p>
            <a:r>
              <a:rPr lang="en-US" sz="2000" dirty="0" smtClean="0"/>
              <a:t>Python, R, Perl, Visual Basic, Ruby, </a:t>
            </a:r>
            <a:r>
              <a:rPr lang="en-US" sz="2000" dirty="0" err="1" smtClean="0"/>
              <a:t>Javascript</a:t>
            </a:r>
            <a:endParaRPr lang="en-US" sz="2000" dirty="0"/>
          </a:p>
        </p:txBody>
      </p:sp>
      <p:sp>
        <p:nvSpPr>
          <p:cNvPr id="11" name="TextBox 10"/>
          <p:cNvSpPr txBox="1"/>
          <p:nvPr/>
        </p:nvSpPr>
        <p:spPr>
          <a:xfrm>
            <a:off x="5510271" y="5355512"/>
            <a:ext cx="3458799" cy="707886"/>
          </a:xfrm>
          <a:prstGeom prst="rect">
            <a:avLst/>
          </a:prstGeom>
          <a:noFill/>
        </p:spPr>
        <p:txBody>
          <a:bodyPr wrap="none" rtlCol="0">
            <a:spAutoFit/>
          </a:bodyPr>
          <a:lstStyle/>
          <a:p>
            <a:r>
              <a:rPr lang="en-US" sz="2000" dirty="0" smtClean="0"/>
              <a:t>Machine code</a:t>
            </a:r>
          </a:p>
          <a:p>
            <a:r>
              <a:rPr lang="en-US" sz="2000" dirty="0" smtClean="0"/>
              <a:t>  (executed directly by the CPU)</a:t>
            </a:r>
          </a:p>
        </p:txBody>
      </p:sp>
    </p:spTree>
    <p:extLst>
      <p:ext uri="{BB962C8B-B14F-4D97-AF65-F5344CB8AC3E}">
        <p14:creationId xmlns:p14="http://schemas.microsoft.com/office/powerpoint/2010/main" val="421445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Code</a:t>
            </a:r>
            <a:endParaRPr lang="en-US" dirty="0"/>
          </a:p>
        </p:txBody>
      </p:sp>
      <p:sp>
        <p:nvSpPr>
          <p:cNvPr id="3" name="Content Placeholder 2"/>
          <p:cNvSpPr>
            <a:spLocks noGrp="1"/>
          </p:cNvSpPr>
          <p:nvPr>
            <p:ph idx="1"/>
          </p:nvPr>
        </p:nvSpPr>
        <p:spPr>
          <a:xfrm>
            <a:off x="457200" y="1600200"/>
            <a:ext cx="8229600" cy="3182097"/>
          </a:xfrm>
        </p:spPr>
        <p:txBody>
          <a:bodyPr>
            <a:normAutofit fontScale="85000" lnSpcReduction="20000"/>
          </a:bodyPr>
          <a:lstStyle/>
          <a:p>
            <a:r>
              <a:rPr lang="en-US" dirty="0" smtClean="0"/>
              <a:t>Machine code is the lowest-level language.</a:t>
            </a:r>
          </a:p>
          <a:p>
            <a:r>
              <a:rPr lang="en-US" dirty="0"/>
              <a:t>I</a:t>
            </a:r>
            <a:r>
              <a:rPr lang="en-US" dirty="0" smtClean="0"/>
              <a:t>t’s as unreadable to humans as code gets – just sequences of bits.</a:t>
            </a:r>
          </a:p>
          <a:p>
            <a:r>
              <a:rPr lang="en-US" dirty="0" smtClean="0"/>
              <a:t>Usually, a programmer would program in a higher-level language, like assembly language, that’s then compiled into machine language.</a:t>
            </a:r>
          </a:p>
          <a:p>
            <a:r>
              <a:rPr lang="en-US" dirty="0" smtClean="0"/>
              <a:t>This is a language that only very specialized programmers ever deal with.</a:t>
            </a:r>
          </a:p>
        </p:txBody>
      </p:sp>
      <p:pic>
        <p:nvPicPr>
          <p:cNvPr id="4" name="Picture 3" descr="cj_ch2_machine-language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53" y="4489249"/>
            <a:ext cx="2593601" cy="2083748"/>
          </a:xfrm>
          <a:prstGeom prst="rect">
            <a:avLst/>
          </a:prstGeom>
        </p:spPr>
      </p:pic>
    </p:spTree>
    <p:extLst>
      <p:ext uri="{BB962C8B-B14F-4D97-AF65-F5344CB8AC3E}">
        <p14:creationId xmlns:p14="http://schemas.microsoft.com/office/powerpoint/2010/main" val="291183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Languages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Higher level languages, like Python, C, and Java, look more like human language, and are easier to understand.</a:t>
            </a:r>
          </a:p>
          <a:p>
            <a:r>
              <a:rPr lang="en-US" dirty="0" smtClean="0"/>
              <a:t>They automate low-level tasks for the programmer.</a:t>
            </a:r>
          </a:p>
          <a:p>
            <a:pPr lvl="1"/>
            <a:r>
              <a:rPr lang="en-US" dirty="0" smtClean="0"/>
              <a:t>For example, memory is allocated automatically.</a:t>
            </a:r>
          </a:p>
          <a:p>
            <a:pPr lvl="2"/>
            <a:r>
              <a:rPr lang="en-US" dirty="0" smtClean="0"/>
              <a:t>You don’t need to ever know what memory address you’re using.</a:t>
            </a:r>
          </a:p>
          <a:p>
            <a:pPr lvl="2"/>
            <a:r>
              <a:rPr lang="en-US" dirty="0" smtClean="0"/>
              <a:t>When it’s not needed any more, it’s automatically “garbage-collected” so it can be used again.</a:t>
            </a:r>
          </a:p>
          <a:p>
            <a:pPr lvl="1"/>
            <a:r>
              <a:rPr lang="en-US" dirty="0" smtClean="0"/>
              <a:t>When the programmer opens a data file in Python using open(filename), the computer will begin moving part of the file from a disk to a memory buffer, so that it can be accessed faster when the programmer wants to start reading.</a:t>
            </a:r>
          </a:p>
        </p:txBody>
      </p:sp>
    </p:spTree>
    <p:extLst>
      <p:ext uri="{BB962C8B-B14F-4D97-AF65-F5344CB8AC3E}">
        <p14:creationId xmlns:p14="http://schemas.microsoft.com/office/powerpoint/2010/main" val="180097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Abstracting from Hardware</a:t>
            </a:r>
            <a:endParaRPr lang="en-US" dirty="0"/>
          </a:p>
        </p:txBody>
      </p:sp>
      <p:sp>
        <p:nvSpPr>
          <p:cNvPr id="3" name="Content Placeholder 2"/>
          <p:cNvSpPr>
            <a:spLocks noGrp="1"/>
          </p:cNvSpPr>
          <p:nvPr>
            <p:ph idx="1"/>
          </p:nvPr>
        </p:nvSpPr>
        <p:spPr/>
        <p:txBody>
          <a:bodyPr>
            <a:normAutofit/>
          </a:bodyPr>
          <a:lstStyle/>
          <a:p>
            <a:r>
              <a:rPr lang="en-US" dirty="0" smtClean="0"/>
              <a:t>High level languages also abstract away from the computer hardware.</a:t>
            </a:r>
          </a:p>
          <a:p>
            <a:pPr lvl="1"/>
            <a:r>
              <a:rPr lang="en-US" dirty="0" smtClean="0"/>
              <a:t>So you don’t need to worry about different types of memory, different processors, where components are located, etc.</a:t>
            </a:r>
          </a:p>
          <a:p>
            <a:r>
              <a:rPr lang="en-US" dirty="0" smtClean="0"/>
              <a:t>This is important, because computer hardware is always changing, and your code may have to run on many different types of hardware.</a:t>
            </a:r>
          </a:p>
        </p:txBody>
      </p:sp>
    </p:spTree>
    <p:extLst>
      <p:ext uri="{BB962C8B-B14F-4D97-AF65-F5344CB8AC3E}">
        <p14:creationId xmlns:p14="http://schemas.microsoft.com/office/powerpoint/2010/main" val="107673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Computers</a:t>
            </a:r>
            <a:endParaRPr lang="en-US" dirty="0"/>
          </a:p>
        </p:txBody>
      </p:sp>
      <p:sp>
        <p:nvSpPr>
          <p:cNvPr id="3" name="Content Placeholder 2"/>
          <p:cNvSpPr>
            <a:spLocks noGrp="1"/>
          </p:cNvSpPr>
          <p:nvPr>
            <p:ph idx="1"/>
          </p:nvPr>
        </p:nvSpPr>
        <p:spPr>
          <a:xfrm>
            <a:off x="457200" y="1822824"/>
            <a:ext cx="5399741" cy="4448014"/>
          </a:xfrm>
        </p:spPr>
        <p:txBody>
          <a:bodyPr>
            <a:normAutofit fontScale="92500"/>
          </a:bodyPr>
          <a:lstStyle/>
          <a:p>
            <a:r>
              <a:rPr lang="en-US" sz="2800" dirty="0" smtClean="0"/>
              <a:t>Many programming classes begin by defining what a computer is.</a:t>
            </a:r>
          </a:p>
          <a:p>
            <a:r>
              <a:rPr lang="en-US" sz="2800" dirty="0" smtClean="0"/>
              <a:t>This isn’t easy.  A modern computer usually has the same components: a central processing unit, memory, input/output, but these vary.</a:t>
            </a:r>
          </a:p>
          <a:p>
            <a:r>
              <a:rPr lang="en-US" sz="2800" dirty="0" smtClean="0"/>
              <a:t>At one time, computations were carried out by humans in large warehouses – and they were also called computers.</a:t>
            </a:r>
          </a:p>
        </p:txBody>
      </p:sp>
      <p:pic>
        <p:nvPicPr>
          <p:cNvPr id="5" name="Picture 4" descr="Untitl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572" y="3594394"/>
            <a:ext cx="3431338" cy="2676444"/>
          </a:xfrm>
          <a:prstGeom prst="rect">
            <a:avLst/>
          </a:prstGeom>
        </p:spPr>
      </p:pic>
    </p:spTree>
    <p:extLst>
      <p:ext uri="{BB962C8B-B14F-4D97-AF65-F5344CB8AC3E}">
        <p14:creationId xmlns:p14="http://schemas.microsoft.com/office/powerpoint/2010/main" val="165071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Computers</a:t>
            </a:r>
            <a:endParaRPr lang="en-US" dirty="0"/>
          </a:p>
        </p:txBody>
      </p:sp>
      <p:sp>
        <p:nvSpPr>
          <p:cNvPr id="3" name="Content Placeholder 2"/>
          <p:cNvSpPr>
            <a:spLocks noGrp="1"/>
          </p:cNvSpPr>
          <p:nvPr>
            <p:ph idx="1"/>
          </p:nvPr>
        </p:nvSpPr>
        <p:spPr>
          <a:xfrm>
            <a:off x="457200" y="1600200"/>
            <a:ext cx="5145741" cy="4525963"/>
          </a:xfrm>
        </p:spPr>
        <p:txBody>
          <a:bodyPr>
            <a:normAutofit fontScale="77500" lnSpcReduction="20000"/>
          </a:bodyPr>
          <a:lstStyle/>
          <a:p>
            <a:r>
              <a:rPr lang="en-US" dirty="0" smtClean="0"/>
              <a:t>Later, mechanical computers were designed, such as the difference engine, pioneered by </a:t>
            </a:r>
            <a:r>
              <a:rPr lang="en-US" sz="2800" dirty="0" smtClean="0"/>
              <a:t>Charles Babbage (1791 – 1871)</a:t>
            </a:r>
            <a:endParaRPr lang="en-US" sz="2800" dirty="0"/>
          </a:p>
          <a:p>
            <a:r>
              <a:rPr lang="en-US" sz="2800" dirty="0" smtClean="0"/>
              <a:t>This had a rather limited set of instructions it could carry out.</a:t>
            </a:r>
          </a:p>
          <a:p>
            <a:r>
              <a:rPr lang="en-US" sz="2800" dirty="0"/>
              <a:t>There are 7 columns of gears that can each record a decimal number.  Use a crank and numbers are added from one column of gears to the next</a:t>
            </a:r>
            <a:r>
              <a:rPr lang="en-US" sz="2800" dirty="0" smtClean="0"/>
              <a:t>.</a:t>
            </a:r>
          </a:p>
          <a:p>
            <a:pPr lvl="1"/>
            <a:r>
              <a:rPr lang="en-US" sz="2400" dirty="0" smtClean="0"/>
              <a:t>You can use the difference engine to compute the value of a 7</a:t>
            </a:r>
            <a:r>
              <a:rPr lang="en-US" sz="2400" baseline="30000" dirty="0" smtClean="0"/>
              <a:t>th</a:t>
            </a:r>
            <a:r>
              <a:rPr lang="en-US" sz="2400" dirty="0" smtClean="0"/>
              <a:t> degree polynomial, with 31 digits of precision</a:t>
            </a:r>
          </a:p>
          <a:p>
            <a:pPr lvl="1"/>
            <a:r>
              <a:rPr lang="en-US" sz="2400" dirty="0" smtClean="0"/>
              <a:t>The idea is that it would be used to print entire tables of logarithms for use in navigation and other fields.</a:t>
            </a:r>
          </a:p>
        </p:txBody>
      </p:sp>
      <p:pic>
        <p:nvPicPr>
          <p:cNvPr id="4" name="Picture 3" descr="welcome-babbageengin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941" y="4338939"/>
            <a:ext cx="3404456" cy="2269637"/>
          </a:xfrm>
          <a:prstGeom prst="rect">
            <a:avLst/>
          </a:prstGeom>
        </p:spPr>
      </p:pic>
    </p:spTree>
    <p:extLst>
      <p:ext uri="{BB962C8B-B14F-4D97-AF65-F5344CB8AC3E}">
        <p14:creationId xmlns:p14="http://schemas.microsoft.com/office/powerpoint/2010/main" val="165534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Computers</a:t>
            </a:r>
            <a:endParaRPr lang="en-US" dirty="0"/>
          </a:p>
        </p:txBody>
      </p:sp>
      <p:sp>
        <p:nvSpPr>
          <p:cNvPr id="3" name="Content Placeholder 2"/>
          <p:cNvSpPr>
            <a:spLocks noGrp="1"/>
          </p:cNvSpPr>
          <p:nvPr>
            <p:ph idx="1"/>
          </p:nvPr>
        </p:nvSpPr>
        <p:spPr/>
        <p:txBody>
          <a:bodyPr/>
          <a:lstStyle/>
          <a:p>
            <a:r>
              <a:rPr lang="en-US" dirty="0" smtClean="0"/>
              <a:t>Today, computers are more flexible and computing devices come in an ever greater variety.</a:t>
            </a: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l="2834"/>
          <a:stretch>
            <a:fillRect/>
          </a:stretch>
        </p:blipFill>
        <p:spPr bwMode="auto">
          <a:xfrm>
            <a:off x="457200" y="3094037"/>
            <a:ext cx="18510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362" y="5032375"/>
            <a:ext cx="1176338"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l="8417" t="12253" r="7083" b="14493"/>
          <a:stretch>
            <a:fillRect/>
          </a:stretch>
        </p:blipFill>
        <p:spPr bwMode="auto">
          <a:xfrm>
            <a:off x="5811837" y="2729629"/>
            <a:ext cx="160972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825" y="4822825"/>
            <a:ext cx="19716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10"/>
          <p:cNvPicPr>
            <a:picLocks noChangeAspect="1" noChangeArrowheads="1"/>
          </p:cNvPicPr>
          <p:nvPr/>
        </p:nvPicPr>
        <p:blipFill>
          <a:blip r:embed="rId6">
            <a:extLst>
              <a:ext uri="{28A0092B-C50C-407E-A947-70E740481C1C}">
                <a14:useLocalDpi xmlns:a14="http://schemas.microsoft.com/office/drawing/2010/main" val="0"/>
              </a:ext>
            </a:extLst>
          </a:blip>
          <a:srcRect r="46863"/>
          <a:stretch>
            <a:fillRect/>
          </a:stretch>
        </p:blipFill>
        <p:spPr bwMode="auto">
          <a:xfrm>
            <a:off x="4208462" y="4264025"/>
            <a:ext cx="98266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1630" y="2251075"/>
            <a:ext cx="949325"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0" name="Picture 15" descr="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2705100"/>
            <a:ext cx="11112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6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Computers</a:t>
            </a:r>
            <a:endParaRPr lang="en-US" dirty="0"/>
          </a:p>
        </p:txBody>
      </p:sp>
      <p:sp>
        <p:nvSpPr>
          <p:cNvPr id="3" name="Content Placeholder 2"/>
          <p:cNvSpPr>
            <a:spLocks noGrp="1"/>
          </p:cNvSpPr>
          <p:nvPr>
            <p:ph idx="1"/>
          </p:nvPr>
        </p:nvSpPr>
        <p:spPr/>
        <p:txBody>
          <a:bodyPr>
            <a:normAutofit lnSpcReduction="10000"/>
          </a:bodyPr>
          <a:lstStyle/>
          <a:p>
            <a:r>
              <a:rPr lang="en-US" dirty="0" smtClean="0"/>
              <a:t>A more and more computation is carried out “in the cloud.”</a:t>
            </a:r>
          </a:p>
          <a:p>
            <a:pPr lvl="1"/>
            <a:r>
              <a:rPr lang="en-US" dirty="0" smtClean="0"/>
              <a:t>This means that it’s moved to giant warehouses that hold racks of computer servers.</a:t>
            </a:r>
          </a:p>
          <a:p>
            <a:pPr lvl="1"/>
            <a:r>
              <a:rPr lang="en-US" dirty="0"/>
              <a:t>An example is Amazon’s AWS service</a:t>
            </a:r>
            <a:r>
              <a:rPr lang="en-US" dirty="0" smtClean="0"/>
              <a:t>.</a:t>
            </a:r>
          </a:p>
          <a:p>
            <a:pPr lvl="2"/>
            <a:r>
              <a:rPr lang="en-US" dirty="0" smtClean="0"/>
              <a:t>You can request a type of computer, but you don’t get to see it, since it’s in some warehouse far away.</a:t>
            </a:r>
          </a:p>
          <a:p>
            <a:pPr lvl="1"/>
            <a:r>
              <a:rPr lang="en-US" dirty="0" smtClean="0"/>
              <a:t>This can be very efficient when you have a lot of calculations to perform.</a:t>
            </a:r>
          </a:p>
          <a:p>
            <a:pPr lvl="2"/>
            <a:r>
              <a:rPr lang="en-US" dirty="0" smtClean="0"/>
              <a:t>For example, to process large datasets.</a:t>
            </a:r>
          </a:p>
        </p:txBody>
      </p:sp>
    </p:spTree>
    <p:extLst>
      <p:ext uri="{BB962C8B-B14F-4D97-AF65-F5344CB8AC3E}">
        <p14:creationId xmlns:p14="http://schemas.microsoft.com/office/powerpoint/2010/main" val="390948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Interpreter</a:t>
            </a:r>
            <a:endParaRPr lang="en-US" dirty="0"/>
          </a:p>
        </p:txBody>
      </p:sp>
      <p:sp>
        <p:nvSpPr>
          <p:cNvPr id="3" name="Content Placeholder 2"/>
          <p:cNvSpPr>
            <a:spLocks noGrp="1"/>
          </p:cNvSpPr>
          <p:nvPr>
            <p:ph idx="1"/>
          </p:nvPr>
        </p:nvSpPr>
        <p:spPr>
          <a:xfrm>
            <a:off x="457200" y="1600200"/>
            <a:ext cx="5847976" cy="4988859"/>
          </a:xfrm>
        </p:spPr>
        <p:txBody>
          <a:bodyPr>
            <a:normAutofit fontScale="70000" lnSpcReduction="20000"/>
          </a:bodyPr>
          <a:lstStyle/>
          <a:p>
            <a:r>
              <a:rPr lang="en-US" dirty="0" smtClean="0"/>
              <a:t>Through all this complexity, one thing remains fairly constant.</a:t>
            </a:r>
          </a:p>
          <a:p>
            <a:pPr lvl="1"/>
            <a:r>
              <a:rPr lang="en-US" dirty="0" smtClean="0"/>
              <a:t>A computer is something that executes statements in a programming language.</a:t>
            </a:r>
          </a:p>
          <a:p>
            <a:r>
              <a:rPr lang="en-US" dirty="0" smtClean="0"/>
              <a:t>No matter what the underlying hardware, you can expect a computer to execute python predictably.</a:t>
            </a:r>
          </a:p>
          <a:p>
            <a:r>
              <a:rPr lang="en-US" dirty="0" smtClean="0"/>
              <a:t>The computer will have a program called the python interpreter.</a:t>
            </a:r>
          </a:p>
          <a:p>
            <a:r>
              <a:rPr lang="en-US" dirty="0" smtClean="0"/>
              <a:t>This program takes python statements and translates them into lower level instructions, that may be specific to the hardware its running on.</a:t>
            </a:r>
          </a:p>
          <a:p>
            <a:pPr lvl="1"/>
            <a:r>
              <a:rPr lang="en-US" dirty="0" smtClean="0"/>
              <a:t>The interpreter makes sure that whatever hardware we’re running on looks the same to us as programmers.</a:t>
            </a:r>
          </a:p>
          <a:p>
            <a:pPr lvl="1"/>
            <a:r>
              <a:rPr lang="en-US" dirty="0" smtClean="0"/>
              <a:t>It</a:t>
            </a:r>
            <a:r>
              <a:rPr lang="fr-FR" dirty="0" smtClean="0"/>
              <a:t>’</a:t>
            </a:r>
            <a:r>
              <a:rPr lang="en-US" dirty="0" smtClean="0"/>
              <a:t>s the face of the computer that we see.</a:t>
            </a:r>
          </a:p>
          <a:p>
            <a:pPr lvl="1"/>
            <a:endParaRPr lang="en-US" dirty="0"/>
          </a:p>
        </p:txBody>
      </p:sp>
      <p:sp>
        <p:nvSpPr>
          <p:cNvPr id="4" name="Rectangle 3"/>
          <p:cNvSpPr/>
          <p:nvPr/>
        </p:nvSpPr>
        <p:spPr>
          <a:xfrm>
            <a:off x="6153383" y="4646706"/>
            <a:ext cx="2447550" cy="46720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t>Interpreter</a:t>
            </a:r>
            <a:endParaRPr lang="en-US" sz="3200" dirty="0"/>
          </a:p>
        </p:txBody>
      </p:sp>
      <p:sp>
        <p:nvSpPr>
          <p:cNvPr id="5" name="TextBox 4"/>
          <p:cNvSpPr txBox="1"/>
          <p:nvPr/>
        </p:nvSpPr>
        <p:spPr>
          <a:xfrm>
            <a:off x="6153383" y="3638493"/>
            <a:ext cx="2447550" cy="461665"/>
          </a:xfrm>
          <a:prstGeom prst="rect">
            <a:avLst/>
          </a:prstGeom>
          <a:noFill/>
        </p:spPr>
        <p:txBody>
          <a:bodyPr wrap="square" rtlCol="0">
            <a:spAutoFit/>
          </a:bodyPr>
          <a:lstStyle/>
          <a:p>
            <a:pPr algn="ctr"/>
            <a:r>
              <a:rPr lang="en-US" sz="2400" dirty="0" smtClean="0"/>
              <a:t>Python code</a:t>
            </a:r>
            <a:endParaRPr lang="en-US" sz="2400" dirty="0"/>
          </a:p>
        </p:txBody>
      </p:sp>
      <p:cxnSp>
        <p:nvCxnSpPr>
          <p:cNvPr id="6" name="Straight Arrow Connector 5"/>
          <p:cNvCxnSpPr>
            <a:stCxn id="5" idx="2"/>
            <a:endCxn id="4" idx="0"/>
          </p:cNvCxnSpPr>
          <p:nvPr/>
        </p:nvCxnSpPr>
        <p:spPr>
          <a:xfrm>
            <a:off x="7377158" y="4100158"/>
            <a:ext cx="0" cy="546548"/>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10"/>
          <p:cNvCxnSpPr>
            <a:stCxn id="4" idx="2"/>
            <a:endCxn id="11" idx="0"/>
          </p:cNvCxnSpPr>
          <p:nvPr/>
        </p:nvCxnSpPr>
        <p:spPr>
          <a:xfrm rot="5400000">
            <a:off x="7049708" y="5441362"/>
            <a:ext cx="654900" cy="1"/>
          </a:xfrm>
          <a:prstGeom prst="bentConnector3">
            <a:avLst>
              <a:gd name="adj1" fmla="val 50000"/>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610314" y="5768812"/>
            <a:ext cx="3533686" cy="461665"/>
          </a:xfrm>
          <a:prstGeom prst="rect">
            <a:avLst/>
          </a:prstGeom>
          <a:noFill/>
        </p:spPr>
        <p:txBody>
          <a:bodyPr wrap="square" rtlCol="0">
            <a:spAutoFit/>
          </a:bodyPr>
          <a:lstStyle/>
          <a:p>
            <a:pPr algn="ctr"/>
            <a:r>
              <a:rPr lang="en-US" sz="2400" dirty="0" smtClean="0"/>
              <a:t>Machine Instructions</a:t>
            </a:r>
            <a:endParaRPr lang="en-US" sz="2400" dirty="0"/>
          </a:p>
        </p:txBody>
      </p:sp>
    </p:spTree>
    <p:extLst>
      <p:ext uri="{BB962C8B-B14F-4D97-AF65-F5344CB8AC3E}">
        <p14:creationId xmlns:p14="http://schemas.microsoft.com/office/powerpoint/2010/main" val="130227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Introducing Python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066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vs. Compiled</a:t>
            </a:r>
            <a:endParaRPr lang="en-US" dirty="0"/>
          </a:p>
        </p:txBody>
      </p:sp>
      <p:sp>
        <p:nvSpPr>
          <p:cNvPr id="49" name="Content Placeholder 48"/>
          <p:cNvSpPr>
            <a:spLocks noGrp="1"/>
          </p:cNvSpPr>
          <p:nvPr>
            <p:ph idx="1"/>
          </p:nvPr>
        </p:nvSpPr>
        <p:spPr/>
        <p:txBody>
          <a:bodyPr/>
          <a:lstStyle/>
          <a:p>
            <a:r>
              <a:rPr lang="en-US" dirty="0" smtClean="0"/>
              <a:t>Interpreted (Python*)</a:t>
            </a:r>
          </a:p>
          <a:p>
            <a:endParaRPr lang="en-US" dirty="0"/>
          </a:p>
          <a:p>
            <a:endParaRPr lang="en-US" dirty="0" smtClean="0"/>
          </a:p>
          <a:p>
            <a:endParaRPr lang="en-US" sz="3600" dirty="0"/>
          </a:p>
          <a:p>
            <a:r>
              <a:rPr lang="en-US" dirty="0" smtClean="0"/>
              <a:t>Compiled (Java, C, etc…)</a:t>
            </a:r>
          </a:p>
        </p:txBody>
      </p:sp>
      <p:sp>
        <p:nvSpPr>
          <p:cNvPr id="4" name="Rectangle 3"/>
          <p:cNvSpPr/>
          <p:nvPr/>
        </p:nvSpPr>
        <p:spPr>
          <a:xfrm>
            <a:off x="803872" y="2363027"/>
            <a:ext cx="1784587" cy="13824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Source Code</a:t>
            </a:r>
          </a:p>
          <a:p>
            <a:endParaRPr lang="en-US" sz="1200" dirty="0"/>
          </a:p>
          <a:p>
            <a:r>
              <a:rPr lang="en-US" sz="1400" dirty="0" smtClean="0"/>
              <a:t>Print(“hello world!”)</a:t>
            </a:r>
          </a:p>
          <a:p>
            <a:r>
              <a:rPr lang="en-US" sz="1400" dirty="0" smtClean="0"/>
              <a:t>a = 2 + 2</a:t>
            </a:r>
          </a:p>
          <a:p>
            <a:r>
              <a:rPr lang="en-US" sz="1400" dirty="0"/>
              <a:t>s</a:t>
            </a:r>
            <a:r>
              <a:rPr lang="en-US" sz="1400" dirty="0" smtClean="0"/>
              <a:t> = input(“name?”)</a:t>
            </a:r>
          </a:p>
        </p:txBody>
      </p:sp>
      <p:sp>
        <p:nvSpPr>
          <p:cNvPr id="7" name="Rectangle 6"/>
          <p:cNvSpPr/>
          <p:nvPr/>
        </p:nvSpPr>
        <p:spPr>
          <a:xfrm>
            <a:off x="3119012" y="2684526"/>
            <a:ext cx="1366573" cy="7394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200" dirty="0" smtClean="0"/>
              <a:t>Checker</a:t>
            </a:r>
            <a:endParaRPr lang="en-US" sz="2200" dirty="0"/>
          </a:p>
        </p:txBody>
      </p:sp>
      <p:sp>
        <p:nvSpPr>
          <p:cNvPr id="9" name="Rectangle 8"/>
          <p:cNvSpPr/>
          <p:nvPr/>
        </p:nvSpPr>
        <p:spPr>
          <a:xfrm>
            <a:off x="5039928" y="2684526"/>
            <a:ext cx="1632185" cy="73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dirty="0" smtClean="0"/>
              <a:t>Interpreter</a:t>
            </a:r>
            <a:endParaRPr lang="en-US" sz="2200" dirty="0"/>
          </a:p>
        </p:txBody>
      </p:sp>
      <p:sp>
        <p:nvSpPr>
          <p:cNvPr id="10" name="Rectangle 9"/>
          <p:cNvSpPr/>
          <p:nvPr/>
        </p:nvSpPr>
        <p:spPr>
          <a:xfrm>
            <a:off x="7146063" y="2676176"/>
            <a:ext cx="1101623" cy="73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Output</a:t>
            </a:r>
            <a:endParaRPr lang="en-US" sz="2200" dirty="0"/>
          </a:p>
        </p:txBody>
      </p:sp>
      <p:cxnSp>
        <p:nvCxnSpPr>
          <p:cNvPr id="12" name="Straight Arrow Connector 11"/>
          <p:cNvCxnSpPr>
            <a:stCxn id="4" idx="3"/>
            <a:endCxn id="7" idx="1"/>
          </p:cNvCxnSpPr>
          <p:nvPr/>
        </p:nvCxnSpPr>
        <p:spPr>
          <a:xfrm flipV="1">
            <a:off x="2588459" y="3054251"/>
            <a:ext cx="530553"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9" idx="1"/>
          </p:cNvCxnSpPr>
          <p:nvPr/>
        </p:nvCxnSpPr>
        <p:spPr>
          <a:xfrm>
            <a:off x="4485585" y="3054251"/>
            <a:ext cx="554343" cy="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3"/>
            <a:endCxn id="10" idx="1"/>
          </p:cNvCxnSpPr>
          <p:nvPr/>
        </p:nvCxnSpPr>
        <p:spPr>
          <a:xfrm flipV="1">
            <a:off x="6672113" y="3045901"/>
            <a:ext cx="473950" cy="835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41123" y="4798079"/>
            <a:ext cx="1793630" cy="13824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Source Code</a:t>
            </a:r>
          </a:p>
          <a:p>
            <a:endParaRPr lang="en-US" sz="1200" dirty="0"/>
          </a:p>
          <a:p>
            <a:r>
              <a:rPr lang="en-US" sz="1400" dirty="0" smtClean="0"/>
              <a:t>Print(“hello world!”)</a:t>
            </a:r>
          </a:p>
          <a:p>
            <a:r>
              <a:rPr lang="en-US" sz="1400" dirty="0" smtClean="0"/>
              <a:t>a = 2 + 2</a:t>
            </a:r>
          </a:p>
          <a:p>
            <a:r>
              <a:rPr lang="en-US" sz="1400" dirty="0"/>
              <a:t>s</a:t>
            </a:r>
            <a:r>
              <a:rPr lang="en-US" sz="1400" dirty="0" smtClean="0"/>
              <a:t> = input(“name?”)</a:t>
            </a:r>
          </a:p>
        </p:txBody>
      </p:sp>
      <p:sp>
        <p:nvSpPr>
          <p:cNvPr id="23" name="Rectangle 22"/>
          <p:cNvSpPr/>
          <p:nvPr/>
        </p:nvSpPr>
        <p:spPr>
          <a:xfrm>
            <a:off x="2636690" y="5119578"/>
            <a:ext cx="1237955" cy="7394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200" dirty="0" smtClean="0"/>
              <a:t>Compiler</a:t>
            </a:r>
            <a:endParaRPr lang="en-US" sz="2200" dirty="0"/>
          </a:p>
        </p:txBody>
      </p:sp>
      <p:sp>
        <p:nvSpPr>
          <p:cNvPr id="24" name="Rectangle 23"/>
          <p:cNvSpPr/>
          <p:nvPr/>
        </p:nvSpPr>
        <p:spPr>
          <a:xfrm>
            <a:off x="5755694" y="5119578"/>
            <a:ext cx="1484149" cy="73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dirty="0" smtClean="0"/>
              <a:t>Interpreter</a:t>
            </a:r>
            <a:endParaRPr lang="en-US" sz="2200" dirty="0"/>
          </a:p>
        </p:txBody>
      </p:sp>
      <p:sp>
        <p:nvSpPr>
          <p:cNvPr id="25" name="Rectangle 24"/>
          <p:cNvSpPr/>
          <p:nvPr/>
        </p:nvSpPr>
        <p:spPr>
          <a:xfrm>
            <a:off x="7665562" y="5111228"/>
            <a:ext cx="1101623" cy="73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Output</a:t>
            </a:r>
            <a:endParaRPr lang="en-US" sz="2200" dirty="0"/>
          </a:p>
        </p:txBody>
      </p:sp>
      <p:cxnSp>
        <p:nvCxnSpPr>
          <p:cNvPr id="26" name="Straight Arrow Connector 25"/>
          <p:cNvCxnSpPr>
            <a:stCxn id="22" idx="3"/>
            <a:endCxn id="23" idx="1"/>
          </p:cNvCxnSpPr>
          <p:nvPr/>
        </p:nvCxnSpPr>
        <p:spPr>
          <a:xfrm flipV="1">
            <a:off x="2234753" y="5489303"/>
            <a:ext cx="401937"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3" idx="3"/>
            <a:endCxn id="29" idx="1"/>
          </p:cNvCxnSpPr>
          <p:nvPr/>
        </p:nvCxnSpPr>
        <p:spPr>
          <a:xfrm>
            <a:off x="3874645" y="5489303"/>
            <a:ext cx="462230"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4" idx="3"/>
            <a:endCxn id="25" idx="1"/>
          </p:cNvCxnSpPr>
          <p:nvPr/>
        </p:nvCxnSpPr>
        <p:spPr>
          <a:xfrm flipV="1">
            <a:off x="7239843" y="5480953"/>
            <a:ext cx="425719" cy="835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336875" y="5119579"/>
            <a:ext cx="992440" cy="7394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Object Code</a:t>
            </a:r>
            <a:endParaRPr lang="en-US" sz="2200" dirty="0"/>
          </a:p>
        </p:txBody>
      </p:sp>
      <p:cxnSp>
        <p:nvCxnSpPr>
          <p:cNvPr id="40" name="Straight Arrow Connector 39"/>
          <p:cNvCxnSpPr>
            <a:stCxn id="29" idx="3"/>
            <a:endCxn id="24" idx="1"/>
          </p:cNvCxnSpPr>
          <p:nvPr/>
        </p:nvCxnSpPr>
        <p:spPr>
          <a:xfrm flipV="1">
            <a:off x="5329315" y="5489303"/>
            <a:ext cx="426379"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578877" y="6289639"/>
            <a:ext cx="2424124" cy="369332"/>
          </a:xfrm>
          <a:prstGeom prst="rect">
            <a:avLst/>
          </a:prstGeom>
          <a:noFill/>
        </p:spPr>
        <p:txBody>
          <a:bodyPr wrap="none" rtlCol="0">
            <a:spAutoFit/>
          </a:bodyPr>
          <a:lstStyle/>
          <a:p>
            <a:r>
              <a:rPr lang="en-US" dirty="0" smtClean="0"/>
              <a:t>* Not 100% exactly true</a:t>
            </a:r>
            <a:endParaRPr lang="en-US" dirty="0"/>
          </a:p>
        </p:txBody>
      </p:sp>
    </p:spTree>
    <p:extLst>
      <p:ext uri="{BB962C8B-B14F-4D97-AF65-F5344CB8AC3E}">
        <p14:creationId xmlns:p14="http://schemas.microsoft.com/office/powerpoint/2010/main" val="420759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World of Programming Languages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835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Let’s take a look at some code in different </a:t>
            </a:r>
            <a:r>
              <a:rPr lang="en-US" dirty="0" smtClean="0"/>
              <a:t>languages:</a:t>
            </a:r>
            <a:endParaRPr lang="en-US" dirty="0"/>
          </a:p>
        </p:txBody>
      </p:sp>
    </p:spTree>
    <p:extLst>
      <p:ext uri="{BB962C8B-B14F-4D97-AF65-F5344CB8AC3E}">
        <p14:creationId xmlns:p14="http://schemas.microsoft.com/office/powerpoint/2010/main" val="195015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Shell script is a specialized language that lets you interact with your operating system by typing commands into a text window.</a:t>
            </a:r>
          </a:p>
          <a:p>
            <a:pPr lvl="1"/>
            <a:r>
              <a:rPr lang="en-US" dirty="0" smtClean="0"/>
              <a:t>You can do things like move files around, create directories, copy things, start other programs.</a:t>
            </a:r>
          </a:p>
          <a:p>
            <a:pPr lvl="1"/>
            <a:r>
              <a:rPr lang="en-US" dirty="0" smtClean="0"/>
              <a:t>This was once the only way of doing these tasks</a:t>
            </a:r>
          </a:p>
          <a:p>
            <a:pPr lvl="1"/>
            <a:r>
              <a:rPr lang="en-US" dirty="0" smtClean="0"/>
              <a:t>You may be used to doing these things with a graphical windowed interface (dragging and dropping, </a:t>
            </a:r>
            <a:r>
              <a:rPr lang="en-US" dirty="0" err="1" smtClean="0"/>
              <a:t>etc</a:t>
            </a:r>
            <a:r>
              <a:rPr lang="en-US" dirty="0" smtClean="0"/>
              <a:t>).</a:t>
            </a:r>
          </a:p>
          <a:p>
            <a:pPr lvl="2"/>
            <a:r>
              <a:rPr lang="en-US" dirty="0" smtClean="0"/>
              <a:t>But the shell is still around and is useful for a lot of things.</a:t>
            </a:r>
          </a:p>
          <a:p>
            <a:pPr lvl="2"/>
            <a:r>
              <a:rPr lang="en-US" dirty="0" smtClean="0"/>
              <a:t>We can be very precise about what we want, and automate some low-level tasks.</a:t>
            </a:r>
          </a:p>
          <a:p>
            <a:pPr lvl="1"/>
            <a:r>
              <a:rPr lang="en-US" dirty="0" smtClean="0"/>
              <a:t>The shell is different on windows (</a:t>
            </a:r>
            <a:r>
              <a:rPr lang="en-US" dirty="0" err="1" smtClean="0"/>
              <a:t>cmd</a:t>
            </a:r>
            <a:r>
              <a:rPr lang="en-US" dirty="0" smtClean="0"/>
              <a:t>) and on mac/</a:t>
            </a:r>
            <a:r>
              <a:rPr lang="en-US" dirty="0" err="1" smtClean="0"/>
              <a:t>unix</a:t>
            </a:r>
            <a:r>
              <a:rPr lang="en-US" dirty="0" smtClean="0"/>
              <a:t> (bash or </a:t>
            </a:r>
            <a:r>
              <a:rPr lang="en-US" dirty="0" err="1" smtClean="0"/>
              <a:t>sh</a:t>
            </a:r>
            <a:r>
              <a:rPr lang="en-US" dirty="0" smtClean="0"/>
              <a:t>)</a:t>
            </a:r>
          </a:p>
          <a:p>
            <a:pPr lvl="1"/>
            <a:endParaRPr lang="en-US" dirty="0"/>
          </a:p>
          <a:p>
            <a:pPr marL="0" indent="0">
              <a:buNone/>
            </a:pPr>
            <a:r>
              <a:rPr lang="en-US" i="1" dirty="0" smtClean="0">
                <a:solidFill>
                  <a:srgbClr val="1083FF"/>
                </a:solidFill>
                <a:latin typeface="Times-Roman"/>
              </a:rPr>
              <a:t>#</a:t>
            </a:r>
            <a:r>
              <a:rPr lang="en-US" i="1" dirty="0">
                <a:solidFill>
                  <a:srgbClr val="1083FF"/>
                </a:solidFill>
                <a:latin typeface="Times-Roman"/>
              </a:rPr>
              <a:t>!/bin/</a:t>
            </a:r>
            <a:r>
              <a:rPr lang="en-US" i="1" dirty="0" err="1">
                <a:solidFill>
                  <a:srgbClr val="1083FF"/>
                </a:solidFill>
                <a:latin typeface="Times-Roman"/>
              </a:rPr>
              <a:t>sh</a:t>
            </a:r>
            <a:endParaRPr lang="en-US" dirty="0">
              <a:solidFill>
                <a:prstClr val="black"/>
              </a:solidFill>
              <a:latin typeface="Times-Roman"/>
            </a:endParaRPr>
          </a:p>
          <a:p>
            <a:pPr marL="0" indent="0">
              <a:buNone/>
            </a:pPr>
            <a:r>
              <a:rPr lang="en-US" dirty="0">
                <a:solidFill>
                  <a:srgbClr val="000075"/>
                </a:solidFill>
                <a:latin typeface="Times-Roman"/>
              </a:rPr>
              <a:t>language</a:t>
            </a:r>
            <a:r>
              <a:rPr lang="en-US" dirty="0">
                <a:solidFill>
                  <a:srgbClr val="434343"/>
                </a:solidFill>
                <a:latin typeface="Times-Roman"/>
              </a:rPr>
              <a:t>=</a:t>
            </a:r>
            <a:r>
              <a:rPr lang="en-US" dirty="0">
                <a:solidFill>
                  <a:srgbClr val="FC4F08"/>
                </a:solidFill>
                <a:latin typeface="Times-Roman"/>
              </a:rPr>
              <a:t>0</a:t>
            </a:r>
            <a:endParaRPr lang="en-US" dirty="0">
              <a:solidFill>
                <a:prstClr val="black"/>
              </a:solidFill>
              <a:latin typeface="Times-Roman"/>
            </a:endParaRPr>
          </a:p>
          <a:p>
            <a:pPr marL="0" indent="0">
              <a:buNone/>
            </a:pPr>
            <a:r>
              <a:rPr lang="en-US" dirty="0">
                <a:solidFill>
                  <a:srgbClr val="000075"/>
                </a:solidFill>
                <a:latin typeface="Times-Roman"/>
              </a:rPr>
              <a:t>echo</a:t>
            </a:r>
            <a:r>
              <a:rPr lang="en-US" dirty="0">
                <a:solidFill>
                  <a:prstClr val="black"/>
                </a:solidFill>
                <a:latin typeface="Times-Roman"/>
              </a:rPr>
              <a:t> </a:t>
            </a:r>
            <a:r>
              <a:rPr lang="en-US" dirty="0">
                <a:solidFill>
                  <a:srgbClr val="BE1F04"/>
                </a:solidFill>
                <a:latin typeface="Times-Roman"/>
              </a:rPr>
              <a:t>"Language $language: I am the shell. So there."</a:t>
            </a:r>
            <a:endParaRPr lang="en-US" dirty="0"/>
          </a:p>
        </p:txBody>
      </p:sp>
    </p:spTree>
    <p:extLst>
      <p:ext uri="{BB962C8B-B14F-4D97-AF65-F5344CB8AC3E}">
        <p14:creationId xmlns:p14="http://schemas.microsoft.com/office/powerpoint/2010/main" val="2917651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Languages</a:t>
            </a:r>
            <a:endParaRPr lang="en-US" dirty="0"/>
          </a:p>
        </p:txBody>
      </p:sp>
      <p:sp>
        <p:nvSpPr>
          <p:cNvPr id="3" name="Content Placeholder 2"/>
          <p:cNvSpPr>
            <a:spLocks noGrp="1"/>
          </p:cNvSpPr>
          <p:nvPr>
            <p:ph idx="1"/>
          </p:nvPr>
        </p:nvSpPr>
        <p:spPr>
          <a:xfrm>
            <a:off x="457200" y="1600201"/>
            <a:ext cx="8229600" cy="3195918"/>
          </a:xfrm>
        </p:spPr>
        <p:txBody>
          <a:bodyPr>
            <a:normAutofit fontScale="70000" lnSpcReduction="20000"/>
          </a:bodyPr>
          <a:lstStyle/>
          <a:p>
            <a:r>
              <a:rPr lang="en-US" dirty="0" smtClean="0"/>
              <a:t>Other specialized languages include those used for data analysis</a:t>
            </a:r>
          </a:p>
          <a:p>
            <a:pPr lvl="1"/>
            <a:r>
              <a:rPr lang="en-US" dirty="0" smtClean="0"/>
              <a:t>R</a:t>
            </a:r>
          </a:p>
          <a:p>
            <a:pPr lvl="1"/>
            <a:r>
              <a:rPr lang="en-US" dirty="0" err="1" smtClean="0"/>
              <a:t>Stata</a:t>
            </a:r>
            <a:endParaRPr lang="en-US" dirty="0" smtClean="0"/>
          </a:p>
          <a:p>
            <a:pPr lvl="1"/>
            <a:r>
              <a:rPr lang="en-US" dirty="0" smtClean="0"/>
              <a:t>SPSS</a:t>
            </a:r>
          </a:p>
          <a:p>
            <a:pPr lvl="1"/>
            <a:r>
              <a:rPr lang="en-US" dirty="0" smtClean="0"/>
              <a:t>SAS</a:t>
            </a:r>
          </a:p>
          <a:p>
            <a:r>
              <a:rPr lang="en-US" dirty="0" smtClean="0"/>
              <a:t>These languages but they treat data as a principle unit of analysis.</a:t>
            </a:r>
          </a:p>
          <a:p>
            <a:r>
              <a:rPr lang="en-US" dirty="0" smtClean="0"/>
              <a:t>There are many commands designed to work with data vectors and data tables, which make a lot of data tasks simple to write down</a:t>
            </a:r>
          </a:p>
          <a:p>
            <a:pPr lvl="1"/>
            <a:r>
              <a:rPr lang="en-US" dirty="0" smtClean="0"/>
              <a:t>Other tasks may be difficult to perform (or slow, or messy..)</a:t>
            </a:r>
          </a:p>
          <a:p>
            <a:pPr lvl="1"/>
            <a:endParaRPr lang="en-US" dirty="0"/>
          </a:p>
          <a:p>
            <a:pPr lvl="1"/>
            <a:endParaRPr lang="en-US" dirty="0"/>
          </a:p>
        </p:txBody>
      </p:sp>
      <p:pic>
        <p:nvPicPr>
          <p:cNvPr id="4" name="Picture 3" descr="Screen Shot 2015-06-11 at 3.54.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13" y="5213350"/>
            <a:ext cx="8500287" cy="987238"/>
          </a:xfrm>
          <a:prstGeom prst="rect">
            <a:avLst/>
          </a:prstGeom>
        </p:spPr>
      </p:pic>
    </p:spTree>
    <p:extLst>
      <p:ext uri="{BB962C8B-B14F-4D97-AF65-F5344CB8AC3E}">
        <p14:creationId xmlns:p14="http://schemas.microsoft.com/office/powerpoint/2010/main" val="2125114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a:xfrm>
            <a:off x="457200" y="1180352"/>
            <a:ext cx="8229600" cy="5065339"/>
          </a:xfrm>
        </p:spPr>
        <p:txBody>
          <a:bodyPr>
            <a:normAutofit fontScale="55000" lnSpcReduction="20000"/>
          </a:bodyPr>
          <a:lstStyle/>
          <a:p>
            <a:r>
              <a:rPr lang="en-US" dirty="0" smtClean="0"/>
              <a:t>C++ (and its predecessor, C) is one of the most popular general-purpose languages.</a:t>
            </a:r>
          </a:p>
          <a:p>
            <a:r>
              <a:rPr lang="en-US" dirty="0" smtClean="0"/>
              <a:t>It’s used in a lot of places where speed is very important.</a:t>
            </a:r>
          </a:p>
          <a:p>
            <a:r>
              <a:rPr lang="en-US" dirty="0" smtClean="0"/>
              <a:t>You can see that there’s a lot more code than Shell Script or R.</a:t>
            </a:r>
          </a:p>
          <a:p>
            <a:pPr lvl="1"/>
            <a:r>
              <a:rPr lang="en-US" dirty="0" smtClean="0"/>
              <a:t>For example, before we can use a variable like language in C++, we have to declare it with a statement like </a:t>
            </a:r>
            <a:r>
              <a:rPr lang="en-US" dirty="0" err="1" smtClean="0"/>
              <a:t>int</a:t>
            </a:r>
            <a:r>
              <a:rPr lang="en-US" dirty="0" smtClean="0"/>
              <a:t> language = 2.  This allocates enough memory to store an integer </a:t>
            </a:r>
            <a:endParaRPr lang="en-US" dirty="0"/>
          </a:p>
          <a:p>
            <a:pPr lvl="1"/>
            <a:r>
              <a:rPr lang="en-US" dirty="0" smtClean="0"/>
              <a:t>C++ has static typing – this means that once we declare language to be an integer, it can never hold another type of data.   </a:t>
            </a:r>
          </a:p>
          <a:p>
            <a:pPr lvl="2"/>
            <a:r>
              <a:rPr lang="en-US" dirty="0" smtClean="0"/>
              <a:t>This helps performance, though it reduces flexibility.</a:t>
            </a:r>
          </a:p>
          <a:p>
            <a:pPr lvl="1"/>
            <a:endParaRPr lang="en-US" dirty="0" smtClean="0"/>
          </a:p>
          <a:p>
            <a:pPr marL="0" indent="0">
              <a:buNone/>
            </a:pPr>
            <a:r>
              <a:rPr lang="en-US" i="1" dirty="0">
                <a:solidFill>
                  <a:srgbClr val="1083FF"/>
                </a:solidFill>
                <a:latin typeface="Times-Roman"/>
              </a:rPr>
              <a:t>#include &lt;</a:t>
            </a:r>
            <a:r>
              <a:rPr lang="en-US" i="1" dirty="0" err="1">
                <a:solidFill>
                  <a:srgbClr val="1083FF"/>
                </a:solidFill>
                <a:latin typeface="Times-Roman"/>
              </a:rPr>
              <a:t>iostream</a:t>
            </a:r>
            <a:r>
              <a:rPr lang="en-US" i="1" dirty="0">
                <a:solidFill>
                  <a:srgbClr val="1083FF"/>
                </a:solidFill>
                <a:latin typeface="Times-Roman"/>
              </a:rPr>
              <a:t>&gt;</a:t>
            </a:r>
            <a:endParaRPr lang="en-US" dirty="0">
              <a:solidFill>
                <a:prstClr val="black"/>
              </a:solidFill>
              <a:latin typeface="Times-Roman"/>
            </a:endParaRPr>
          </a:p>
          <a:p>
            <a:pPr marL="0" indent="0">
              <a:buNone/>
            </a:pPr>
            <a:r>
              <a:rPr lang="en-US" dirty="0">
                <a:solidFill>
                  <a:srgbClr val="000075"/>
                </a:solidFill>
                <a:latin typeface="Times-Roman"/>
              </a:rPr>
              <a:t>using</a:t>
            </a:r>
            <a:r>
              <a:rPr lang="en-US" dirty="0">
                <a:solidFill>
                  <a:prstClr val="black"/>
                </a:solidFill>
                <a:latin typeface="Times-Roman"/>
              </a:rPr>
              <a:t> </a:t>
            </a:r>
            <a:r>
              <a:rPr lang="en-US" dirty="0">
                <a:solidFill>
                  <a:srgbClr val="000075"/>
                </a:solidFill>
                <a:latin typeface="Times-Roman"/>
              </a:rPr>
              <a:t>namespace</a:t>
            </a:r>
            <a:r>
              <a:rPr lang="en-US" dirty="0">
                <a:solidFill>
                  <a:prstClr val="black"/>
                </a:solidFill>
                <a:latin typeface="Times-Roman"/>
              </a:rPr>
              <a:t> </a:t>
            </a:r>
            <a:r>
              <a:rPr lang="en-US" dirty="0" err="1">
                <a:solidFill>
                  <a:srgbClr val="000075"/>
                </a:solidFill>
                <a:latin typeface="Times-Roman"/>
              </a:rPr>
              <a:t>std</a:t>
            </a:r>
            <a:r>
              <a:rPr lang="en-US" dirty="0">
                <a:solidFill>
                  <a:prstClr val="black"/>
                </a:solidFill>
                <a:latin typeface="Times-Roman"/>
              </a:rPr>
              <a:t>;</a:t>
            </a:r>
          </a:p>
          <a:p>
            <a:pPr marL="0" indent="0">
              <a:buNone/>
            </a:pPr>
            <a:r>
              <a:rPr lang="en-US" dirty="0" err="1">
                <a:solidFill>
                  <a:srgbClr val="285453"/>
                </a:solidFill>
                <a:latin typeface="Times-Roman"/>
              </a:rPr>
              <a:t>int</a:t>
            </a:r>
            <a:r>
              <a:rPr lang="en-US" dirty="0">
                <a:solidFill>
                  <a:prstClr val="black"/>
                </a:solidFill>
                <a:latin typeface="Times-Roman"/>
              </a:rPr>
              <a:t> </a:t>
            </a:r>
            <a:r>
              <a:rPr lang="en-US" dirty="0">
                <a:solidFill>
                  <a:srgbClr val="000075"/>
                </a:solidFill>
                <a:latin typeface="Times-Roman"/>
              </a:rPr>
              <a:t>main</a:t>
            </a:r>
            <a:r>
              <a:rPr lang="en-US" dirty="0">
                <a:solidFill>
                  <a:prstClr val="black"/>
                </a:solidFill>
                <a:latin typeface="Times-Roman"/>
              </a:rPr>
              <a:t>() {</a:t>
            </a:r>
          </a:p>
          <a:p>
            <a:pPr marL="0" indent="0">
              <a:buNone/>
            </a:pPr>
            <a:r>
              <a:rPr lang="en-US" dirty="0">
                <a:solidFill>
                  <a:prstClr val="black"/>
                </a:solidFill>
                <a:latin typeface="Times-Roman"/>
              </a:rPr>
              <a:t>    </a:t>
            </a:r>
            <a:r>
              <a:rPr lang="en-US" dirty="0" err="1">
                <a:solidFill>
                  <a:srgbClr val="285453"/>
                </a:solidFill>
                <a:latin typeface="Times-Roman"/>
              </a:rPr>
              <a:t>int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2</a:t>
            </a:r>
            <a:r>
              <a:rPr lang="en-US" dirty="0">
                <a:solidFill>
                  <a:prstClr val="black"/>
                </a:solidFill>
                <a:latin typeface="Times-Roman"/>
              </a:rPr>
              <a:t>;</a:t>
            </a:r>
          </a:p>
          <a:p>
            <a:pPr marL="0" indent="0">
              <a:buNone/>
            </a:pPr>
            <a:r>
              <a:rPr lang="en-US" dirty="0">
                <a:solidFill>
                  <a:prstClr val="black"/>
                </a:solidFill>
                <a:latin typeface="Times-Roman"/>
              </a:rPr>
              <a:t>    </a:t>
            </a:r>
            <a:r>
              <a:rPr lang="en-US" dirty="0" err="1">
                <a:solidFill>
                  <a:srgbClr val="000075"/>
                </a:solidFill>
                <a:latin typeface="Times-Roman"/>
              </a:rPr>
              <a:t>cout</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r>
              <a:rPr lang="en-US" dirty="0">
                <a:solidFill>
                  <a:srgbClr val="BE1F04"/>
                </a:solidFill>
                <a:latin typeface="Times-Roman"/>
              </a:rPr>
              <a:t>"Language "</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p>
          <a:p>
            <a:pPr marL="0" indent="0">
              <a:buNone/>
            </a:pPr>
            <a:r>
              <a:rPr lang="en-US" dirty="0">
                <a:solidFill>
                  <a:prstClr val="black"/>
                </a:solidFill>
                <a:latin typeface="Times-Roman"/>
              </a:rPr>
              <a:t>       </a:t>
            </a:r>
            <a:r>
              <a:rPr lang="en-US" dirty="0">
                <a:solidFill>
                  <a:srgbClr val="BE1F04"/>
                </a:solidFill>
                <a:latin typeface="Times-Roman"/>
              </a:rPr>
              <a:t>": I am C++!  Pay no attention to that C behind the curtain!"</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p>
          <a:p>
            <a:pPr marL="0" indent="0">
              <a:buNone/>
            </a:pPr>
            <a:r>
              <a:rPr lang="en-US" dirty="0">
                <a:solidFill>
                  <a:prstClr val="black"/>
                </a:solidFill>
                <a:latin typeface="Times-Roman"/>
              </a:rPr>
              <a:t>       </a:t>
            </a:r>
            <a:r>
              <a:rPr lang="en-US" dirty="0" err="1">
                <a:solidFill>
                  <a:srgbClr val="000075"/>
                </a:solidFill>
                <a:latin typeface="Times-Roman"/>
              </a:rPr>
              <a:t>endl</a:t>
            </a:r>
            <a:r>
              <a:rPr lang="en-US" dirty="0">
                <a:solidFill>
                  <a:prstClr val="black"/>
                </a:solidFill>
                <a:latin typeface="Times-Roman"/>
              </a:rPr>
              <a:t>;</a:t>
            </a:r>
          </a:p>
          <a:p>
            <a:pPr marL="0" indent="0">
              <a:buNone/>
            </a:pPr>
            <a:r>
              <a:rPr lang="is-IS" dirty="0">
                <a:solidFill>
                  <a:prstClr val="black"/>
                </a:solidFill>
                <a:latin typeface="Times-Roman"/>
              </a:rPr>
              <a:t>    </a:t>
            </a:r>
            <a:r>
              <a:rPr lang="is-IS" dirty="0">
                <a:solidFill>
                  <a:srgbClr val="0A5287"/>
                </a:solidFill>
                <a:latin typeface="Times-Roman"/>
              </a:rPr>
              <a:t>return</a:t>
            </a:r>
            <a:r>
              <a:rPr lang="is-IS" dirty="0">
                <a:solidFill>
                  <a:prstClr val="black"/>
                </a:solidFill>
                <a:latin typeface="Times-Roman"/>
              </a:rPr>
              <a:t>(</a:t>
            </a:r>
            <a:r>
              <a:rPr lang="is-IS" dirty="0">
                <a:solidFill>
                  <a:srgbClr val="FC4F08"/>
                </a:solidFill>
                <a:latin typeface="Times-Roman"/>
              </a:rPr>
              <a:t>0</a:t>
            </a:r>
            <a:r>
              <a:rPr lang="is-IS" dirty="0">
                <a:solidFill>
                  <a:prstClr val="black"/>
                </a:solidFill>
                <a:latin typeface="Times-Roman"/>
              </a:rPr>
              <a:t>);</a:t>
            </a:r>
          </a:p>
          <a:p>
            <a:pPr marL="0" indent="0">
              <a:buNone/>
            </a:pPr>
            <a:r>
              <a:rPr lang="is-IS" dirty="0">
                <a:solidFill>
                  <a:prstClr val="black"/>
                </a:solidFill>
                <a:latin typeface="Times-Roman"/>
              </a:rPr>
              <a:t>}</a:t>
            </a:r>
            <a:endParaRPr lang="en-US" dirty="0"/>
          </a:p>
        </p:txBody>
      </p:sp>
    </p:spTree>
    <p:extLst>
      <p:ext uri="{BB962C8B-B14F-4D97-AF65-F5344CB8AC3E}">
        <p14:creationId xmlns:p14="http://schemas.microsoft.com/office/powerpoint/2010/main" val="3606435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Java is a bit higher-level than C/C++</a:t>
            </a:r>
          </a:p>
          <a:p>
            <a:r>
              <a:rPr lang="en-US" dirty="0" smtClean="0"/>
              <a:t>It’s a very popular language in commercial applications.</a:t>
            </a:r>
          </a:p>
          <a:p>
            <a:r>
              <a:rPr lang="en-US" dirty="0" smtClean="0"/>
              <a:t>It’s very </a:t>
            </a:r>
            <a:r>
              <a:rPr lang="en-US" dirty="0" smtClean="0"/>
              <a:t>verbose.  </a:t>
            </a:r>
            <a:r>
              <a:rPr lang="en-US" dirty="0" smtClean="0"/>
              <a:t>You have to </a:t>
            </a:r>
            <a:r>
              <a:rPr lang="en-US" dirty="0" err="1" smtClean="0"/>
              <a:t>explictly</a:t>
            </a:r>
            <a:r>
              <a:rPr lang="en-US" dirty="0" smtClean="0"/>
              <a:t> state how different program components interact with each other.</a:t>
            </a:r>
          </a:p>
          <a:p>
            <a:pPr lvl="1"/>
            <a:r>
              <a:rPr lang="en-US" dirty="0" smtClean="0"/>
              <a:t>This is restrictive, but it makes for organized code.</a:t>
            </a:r>
          </a:p>
          <a:p>
            <a:pPr lvl="1"/>
            <a:endParaRPr lang="en-US" dirty="0"/>
          </a:p>
          <a:p>
            <a:pPr marL="0" indent="0">
              <a:buNone/>
            </a:pPr>
            <a:r>
              <a:rPr lang="en-US" sz="2600" dirty="0">
                <a:solidFill>
                  <a:srgbClr val="000075"/>
                </a:solidFill>
                <a:latin typeface="Times-Roman"/>
              </a:rPr>
              <a:t>public</a:t>
            </a:r>
            <a:r>
              <a:rPr lang="en-US" sz="2600" dirty="0">
                <a:solidFill>
                  <a:prstClr val="black"/>
                </a:solidFill>
                <a:latin typeface="Times-Roman"/>
              </a:rPr>
              <a:t> </a:t>
            </a:r>
            <a:r>
              <a:rPr lang="en-US" sz="2600" dirty="0">
                <a:solidFill>
                  <a:srgbClr val="0A5287"/>
                </a:solidFill>
                <a:latin typeface="Times-Roman"/>
              </a:rPr>
              <a:t>class</a:t>
            </a:r>
            <a:r>
              <a:rPr lang="en-US" sz="2600" dirty="0">
                <a:solidFill>
                  <a:prstClr val="black"/>
                </a:solidFill>
                <a:latin typeface="Times-Roman"/>
              </a:rPr>
              <a:t> </a:t>
            </a:r>
            <a:r>
              <a:rPr lang="en-US" sz="2600" dirty="0">
                <a:solidFill>
                  <a:srgbClr val="149D75"/>
                </a:solidFill>
                <a:latin typeface="Times-Roman"/>
              </a:rPr>
              <a:t>Overlord</a:t>
            </a:r>
            <a:r>
              <a:rPr lang="en-US" sz="2600" dirty="0">
                <a:solidFill>
                  <a:prstClr val="black"/>
                </a:solidFill>
                <a:latin typeface="Times-Roman"/>
              </a:rPr>
              <a:t> {</a:t>
            </a:r>
          </a:p>
          <a:p>
            <a:pPr marL="0" indent="0">
              <a:buNone/>
            </a:pPr>
            <a:r>
              <a:rPr lang="en-US" sz="2600" dirty="0">
                <a:solidFill>
                  <a:prstClr val="black"/>
                </a:solidFill>
                <a:latin typeface="Times-Roman"/>
              </a:rPr>
              <a:t>    </a:t>
            </a:r>
            <a:r>
              <a:rPr lang="en-US" sz="2600" dirty="0">
                <a:solidFill>
                  <a:srgbClr val="000075"/>
                </a:solidFill>
                <a:latin typeface="Times-Roman"/>
              </a:rPr>
              <a:t>public</a:t>
            </a:r>
            <a:r>
              <a:rPr lang="en-US" sz="2600" dirty="0">
                <a:solidFill>
                  <a:prstClr val="black"/>
                </a:solidFill>
                <a:latin typeface="Times-Roman"/>
              </a:rPr>
              <a:t> </a:t>
            </a:r>
            <a:r>
              <a:rPr lang="en-US" sz="2600" dirty="0">
                <a:solidFill>
                  <a:srgbClr val="000075"/>
                </a:solidFill>
                <a:latin typeface="Times-Roman"/>
              </a:rPr>
              <a:t>static</a:t>
            </a:r>
            <a:r>
              <a:rPr lang="en-US" sz="2600" dirty="0">
                <a:solidFill>
                  <a:prstClr val="black"/>
                </a:solidFill>
                <a:latin typeface="Times-Roman"/>
              </a:rPr>
              <a:t> </a:t>
            </a:r>
            <a:r>
              <a:rPr lang="en-US" sz="2600" dirty="0">
                <a:solidFill>
                  <a:srgbClr val="000075"/>
                </a:solidFill>
                <a:latin typeface="Times-Roman"/>
              </a:rPr>
              <a:t>void</a:t>
            </a:r>
            <a:r>
              <a:rPr lang="en-US" sz="2600" dirty="0">
                <a:solidFill>
                  <a:prstClr val="black"/>
                </a:solidFill>
                <a:latin typeface="Times-Roman"/>
              </a:rPr>
              <a:t> </a:t>
            </a:r>
            <a:r>
              <a:rPr lang="en-US" sz="2600" dirty="0">
                <a:solidFill>
                  <a:srgbClr val="000075"/>
                </a:solidFill>
                <a:latin typeface="Times-Roman"/>
              </a:rPr>
              <a:t>main</a:t>
            </a:r>
            <a:r>
              <a:rPr lang="en-US" sz="2600" dirty="0">
                <a:solidFill>
                  <a:prstClr val="black"/>
                </a:solidFill>
                <a:latin typeface="Times-Roman"/>
              </a:rPr>
              <a:t> (</a:t>
            </a:r>
            <a:r>
              <a:rPr lang="en-US" sz="2600" dirty="0">
                <a:solidFill>
                  <a:srgbClr val="000075"/>
                </a:solidFill>
                <a:latin typeface="Times-Roman"/>
              </a:rPr>
              <a:t>String</a:t>
            </a:r>
            <a:r>
              <a:rPr lang="en-US" sz="2600" dirty="0">
                <a:solidFill>
                  <a:prstClr val="black"/>
                </a:solidFill>
                <a:latin typeface="Times-Roman"/>
              </a:rPr>
              <a:t>[] </a:t>
            </a:r>
            <a:r>
              <a:rPr lang="en-US" sz="2600" dirty="0" err="1">
                <a:solidFill>
                  <a:srgbClr val="000075"/>
                </a:solidFill>
                <a:latin typeface="Times-Roman"/>
              </a:rPr>
              <a:t>args</a:t>
            </a:r>
            <a:r>
              <a:rPr lang="en-US" sz="2600" dirty="0">
                <a:solidFill>
                  <a:prstClr val="black"/>
                </a:solidFill>
                <a:latin typeface="Times-Roman"/>
              </a:rPr>
              <a:t>) {</a:t>
            </a:r>
          </a:p>
          <a:p>
            <a:pPr marL="0" indent="0">
              <a:buNone/>
            </a:pPr>
            <a:r>
              <a:rPr lang="en-US" sz="2600" dirty="0">
                <a:solidFill>
                  <a:prstClr val="black"/>
                </a:solidFill>
                <a:latin typeface="Times-Roman"/>
              </a:rPr>
              <a:t>        </a:t>
            </a:r>
            <a:r>
              <a:rPr lang="en-US" sz="2600" dirty="0" err="1">
                <a:solidFill>
                  <a:srgbClr val="285453"/>
                </a:solidFill>
                <a:latin typeface="Times-Roman"/>
              </a:rPr>
              <a:t>int</a:t>
            </a:r>
            <a:r>
              <a:rPr lang="en-US" sz="2600" dirty="0">
                <a:solidFill>
                  <a:prstClr val="black"/>
                </a:solidFill>
                <a:latin typeface="Times-Roman"/>
              </a:rPr>
              <a:t> </a:t>
            </a:r>
            <a:r>
              <a:rPr lang="en-US" sz="2600" dirty="0">
                <a:solidFill>
                  <a:srgbClr val="000075"/>
                </a:solidFill>
                <a:latin typeface="Times-Roman"/>
              </a:rPr>
              <a:t>language</a:t>
            </a:r>
            <a:r>
              <a:rPr lang="en-US" sz="2600" dirty="0">
                <a:solidFill>
                  <a:prstClr val="black"/>
                </a:solidFill>
                <a:latin typeface="Times-Roman"/>
              </a:rPr>
              <a:t> </a:t>
            </a:r>
            <a:r>
              <a:rPr lang="en-US" sz="2600" dirty="0">
                <a:solidFill>
                  <a:srgbClr val="434343"/>
                </a:solidFill>
                <a:latin typeface="Times-Roman"/>
              </a:rPr>
              <a:t>=</a:t>
            </a:r>
            <a:r>
              <a:rPr lang="en-US" sz="2600" dirty="0">
                <a:solidFill>
                  <a:prstClr val="black"/>
                </a:solidFill>
                <a:latin typeface="Times-Roman"/>
              </a:rPr>
              <a:t> </a:t>
            </a:r>
            <a:r>
              <a:rPr lang="en-US" sz="2600" dirty="0">
                <a:solidFill>
                  <a:srgbClr val="FC4F08"/>
                </a:solidFill>
                <a:latin typeface="Times-Roman"/>
              </a:rPr>
              <a:t>3</a:t>
            </a:r>
            <a:r>
              <a:rPr lang="en-US" sz="2600" dirty="0">
                <a:solidFill>
                  <a:prstClr val="black"/>
                </a:solidFill>
                <a:latin typeface="Times-Roman"/>
              </a:rPr>
              <a:t>;</a:t>
            </a:r>
          </a:p>
          <a:p>
            <a:pPr marL="0" indent="0">
              <a:buNone/>
            </a:pPr>
            <a:r>
              <a:rPr lang="en-US" sz="2600" dirty="0">
                <a:solidFill>
                  <a:prstClr val="black"/>
                </a:solidFill>
                <a:latin typeface="Times-Roman"/>
              </a:rPr>
              <a:t>        </a:t>
            </a:r>
            <a:r>
              <a:rPr lang="en-US" sz="2600" dirty="0" err="1">
                <a:solidFill>
                  <a:srgbClr val="000075"/>
                </a:solidFill>
                <a:latin typeface="Times-Roman"/>
              </a:rPr>
              <a:t>System</a:t>
            </a:r>
            <a:r>
              <a:rPr lang="en-US" sz="2600" dirty="0" err="1">
                <a:solidFill>
                  <a:srgbClr val="434343"/>
                </a:solidFill>
                <a:latin typeface="Times-Roman"/>
              </a:rPr>
              <a:t>.</a:t>
            </a:r>
            <a:r>
              <a:rPr lang="en-US" sz="2600" dirty="0" err="1">
                <a:solidFill>
                  <a:srgbClr val="000075"/>
                </a:solidFill>
                <a:latin typeface="Times-Roman"/>
              </a:rPr>
              <a:t>out</a:t>
            </a:r>
            <a:r>
              <a:rPr lang="en-US" sz="2600" dirty="0" err="1">
                <a:solidFill>
                  <a:srgbClr val="434343"/>
                </a:solidFill>
                <a:latin typeface="Times-Roman"/>
              </a:rPr>
              <a:t>.</a:t>
            </a:r>
            <a:r>
              <a:rPr lang="en-US" sz="2600" dirty="0" err="1">
                <a:solidFill>
                  <a:srgbClr val="000075"/>
                </a:solidFill>
                <a:latin typeface="Times-Roman"/>
              </a:rPr>
              <a:t>format</a:t>
            </a:r>
            <a:r>
              <a:rPr lang="en-US" sz="2600" dirty="0">
                <a:solidFill>
                  <a:prstClr val="black"/>
                </a:solidFill>
                <a:latin typeface="Times-Roman"/>
              </a:rPr>
              <a:t>(</a:t>
            </a:r>
            <a:r>
              <a:rPr lang="en-US" sz="2600" dirty="0">
                <a:solidFill>
                  <a:srgbClr val="BE1F04"/>
                </a:solidFill>
                <a:latin typeface="Times-Roman"/>
              </a:rPr>
              <a:t>"Language </a:t>
            </a:r>
            <a:r>
              <a:rPr lang="en-US" sz="2600" dirty="0">
                <a:solidFill>
                  <a:srgbClr val="980003"/>
                </a:solidFill>
                <a:latin typeface="Times-Roman"/>
              </a:rPr>
              <a:t>%d</a:t>
            </a:r>
            <a:r>
              <a:rPr lang="en-US" sz="2600" dirty="0">
                <a:solidFill>
                  <a:srgbClr val="BE1F04"/>
                </a:solidFill>
                <a:latin typeface="Times-Roman"/>
              </a:rPr>
              <a:t>: I am Java! Scarier than C!\n"</a:t>
            </a:r>
            <a:r>
              <a:rPr lang="en-US" sz="2600" dirty="0">
                <a:solidFill>
                  <a:prstClr val="black"/>
                </a:solidFill>
                <a:latin typeface="Times-Roman"/>
              </a:rPr>
              <a:t>, </a:t>
            </a:r>
            <a:r>
              <a:rPr lang="en-US" sz="2600" dirty="0">
                <a:solidFill>
                  <a:srgbClr val="000075"/>
                </a:solidFill>
                <a:latin typeface="Times-Roman"/>
              </a:rPr>
              <a:t>language</a:t>
            </a:r>
            <a:r>
              <a:rPr lang="en-US" sz="2600" dirty="0">
                <a:solidFill>
                  <a:prstClr val="black"/>
                </a:solidFill>
                <a:latin typeface="Times-Roman"/>
              </a:rPr>
              <a:t>);</a:t>
            </a:r>
          </a:p>
          <a:p>
            <a:pPr marL="0" indent="0">
              <a:buNone/>
            </a:pPr>
            <a:r>
              <a:rPr lang="en-US" sz="2600" dirty="0">
                <a:solidFill>
                  <a:prstClr val="black"/>
                </a:solidFill>
                <a:latin typeface="Times-Roman"/>
              </a:rPr>
              <a:t>    }</a:t>
            </a:r>
          </a:p>
          <a:p>
            <a:pPr marL="0" indent="0">
              <a:buNone/>
            </a:pPr>
            <a:r>
              <a:rPr lang="en-US" sz="2600" dirty="0">
                <a:solidFill>
                  <a:prstClr val="black"/>
                </a:solidFill>
                <a:latin typeface="Times-Roman"/>
              </a:rPr>
              <a:t>}</a:t>
            </a:r>
            <a:endParaRPr lang="en-US" sz="2600" dirty="0"/>
          </a:p>
        </p:txBody>
      </p:sp>
    </p:spTree>
    <p:extLst>
      <p:ext uri="{BB962C8B-B14F-4D97-AF65-F5344CB8AC3E}">
        <p14:creationId xmlns:p14="http://schemas.microsoft.com/office/powerpoint/2010/main" val="4225342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Higher-Level Languages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These are dynamically-typed, so variables can hold different types of data at different times.  </a:t>
            </a:r>
          </a:p>
          <a:p>
            <a:r>
              <a:rPr lang="en-US" dirty="0" smtClean="0"/>
              <a:t>They are flexible and make for fast development.</a:t>
            </a:r>
          </a:p>
          <a:p>
            <a:r>
              <a:rPr lang="en-US" dirty="0" smtClean="0"/>
              <a:t>Perl</a:t>
            </a:r>
          </a:p>
          <a:p>
            <a:pPr marL="0" indent="0">
              <a:buNone/>
            </a:pPr>
            <a:r>
              <a:rPr lang="en-US" dirty="0">
                <a:solidFill>
                  <a:srgbClr val="000075"/>
                </a:solidFill>
                <a:latin typeface="Times-Roman"/>
              </a:rPr>
              <a:t>my</a:t>
            </a:r>
            <a:r>
              <a:rPr lang="en-US" dirty="0">
                <a:solidFill>
                  <a:prstClr val="black"/>
                </a:solidFill>
                <a:latin typeface="Times-Roman"/>
              </a:rPr>
              <a:t> </a:t>
            </a:r>
            <a:r>
              <a:rPr lang="en-US" dirty="0">
                <a:solidFill>
                  <a:srgbClr val="980003"/>
                </a:solidFill>
                <a:latin typeface="Times-Roman"/>
              </a:rPr>
              <a:t>$</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4</a:t>
            </a:r>
            <a:r>
              <a:rPr lang="en-US" dirty="0">
                <a:solidFill>
                  <a:prstClr val="black"/>
                </a:solidFill>
                <a:latin typeface="Times-Roman"/>
              </a:rPr>
              <a:t>;</a:t>
            </a:r>
          </a:p>
          <a:p>
            <a:pPr marL="0" indent="0">
              <a:buNone/>
            </a:pPr>
            <a:r>
              <a:rPr lang="en-US" dirty="0">
                <a:solidFill>
                  <a:srgbClr val="0A5287"/>
                </a:solidFill>
                <a:latin typeface="Times-Roman"/>
              </a:rPr>
              <a:t>print</a:t>
            </a:r>
            <a:r>
              <a:rPr lang="en-US" dirty="0">
                <a:solidFill>
                  <a:prstClr val="black"/>
                </a:solidFill>
                <a:latin typeface="Times-Roman"/>
              </a:rPr>
              <a:t> </a:t>
            </a:r>
            <a:r>
              <a:rPr lang="en-US" dirty="0">
                <a:solidFill>
                  <a:srgbClr val="BE1F04"/>
                </a:solidFill>
                <a:latin typeface="Times-Roman"/>
              </a:rPr>
              <a:t>"Language $language: I am Perl, the camel of languages.\n"</a:t>
            </a:r>
            <a:r>
              <a:rPr lang="en-US" dirty="0" smtClean="0">
                <a:solidFill>
                  <a:prstClr val="black"/>
                </a:solidFill>
                <a:latin typeface="Times-Roman"/>
              </a:rPr>
              <a:t>;</a:t>
            </a:r>
          </a:p>
          <a:p>
            <a:r>
              <a:rPr lang="en-US" dirty="0" smtClean="0"/>
              <a:t>Ruby</a:t>
            </a:r>
          </a:p>
          <a:p>
            <a:pPr lvl="1"/>
            <a:r>
              <a:rPr lang="en-US" dirty="0" smtClean="0"/>
              <a:t>Popular because of web development in Ruby on Rails.</a:t>
            </a:r>
          </a:p>
          <a:p>
            <a:pPr marL="0" indent="0">
              <a:buNone/>
            </a:pP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5</a:t>
            </a:r>
            <a:endParaRPr lang="en-US" dirty="0">
              <a:solidFill>
                <a:prstClr val="black"/>
              </a:solidFill>
              <a:latin typeface="Times-Roman"/>
            </a:endParaRPr>
          </a:p>
          <a:p>
            <a:pPr marL="0" indent="0">
              <a:buNone/>
            </a:pPr>
            <a:r>
              <a:rPr lang="en-US" dirty="0">
                <a:solidFill>
                  <a:srgbClr val="000075"/>
                </a:solidFill>
                <a:latin typeface="Times-Roman"/>
              </a:rPr>
              <a:t>puts</a:t>
            </a:r>
            <a:r>
              <a:rPr lang="en-US" dirty="0">
                <a:solidFill>
                  <a:prstClr val="black"/>
                </a:solidFill>
                <a:latin typeface="Times-Roman"/>
              </a:rPr>
              <a:t> </a:t>
            </a:r>
            <a:r>
              <a:rPr lang="en-US" dirty="0">
                <a:solidFill>
                  <a:srgbClr val="BE1F04"/>
                </a:solidFill>
                <a:latin typeface="Times-Roman"/>
              </a:rPr>
              <a:t>"Language #{language}: I am Ruby, ready and aglow</a:t>
            </a:r>
            <a:r>
              <a:rPr lang="en-US" dirty="0" smtClean="0">
                <a:solidFill>
                  <a:srgbClr val="BE1F04"/>
                </a:solidFill>
                <a:latin typeface="Times-Roman"/>
              </a:rPr>
              <a:t>.”</a:t>
            </a:r>
          </a:p>
        </p:txBody>
      </p:sp>
    </p:spTree>
    <p:extLst>
      <p:ext uri="{BB962C8B-B14F-4D97-AF65-F5344CB8AC3E}">
        <p14:creationId xmlns:p14="http://schemas.microsoft.com/office/powerpoint/2010/main" val="992094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Lisps</a:t>
            </a:r>
            <a:endParaRPr lang="en-US" dirty="0"/>
          </a:p>
        </p:txBody>
      </p:sp>
      <p:sp>
        <p:nvSpPr>
          <p:cNvPr id="3" name="Content Placeholder 2"/>
          <p:cNvSpPr>
            <a:spLocks noGrp="1"/>
          </p:cNvSpPr>
          <p:nvPr>
            <p:ph idx="1"/>
          </p:nvPr>
        </p:nvSpPr>
        <p:spPr/>
        <p:txBody>
          <a:bodyPr/>
          <a:lstStyle/>
          <a:p>
            <a:r>
              <a:rPr lang="en-US" dirty="0" smtClean="0"/>
              <a:t>Second oldest high level programming language used today</a:t>
            </a:r>
          </a:p>
          <a:p>
            <a:r>
              <a:rPr lang="en-US" dirty="0" smtClean="0"/>
              <a:t>Uses lots of parenthesis and polish notation</a:t>
            </a:r>
          </a:p>
          <a:p>
            <a:r>
              <a:rPr lang="en-US" dirty="0" smtClean="0"/>
              <a:t>Stands for “</a:t>
            </a:r>
            <a:r>
              <a:rPr lang="en-US" dirty="0" err="1" smtClean="0"/>
              <a:t>LISt</a:t>
            </a:r>
            <a:r>
              <a:rPr lang="en-US" dirty="0" smtClean="0"/>
              <a:t> Processing”</a:t>
            </a:r>
          </a:p>
          <a:p>
            <a:r>
              <a:rPr lang="en-US" dirty="0" smtClean="0"/>
              <a:t>Steep learning curve but very expressive</a:t>
            </a:r>
          </a:p>
        </p:txBody>
      </p:sp>
      <p:pic>
        <p:nvPicPr>
          <p:cNvPr id="5" name="Picture 4" descr="hello-world_clj.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12" y="5060154"/>
            <a:ext cx="5295377" cy="1066009"/>
          </a:xfrm>
          <a:prstGeom prst="rect">
            <a:avLst/>
          </a:prstGeom>
        </p:spPr>
      </p:pic>
    </p:spTree>
    <p:extLst>
      <p:ext uri="{BB962C8B-B14F-4D97-AF65-F5344CB8AC3E}">
        <p14:creationId xmlns:p14="http://schemas.microsoft.com/office/powerpoint/2010/main" val="66431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Python is among the highest level languages.</a:t>
            </a:r>
          </a:p>
          <a:p>
            <a:r>
              <a:rPr lang="en-US" dirty="0" smtClean="0"/>
              <a:t>It’s gained popularity rapidly, since it’s so fast to develop in, and programmers generally like using it.</a:t>
            </a:r>
          </a:p>
          <a:p>
            <a:endParaRPr lang="en-US" dirty="0"/>
          </a:p>
          <a:p>
            <a:pPr marL="0" indent="0">
              <a:buNone/>
            </a:pP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7</a:t>
            </a:r>
            <a:endParaRPr lang="en-US" dirty="0">
              <a:solidFill>
                <a:prstClr val="black"/>
              </a:solidFill>
              <a:latin typeface="Times-Roman"/>
            </a:endParaRPr>
          </a:p>
          <a:p>
            <a:pPr marL="0" indent="0">
              <a:buNone/>
            </a:pPr>
            <a:r>
              <a:rPr lang="en-US" dirty="0">
                <a:solidFill>
                  <a:srgbClr val="0A5287"/>
                </a:solidFill>
                <a:latin typeface="Times-Roman"/>
              </a:rPr>
              <a:t>print</a:t>
            </a:r>
            <a:r>
              <a:rPr lang="en-US" dirty="0">
                <a:solidFill>
                  <a:prstClr val="black"/>
                </a:solidFill>
                <a:latin typeface="Times-Roman"/>
              </a:rPr>
              <a:t>(</a:t>
            </a:r>
            <a:r>
              <a:rPr lang="en-US" dirty="0">
                <a:solidFill>
                  <a:srgbClr val="BE1F04"/>
                </a:solidFill>
                <a:latin typeface="Times-Roman"/>
              </a:rPr>
              <a:t>"Language </a:t>
            </a:r>
            <a:r>
              <a:rPr lang="en-US" dirty="0">
                <a:solidFill>
                  <a:srgbClr val="980003"/>
                </a:solidFill>
                <a:latin typeface="Times-Roman"/>
              </a:rPr>
              <a:t>%s</a:t>
            </a:r>
            <a:r>
              <a:rPr lang="en-US" dirty="0">
                <a:solidFill>
                  <a:srgbClr val="BE1F04"/>
                </a:solidFill>
                <a:latin typeface="Times-Roman"/>
              </a:rPr>
              <a:t>: I am Python. What's for supper?"</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a:t>
            </a:r>
            <a:endParaRPr lang="en-US" dirty="0"/>
          </a:p>
        </p:txBody>
      </p:sp>
    </p:spTree>
    <p:extLst>
      <p:ext uri="{BB962C8B-B14F-4D97-AF65-F5344CB8AC3E}">
        <p14:creationId xmlns:p14="http://schemas.microsoft.com/office/powerpoint/2010/main" val="304498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Program?</a:t>
            </a:r>
            <a:endParaRPr lang="en-US" dirty="0"/>
          </a:p>
        </p:txBody>
      </p:sp>
      <p:sp>
        <p:nvSpPr>
          <p:cNvPr id="3" name="Content Placeholder 2"/>
          <p:cNvSpPr>
            <a:spLocks noGrp="1"/>
          </p:cNvSpPr>
          <p:nvPr>
            <p:ph idx="1"/>
          </p:nvPr>
        </p:nvSpPr>
        <p:spPr>
          <a:xfrm>
            <a:off x="457200" y="1720026"/>
            <a:ext cx="7670800" cy="4406137"/>
          </a:xfrm>
        </p:spPr>
        <p:txBody>
          <a:bodyPr>
            <a:normAutofit fontScale="77500" lnSpcReduction="20000"/>
          </a:bodyPr>
          <a:lstStyle/>
          <a:p>
            <a:r>
              <a:rPr lang="en-US" dirty="0" smtClean="0"/>
              <a:t>We have a lot of complex tasks in data science that need to be executed with precision</a:t>
            </a:r>
          </a:p>
          <a:p>
            <a:pPr lvl="1"/>
            <a:r>
              <a:rPr lang="en-US" dirty="0" smtClean="0"/>
              <a:t>We’ll have specific ways we need to crunch numbers</a:t>
            </a:r>
          </a:p>
          <a:p>
            <a:pPr lvl="2"/>
            <a:r>
              <a:rPr lang="en-US" dirty="0" smtClean="0"/>
              <a:t>We’ll need to follow the right mathematical steps.</a:t>
            </a:r>
          </a:p>
          <a:p>
            <a:pPr lvl="1"/>
            <a:r>
              <a:rPr lang="en-US" dirty="0" smtClean="0"/>
              <a:t>We’ll have to build persistent systems that take in data over time, store it in sensible ways, and provide output to users.</a:t>
            </a:r>
          </a:p>
          <a:p>
            <a:pPr lvl="1"/>
            <a:r>
              <a:rPr lang="en-US" dirty="0" smtClean="0"/>
              <a:t>We’ll have to communicate with databases, or other computer systems in ways that they can understand.</a:t>
            </a:r>
          </a:p>
          <a:p>
            <a:r>
              <a:rPr lang="en-US" dirty="0" smtClean="0"/>
              <a:t>Obviously, we’ll use computers to help us with these tasks.</a:t>
            </a:r>
          </a:p>
          <a:p>
            <a:pPr lvl="1"/>
            <a:r>
              <a:rPr lang="en-US" dirty="0" smtClean="0"/>
              <a:t>A program is the set of instructions we’ll pass to the computer to tell it what to do.</a:t>
            </a:r>
          </a:p>
          <a:p>
            <a:endParaRPr lang="en-US" dirty="0" smtClean="0"/>
          </a:p>
        </p:txBody>
      </p:sp>
    </p:spTree>
    <p:extLst>
      <p:ext uri="{BB962C8B-B14F-4D97-AF65-F5344CB8AC3E}">
        <p14:creationId xmlns:p14="http://schemas.microsoft.com/office/powerpoint/2010/main" val="132264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Python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Easy to learn</a:t>
            </a:r>
          </a:p>
          <a:p>
            <a:r>
              <a:rPr lang="en-US" dirty="0" smtClean="0"/>
              <a:t>Fast to develop</a:t>
            </a:r>
          </a:p>
          <a:p>
            <a:r>
              <a:rPr lang="en-US" dirty="0" smtClean="0"/>
              <a:t>Used in many commercial applications</a:t>
            </a:r>
          </a:p>
          <a:p>
            <a:r>
              <a:rPr lang="en-US" dirty="0" smtClean="0"/>
              <a:t>Simple syntax “Gets out of the way”</a:t>
            </a:r>
          </a:p>
          <a:p>
            <a:endParaRPr lang="en-US" dirty="0"/>
          </a:p>
          <a:p>
            <a:endParaRPr lang="en-US" dirty="0" smtClean="0"/>
          </a:p>
          <a:p>
            <a:r>
              <a:rPr lang="en-US" dirty="0"/>
              <a:t>W</a:t>
            </a:r>
            <a:r>
              <a:rPr lang="en-US" dirty="0" smtClean="0"/>
              <a:t>orse performance than C or Java</a:t>
            </a:r>
          </a:p>
          <a:p>
            <a:pPr lvl="1"/>
            <a:r>
              <a:rPr lang="en-US" dirty="0" smtClean="0"/>
              <a:t>But the interpreter has been optimized a lot, and the gap is not significant for most applications.</a:t>
            </a:r>
          </a:p>
          <a:p>
            <a:endParaRPr lang="en-US" dirty="0"/>
          </a:p>
        </p:txBody>
      </p:sp>
      <p:sp>
        <p:nvSpPr>
          <p:cNvPr id="4" name="Rectangle 3"/>
          <p:cNvSpPr/>
          <p:nvPr/>
        </p:nvSpPr>
        <p:spPr>
          <a:xfrm>
            <a:off x="2652767" y="3744044"/>
            <a:ext cx="2572378" cy="819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a:t>
            </a:r>
            <a:r>
              <a:rPr lang="en-US" dirty="0" smtClean="0"/>
              <a:t>rint(“hello world!”)</a:t>
            </a:r>
            <a:endParaRPr lang="en-US" dirty="0"/>
          </a:p>
        </p:txBody>
      </p:sp>
    </p:spTree>
    <p:extLst>
      <p:ext uri="{BB962C8B-B14F-4D97-AF65-F5344CB8AC3E}">
        <p14:creationId xmlns:p14="http://schemas.microsoft.com/office/powerpoint/2010/main" val="2226456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vs</a:t>
            </a:r>
            <a:r>
              <a:rPr lang="en-US" dirty="0" smtClean="0"/>
              <a:t> 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Suppose you are working with data, should you use Python, or a data-oriented language like R?</a:t>
            </a:r>
          </a:p>
          <a:p>
            <a:pPr lvl="1"/>
            <a:r>
              <a:rPr lang="en-US" dirty="0" smtClean="0"/>
              <a:t>For a long time, there have been a few data tasks that weren’t easily available in python.</a:t>
            </a:r>
          </a:p>
          <a:p>
            <a:pPr lvl="1"/>
            <a:r>
              <a:rPr lang="en-US" dirty="0" smtClean="0"/>
              <a:t>That’s changing, and most data analysis tasks are now easy to do in python</a:t>
            </a:r>
          </a:p>
          <a:p>
            <a:pPr lvl="1"/>
            <a:r>
              <a:rPr lang="en-US" dirty="0" smtClean="0"/>
              <a:t>The syntax of python is also clean and easy to deal with, and errors are a lot easier to debug.</a:t>
            </a:r>
          </a:p>
          <a:p>
            <a:pPr lvl="1"/>
            <a:r>
              <a:rPr lang="en-US" dirty="0" smtClean="0"/>
              <a:t>If you’re analyzing data as part of a larger system, python makes the general programming part a lot easier.</a:t>
            </a:r>
          </a:p>
          <a:p>
            <a:r>
              <a:rPr lang="en-US" dirty="0" smtClean="0"/>
              <a:t>The answer if ultimately </a:t>
            </a:r>
            <a:r>
              <a:rPr lang="en-US" dirty="0" smtClean="0"/>
              <a:t>unclear Python and R both have their strengths and weaknesses</a:t>
            </a:r>
            <a:endParaRPr lang="en-US" dirty="0" smtClean="0"/>
          </a:p>
          <a:p>
            <a:pPr lvl="1"/>
            <a:endParaRPr lang="en-US" dirty="0"/>
          </a:p>
        </p:txBody>
      </p:sp>
    </p:spTree>
    <p:extLst>
      <p:ext uri="{BB962C8B-B14F-4D97-AF65-F5344CB8AC3E}">
        <p14:creationId xmlns:p14="http://schemas.microsoft.com/office/powerpoint/2010/main" val="300058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yth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066" y="1"/>
            <a:ext cx="7532172" cy="6616874"/>
          </a:xfrm>
          <a:prstGeom prst="rect">
            <a:avLst/>
          </a:prstGeom>
        </p:spPr>
      </p:pic>
    </p:spTree>
    <p:extLst>
      <p:ext uri="{BB962C8B-B14F-4D97-AF65-F5344CB8AC3E}">
        <p14:creationId xmlns:p14="http://schemas.microsoft.com/office/powerpoint/2010/main" val="19515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vs. Algorithm</a:t>
            </a:r>
            <a:endParaRPr lang="en-US" dirty="0"/>
          </a:p>
        </p:txBody>
      </p:sp>
      <p:sp>
        <p:nvSpPr>
          <p:cNvPr id="3" name="Content Placeholder 2"/>
          <p:cNvSpPr>
            <a:spLocks noGrp="1"/>
          </p:cNvSpPr>
          <p:nvPr>
            <p:ph idx="1"/>
          </p:nvPr>
        </p:nvSpPr>
        <p:spPr>
          <a:xfrm>
            <a:off x="457200" y="1600200"/>
            <a:ext cx="6505388" cy="4525963"/>
          </a:xfrm>
        </p:spPr>
        <p:txBody>
          <a:bodyPr>
            <a:normAutofit fontScale="85000" lnSpcReduction="20000"/>
          </a:bodyPr>
          <a:lstStyle/>
          <a:p>
            <a:r>
              <a:rPr lang="en-US" dirty="0" smtClean="0"/>
              <a:t>It’s helpful to think about the steps we need to take to solve a problem, as separate from the instructions.</a:t>
            </a:r>
          </a:p>
          <a:p>
            <a:r>
              <a:rPr lang="en-US" dirty="0" smtClean="0"/>
              <a:t>The plan for solving a problem is what we call an algorithm.</a:t>
            </a:r>
          </a:p>
          <a:p>
            <a:pPr lvl="1"/>
            <a:r>
              <a:rPr lang="en-US" dirty="0" smtClean="0"/>
              <a:t>The correct set of steps.</a:t>
            </a:r>
          </a:p>
          <a:p>
            <a:pPr lvl="1"/>
            <a:r>
              <a:rPr lang="en-US" dirty="0" smtClean="0"/>
              <a:t>The method of execution.</a:t>
            </a:r>
          </a:p>
          <a:p>
            <a:pPr lvl="1"/>
            <a:r>
              <a:rPr lang="en-US" dirty="0" smtClean="0"/>
              <a:t>Something you could explain in </a:t>
            </a:r>
            <a:r>
              <a:rPr lang="en-US" dirty="0"/>
              <a:t>E</a:t>
            </a:r>
            <a:r>
              <a:rPr lang="en-US" dirty="0" smtClean="0"/>
              <a:t>nglish, or maybe mathematical notation.</a:t>
            </a:r>
          </a:p>
          <a:p>
            <a:r>
              <a:rPr lang="en-US" dirty="0" smtClean="0"/>
              <a:t>To communicate an algorithm to a computer, we first have to encode it in a programming language.</a:t>
            </a:r>
          </a:p>
        </p:txBody>
      </p:sp>
      <p:sp>
        <p:nvSpPr>
          <p:cNvPr id="4" name="Rounded Rectangle 3"/>
          <p:cNvSpPr/>
          <p:nvPr/>
        </p:nvSpPr>
        <p:spPr>
          <a:xfrm>
            <a:off x="7067176" y="2300940"/>
            <a:ext cx="1619624" cy="146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Algorithm</a:t>
            </a:r>
          </a:p>
          <a:p>
            <a:pPr algn="ctr"/>
            <a:r>
              <a:rPr lang="en-US" dirty="0" smtClean="0"/>
              <a:t>Abstract set of steps to solve a problem</a:t>
            </a:r>
            <a:endParaRPr lang="en-US" dirty="0"/>
          </a:p>
        </p:txBody>
      </p:sp>
      <p:sp>
        <p:nvSpPr>
          <p:cNvPr id="5" name="Rounded Rectangle 4"/>
          <p:cNvSpPr/>
          <p:nvPr/>
        </p:nvSpPr>
        <p:spPr>
          <a:xfrm>
            <a:off x="7067176" y="4365813"/>
            <a:ext cx="1619624" cy="16109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a:t>
            </a:r>
          </a:p>
          <a:p>
            <a:pPr algn="ctr"/>
            <a:r>
              <a:rPr lang="en-US" dirty="0" smtClean="0"/>
              <a:t>Instructions encoded in a programming language</a:t>
            </a:r>
            <a:endParaRPr lang="en-US" dirty="0"/>
          </a:p>
        </p:txBody>
      </p:sp>
      <p:cxnSp>
        <p:nvCxnSpPr>
          <p:cNvPr id="7" name="Straight Connector 6"/>
          <p:cNvCxnSpPr/>
          <p:nvPr/>
        </p:nvCxnSpPr>
        <p:spPr>
          <a:xfrm>
            <a:off x="6858000" y="4049059"/>
            <a:ext cx="2106706" cy="0"/>
          </a:xfrm>
          <a:prstGeom prst="line">
            <a:avLst/>
          </a:prstGeom>
          <a:ln w="41275">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53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do you find the longest word in a list of words?</a:t>
            </a:r>
          </a:p>
          <a:p>
            <a:pPr lvl="1"/>
            <a:r>
              <a:rPr lang="en-US" dirty="0" smtClean="0"/>
              <a:t>You can probably invent a pretty simple algorithm to use.</a:t>
            </a:r>
          </a:p>
          <a:p>
            <a:pPr lvl="1"/>
            <a:r>
              <a:rPr lang="en-US" dirty="0" smtClean="0"/>
              <a:t>Start with a guess that’s an empty word</a:t>
            </a:r>
          </a:p>
          <a:p>
            <a:pPr lvl="2"/>
            <a:r>
              <a:rPr lang="en-US" dirty="0" smtClean="0"/>
              <a:t>(this isn’t ever the right answer, but as you’ll see, we’ll always replace it)</a:t>
            </a:r>
          </a:p>
          <a:p>
            <a:pPr lvl="1"/>
            <a:r>
              <a:rPr lang="en-US" dirty="0" smtClean="0"/>
              <a:t>Next, go through each other word in order.</a:t>
            </a:r>
          </a:p>
          <a:p>
            <a:pPr lvl="2"/>
            <a:r>
              <a:rPr lang="en-US" dirty="0" smtClean="0"/>
              <a:t>If the word you get to is longer than your current guess, make that your new guess.</a:t>
            </a:r>
          </a:p>
          <a:p>
            <a:pPr lvl="1"/>
            <a:r>
              <a:rPr lang="en-US" dirty="0" smtClean="0"/>
              <a:t>At the end, your guess will be one of the longest words.</a:t>
            </a:r>
            <a:endParaRPr lang="en-US" dirty="0"/>
          </a:p>
        </p:txBody>
      </p:sp>
    </p:spTree>
    <p:extLst>
      <p:ext uri="{BB962C8B-B14F-4D97-AF65-F5344CB8AC3E}">
        <p14:creationId xmlns:p14="http://schemas.microsoft.com/office/powerpoint/2010/main" val="144328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a:t>
            </a:r>
            <a:endParaRPr lang="en-US" dirty="0"/>
          </a:p>
        </p:txBody>
      </p:sp>
      <p:sp>
        <p:nvSpPr>
          <p:cNvPr id="6" name="Content Placeholder 5"/>
          <p:cNvSpPr>
            <a:spLocks noGrp="1"/>
          </p:cNvSpPr>
          <p:nvPr>
            <p:ph idx="1"/>
          </p:nvPr>
        </p:nvSpPr>
        <p:spPr>
          <a:xfrm>
            <a:off x="457200" y="1600200"/>
            <a:ext cx="8229600" cy="2090271"/>
          </a:xfrm>
        </p:spPr>
        <p:txBody>
          <a:bodyPr>
            <a:normAutofit fontScale="70000" lnSpcReduction="20000"/>
          </a:bodyPr>
          <a:lstStyle/>
          <a:p>
            <a:r>
              <a:rPr lang="en-US" dirty="0" smtClean="0"/>
              <a:t>Here’s the algorithm written in Python.</a:t>
            </a:r>
          </a:p>
          <a:p>
            <a:pPr lvl="1"/>
            <a:r>
              <a:rPr lang="en-US" dirty="0" smtClean="0"/>
              <a:t>The first 2 lines gets the list of words and stores it in the variable words.</a:t>
            </a:r>
          </a:p>
          <a:p>
            <a:pPr lvl="1"/>
            <a:r>
              <a:rPr lang="en-US" dirty="0" smtClean="0"/>
              <a:t>Notice that guess is initialized to an empty word.</a:t>
            </a:r>
          </a:p>
          <a:p>
            <a:pPr lvl="1"/>
            <a:r>
              <a:rPr lang="en-US" dirty="0" smtClean="0"/>
              <a:t>For is a special statement that goes through each word in turn,</a:t>
            </a:r>
          </a:p>
          <a:p>
            <a:pPr lvl="2"/>
            <a:r>
              <a:rPr lang="en-US" dirty="0" smtClean="0"/>
              <a:t>When we encounter a longer word, we set guess to the new word.</a:t>
            </a:r>
          </a:p>
          <a:p>
            <a:pPr lvl="1"/>
            <a:r>
              <a:rPr lang="en-US" dirty="0" smtClean="0"/>
              <a:t>Finally, we print the answer.</a:t>
            </a:r>
            <a:endParaRPr lang="en-US" dirty="0"/>
          </a:p>
        </p:txBody>
      </p:sp>
      <p:pic>
        <p:nvPicPr>
          <p:cNvPr id="3" name="Picture 2" descr="Screen Shot 2015-06-25 at 6.16.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776222"/>
            <a:ext cx="8115300" cy="2641600"/>
          </a:xfrm>
          <a:prstGeom prst="rect">
            <a:avLst/>
          </a:prstGeom>
        </p:spPr>
      </p:pic>
    </p:spTree>
    <p:extLst>
      <p:ext uri="{BB962C8B-B14F-4D97-AF65-F5344CB8AC3E}">
        <p14:creationId xmlns:p14="http://schemas.microsoft.com/office/powerpoint/2010/main" val="378717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Statements</a:t>
            </a:r>
            <a:endParaRPr lang="en-US" dirty="0"/>
          </a:p>
        </p:txBody>
      </p:sp>
      <p:sp>
        <p:nvSpPr>
          <p:cNvPr id="3" name="Content Placeholder 2"/>
          <p:cNvSpPr>
            <a:spLocks noGrp="1"/>
          </p:cNvSpPr>
          <p:nvPr>
            <p:ph idx="1"/>
          </p:nvPr>
        </p:nvSpPr>
        <p:spPr>
          <a:xfrm>
            <a:off x="457200" y="1600200"/>
            <a:ext cx="8229600" cy="4645212"/>
          </a:xfrm>
        </p:spPr>
        <p:txBody>
          <a:bodyPr>
            <a:normAutofit fontScale="70000" lnSpcReduction="20000"/>
          </a:bodyPr>
          <a:lstStyle/>
          <a:p>
            <a:r>
              <a:rPr lang="en-US" dirty="0" smtClean="0"/>
              <a:t>A programming language has to be more precise than a human language</a:t>
            </a:r>
          </a:p>
          <a:p>
            <a:pPr lvl="1"/>
            <a:r>
              <a:rPr lang="en-US" dirty="0" smtClean="0"/>
              <a:t>There’s no room for ambiguity, we don</a:t>
            </a:r>
            <a:r>
              <a:rPr lang="fr-FR" dirty="0" smtClean="0"/>
              <a:t>’</a:t>
            </a:r>
            <a:r>
              <a:rPr lang="en-US" dirty="0" smtClean="0"/>
              <a:t>t want the computer to guess what we mean.</a:t>
            </a:r>
          </a:p>
          <a:p>
            <a:r>
              <a:rPr lang="en-US" dirty="0" smtClean="0"/>
              <a:t>Like other programming languages, Python has a strict syntax</a:t>
            </a:r>
          </a:p>
          <a:p>
            <a:pPr lvl="1"/>
            <a:r>
              <a:rPr lang="en-US" dirty="0" smtClean="0"/>
              <a:t>The rules for how to write instructions, also called statements.</a:t>
            </a:r>
          </a:p>
          <a:p>
            <a:r>
              <a:rPr lang="en-US" dirty="0" smtClean="0"/>
              <a:t>The phrase, “for word in words:” has just one interpretation – every computer executing python in the world will do the exact same thing when seeing this line.</a:t>
            </a:r>
          </a:p>
          <a:p>
            <a:r>
              <a:rPr lang="en-US" dirty="0" smtClean="0"/>
              <a:t>And you can’t be sloppy and change the order of the words, etc.</a:t>
            </a:r>
          </a:p>
          <a:p>
            <a:pPr lvl="1"/>
            <a:r>
              <a:rPr lang="en-US" dirty="0" smtClean="0"/>
              <a:t>A human could figure out what you mean, but a computer can’t</a:t>
            </a:r>
          </a:p>
          <a:p>
            <a:pPr lvl="1"/>
            <a:r>
              <a:rPr lang="en-US" dirty="0" smtClean="0"/>
              <a:t>We’ll start learning the exact meaning of these statements soon.</a:t>
            </a:r>
          </a:p>
          <a:p>
            <a:pPr marL="457200" lvl="1" indent="0">
              <a:buNone/>
            </a:pPr>
            <a:endParaRPr lang="en-US" dirty="0" smtClean="0"/>
          </a:p>
        </p:txBody>
      </p:sp>
    </p:spTree>
    <p:extLst>
      <p:ext uri="{BB962C8B-B14F-4D97-AF65-F5344CB8AC3E}">
        <p14:creationId xmlns:p14="http://schemas.microsoft.com/office/powerpoint/2010/main" val="245521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Language Characteristics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694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Programming Languages</a:t>
            </a:r>
            <a:endParaRPr lang="en-US" dirty="0"/>
          </a:p>
        </p:txBody>
      </p:sp>
      <p:sp>
        <p:nvSpPr>
          <p:cNvPr id="3" name="Content Placeholder 2"/>
          <p:cNvSpPr>
            <a:spLocks noGrp="1"/>
          </p:cNvSpPr>
          <p:nvPr>
            <p:ph idx="1"/>
          </p:nvPr>
        </p:nvSpPr>
        <p:spPr>
          <a:xfrm>
            <a:off x="457200" y="1417638"/>
            <a:ext cx="8387976" cy="2302706"/>
          </a:xfrm>
        </p:spPr>
        <p:txBody>
          <a:bodyPr>
            <a:normAutofit fontScale="62500" lnSpcReduction="20000"/>
          </a:bodyPr>
          <a:lstStyle/>
          <a:p>
            <a:r>
              <a:rPr lang="en-US" dirty="0" smtClean="0"/>
              <a:t>The same algorithm could be encoded in many programming languages.</a:t>
            </a:r>
          </a:p>
          <a:p>
            <a:pPr lvl="1"/>
            <a:r>
              <a:rPr lang="en-US" dirty="0" smtClean="0"/>
              <a:t>The algorithm is abstract – it’s the set of steps that’s separate from how we communicate it.</a:t>
            </a:r>
          </a:p>
          <a:p>
            <a:r>
              <a:rPr lang="en-US" dirty="0" smtClean="0"/>
              <a:t>Each programming language has a different syntax, and is good at different things.</a:t>
            </a:r>
          </a:p>
          <a:p>
            <a:r>
              <a:rPr lang="en-US" dirty="0" smtClean="0"/>
              <a:t>How do you choose a language?</a:t>
            </a:r>
          </a:p>
          <a:p>
            <a:pPr lvl="1"/>
            <a:r>
              <a:rPr lang="en-US" dirty="0" smtClean="0"/>
              <a:t>Once concern is whether you want a low-level or a high-level language</a:t>
            </a:r>
          </a:p>
        </p:txBody>
      </p:sp>
      <p:sp>
        <p:nvSpPr>
          <p:cNvPr id="4" name="Rounded Rectangle 3"/>
          <p:cNvSpPr/>
          <p:nvPr/>
        </p:nvSpPr>
        <p:spPr>
          <a:xfrm>
            <a:off x="3645647" y="3720344"/>
            <a:ext cx="1619624" cy="146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Algorithm</a:t>
            </a:r>
          </a:p>
          <a:p>
            <a:pPr algn="ctr"/>
            <a:r>
              <a:rPr lang="en-US" dirty="0" smtClean="0"/>
              <a:t>Abstract set of steps to solve a problem</a:t>
            </a:r>
            <a:endParaRPr lang="en-US" dirty="0"/>
          </a:p>
        </p:txBody>
      </p:sp>
      <p:sp>
        <p:nvSpPr>
          <p:cNvPr id="5" name="Rounded Rectangle 4"/>
          <p:cNvSpPr/>
          <p:nvPr/>
        </p:nvSpPr>
        <p:spPr>
          <a:xfrm>
            <a:off x="3645647"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 Lisp</a:t>
            </a:r>
            <a:endParaRPr lang="en-US" dirty="0"/>
          </a:p>
        </p:txBody>
      </p:sp>
      <p:cxnSp>
        <p:nvCxnSpPr>
          <p:cNvPr id="7" name="Straight Connector 6"/>
          <p:cNvCxnSpPr/>
          <p:nvPr/>
        </p:nvCxnSpPr>
        <p:spPr>
          <a:xfrm>
            <a:off x="1135529" y="5468463"/>
            <a:ext cx="6887883" cy="0"/>
          </a:xfrm>
          <a:prstGeom prst="line">
            <a:avLst/>
          </a:prstGeom>
          <a:ln w="41275">
            <a:prstDash val="dash"/>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5417671"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 Python</a:t>
            </a:r>
            <a:endParaRPr lang="en-US" dirty="0"/>
          </a:p>
        </p:txBody>
      </p:sp>
      <p:sp>
        <p:nvSpPr>
          <p:cNvPr id="9" name="Rounded Rectangle 8"/>
          <p:cNvSpPr/>
          <p:nvPr/>
        </p:nvSpPr>
        <p:spPr>
          <a:xfrm>
            <a:off x="1816847"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a:t>
            </a:r>
          </a:p>
          <a:p>
            <a:pPr algn="ctr"/>
            <a:r>
              <a:rPr lang="en-US" b="1" dirty="0"/>
              <a:t>R</a:t>
            </a:r>
            <a:endParaRPr lang="en-US" dirty="0"/>
          </a:p>
        </p:txBody>
      </p:sp>
    </p:spTree>
    <p:extLst>
      <p:ext uri="{BB962C8B-B14F-4D97-AF65-F5344CB8AC3E}">
        <p14:creationId xmlns:p14="http://schemas.microsoft.com/office/powerpoint/2010/main" val="1991050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1278</TotalTime>
  <Words>2650</Words>
  <Application>Microsoft Macintosh PowerPoint</Application>
  <PresentationFormat>On-screen Show (4:3)</PresentationFormat>
  <Paragraphs>258</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Python</vt:lpstr>
      <vt:lpstr>Introducing Python</vt:lpstr>
      <vt:lpstr>What’s a Program?</vt:lpstr>
      <vt:lpstr>Program vs. Algorithm</vt:lpstr>
      <vt:lpstr>Algorithm Example</vt:lpstr>
      <vt:lpstr>Python Implementation</vt:lpstr>
      <vt:lpstr>Programming Statements</vt:lpstr>
      <vt:lpstr>Programming Language Characteristics</vt:lpstr>
      <vt:lpstr>Different Programming Languages</vt:lpstr>
      <vt:lpstr>Low level vs. High Level</vt:lpstr>
      <vt:lpstr>Low level vs. High Level</vt:lpstr>
      <vt:lpstr>Machine Code</vt:lpstr>
      <vt:lpstr>High Level Languages</vt:lpstr>
      <vt:lpstr>Abstracting from Hardware</vt:lpstr>
      <vt:lpstr>Defining Computers</vt:lpstr>
      <vt:lpstr>Defining Computers</vt:lpstr>
      <vt:lpstr>Modern Computers</vt:lpstr>
      <vt:lpstr>Virtual Computers</vt:lpstr>
      <vt:lpstr>The Python Interpreter</vt:lpstr>
      <vt:lpstr>Interpreted vs. Compiled</vt:lpstr>
      <vt:lpstr>The World of Programming Languages</vt:lpstr>
      <vt:lpstr>PowerPoint Presentation</vt:lpstr>
      <vt:lpstr>Shell script</vt:lpstr>
      <vt:lpstr>Data-oriented Languages</vt:lpstr>
      <vt:lpstr>C++</vt:lpstr>
      <vt:lpstr>Java</vt:lpstr>
      <vt:lpstr>Higher-Level Languages</vt:lpstr>
      <vt:lpstr>Lisps</vt:lpstr>
      <vt:lpstr>Python</vt:lpstr>
      <vt:lpstr>Advantages of Python</vt:lpstr>
      <vt:lpstr>Python vs 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Computing Applications</dc:title>
  <dc:creator>Paul Laskowski</dc:creator>
  <cp:lastModifiedBy>William Chambers</cp:lastModifiedBy>
  <cp:revision>136</cp:revision>
  <dcterms:created xsi:type="dcterms:W3CDTF">2012-08-12T02:46:57Z</dcterms:created>
  <dcterms:modified xsi:type="dcterms:W3CDTF">2015-09-21T02:46:54Z</dcterms:modified>
</cp:coreProperties>
</file>