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6" r:id="rId4"/>
    <p:sldId id="265" r:id="rId5"/>
    <p:sldId id="267" r:id="rId6"/>
    <p:sldId id="268" r:id="rId7"/>
    <p:sldId id="269" r:id="rId8"/>
    <p:sldId id="259" r:id="rId9"/>
    <p:sldId id="270" r:id="rId10"/>
    <p:sldId id="263" r:id="rId11"/>
    <p:sldId id="262" r:id="rId12"/>
    <p:sldId id="261" r:id="rId13"/>
    <p:sldId id="257" r:id="rId14"/>
    <p:sldId id="260"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00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D31E8072-164C-4D4B-9010-AE18EBBCFA36}" type="datetimeFigureOut">
              <a:rPr lang="en-US" smtClean="0"/>
              <a:t>7/31/15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421519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31E8072-164C-4D4B-9010-AE18EBBCFA36}" type="datetimeFigureOut">
              <a:rPr lang="en-US" smtClean="0"/>
              <a:t>7/31/15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111789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31E8072-164C-4D4B-9010-AE18EBBCFA36}" type="datetimeFigureOut">
              <a:rPr lang="en-US" smtClean="0"/>
              <a:t>7/31/15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134527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31E8072-164C-4D4B-9010-AE18EBBCFA36}" type="datetimeFigureOut">
              <a:rPr lang="en-US" smtClean="0"/>
              <a:t>7/31/15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190673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D31E8072-164C-4D4B-9010-AE18EBBCFA36}" type="datetimeFigureOut">
              <a:rPr lang="en-US" smtClean="0"/>
              <a:t>7/31/15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208598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D31E8072-164C-4D4B-9010-AE18EBBCFA36}" type="datetimeFigureOut">
              <a:rPr lang="en-US" smtClean="0"/>
              <a:t>7/31/15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14466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D31E8072-164C-4D4B-9010-AE18EBBCFA36}" type="datetimeFigureOut">
              <a:rPr lang="en-US" smtClean="0"/>
              <a:t>7/31/15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414595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D31E8072-164C-4D4B-9010-AE18EBBCFA36}" type="datetimeFigureOut">
              <a:rPr lang="en-US" smtClean="0"/>
              <a:t>7/31/15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14123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1E8072-164C-4D4B-9010-AE18EBBCFA36}" type="datetimeFigureOut">
              <a:rPr lang="en-US" smtClean="0"/>
              <a:t>7/31/15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224869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D31E8072-164C-4D4B-9010-AE18EBBCFA36}" type="datetimeFigureOut">
              <a:rPr lang="en-US" smtClean="0"/>
              <a:t>7/31/15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379096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D31E8072-164C-4D4B-9010-AE18EBBCFA36}" type="datetimeFigureOut">
              <a:rPr lang="en-US" smtClean="0"/>
              <a:t>7/31/15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3A04C-C2B1-454C-AA76-67B16C6D5044}" type="slidenum">
              <a:rPr lang="en-US" smtClean="0"/>
              <a:t>‹#›</a:t>
            </a:fld>
            <a:endParaRPr lang="en-US"/>
          </a:p>
        </p:txBody>
      </p:sp>
    </p:spTree>
    <p:extLst>
      <p:ext uri="{BB962C8B-B14F-4D97-AF65-F5344CB8AC3E}">
        <p14:creationId xmlns:p14="http://schemas.microsoft.com/office/powerpoint/2010/main" val="33503933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E8072-164C-4D4B-9010-AE18EBBCFA36}" type="datetimeFigureOut">
              <a:rPr lang="en-US" smtClean="0"/>
              <a:t>7/31/15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3A04C-C2B1-454C-AA76-67B16C6D5044}" type="slidenum">
              <a:rPr lang="en-US" smtClean="0"/>
              <a:t>‹#›</a:t>
            </a:fld>
            <a:endParaRPr lang="en-US"/>
          </a:p>
        </p:txBody>
      </p:sp>
    </p:spTree>
    <p:extLst>
      <p:ext uri="{BB962C8B-B14F-4D97-AF65-F5344CB8AC3E}">
        <p14:creationId xmlns:p14="http://schemas.microsoft.com/office/powerpoint/2010/main" val="3412865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Calling Functions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24194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a:t>
            </a:r>
            <a:endParaRPr lang="en-US" dirty="0"/>
          </a:p>
        </p:txBody>
      </p:sp>
      <p:sp>
        <p:nvSpPr>
          <p:cNvPr id="3" name="Content Placeholder 2"/>
          <p:cNvSpPr>
            <a:spLocks noGrp="1"/>
          </p:cNvSpPr>
          <p:nvPr>
            <p:ph idx="1"/>
          </p:nvPr>
        </p:nvSpPr>
        <p:spPr>
          <a:xfrm>
            <a:off x="457200" y="1600201"/>
            <a:ext cx="8229600" cy="1708685"/>
          </a:xfrm>
        </p:spPr>
        <p:txBody>
          <a:bodyPr>
            <a:normAutofit fontScale="70000" lnSpcReduction="20000"/>
          </a:bodyPr>
          <a:lstStyle/>
          <a:p>
            <a:r>
              <a:rPr lang="en-US" sz="2800" dirty="0" smtClean="0"/>
              <a:t>These stack frames might remind you of separate programs, running side by side.</a:t>
            </a:r>
          </a:p>
          <a:p>
            <a:r>
              <a:rPr lang="en-US" sz="2800" dirty="0" smtClean="0"/>
              <a:t>In fact, a</a:t>
            </a:r>
            <a:r>
              <a:rPr lang="en-US" sz="2800" dirty="0" smtClean="0"/>
              <a:t>s we’ll see, this is a good comparison.  </a:t>
            </a:r>
            <a:r>
              <a:rPr lang="en-US" sz="2800" dirty="0"/>
              <a:t>A</a:t>
            </a:r>
            <a:r>
              <a:rPr lang="en-US" sz="2800" dirty="0" smtClean="0"/>
              <a:t> function is very much like a separate program within a program</a:t>
            </a:r>
          </a:p>
          <a:p>
            <a:pPr lvl="1"/>
            <a:r>
              <a:rPr lang="en-US" sz="2400" dirty="0" smtClean="0"/>
              <a:t>this will be a useful hint to keep in mind as we keep learning about how they work. </a:t>
            </a:r>
            <a:endParaRPr lang="en-US" sz="2400" dirty="0" smtClean="0"/>
          </a:p>
          <a:p>
            <a:pPr marL="0" indent="0">
              <a:buNone/>
            </a:pPr>
            <a:r>
              <a:rPr lang="en-US" sz="2800" dirty="0"/>
              <a:t>	</a:t>
            </a:r>
            <a:r>
              <a:rPr lang="en-US" sz="2800" dirty="0" smtClean="0"/>
              <a:t>	</a:t>
            </a:r>
            <a:endParaRPr lang="en-US" sz="2800" dirty="0"/>
          </a:p>
        </p:txBody>
      </p:sp>
      <p:pic>
        <p:nvPicPr>
          <p:cNvPr id="4" name="Picture 3" descr="leonardo-dicaprio-inception-movie-meme-fa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33" y="4067178"/>
            <a:ext cx="2790822" cy="2790822"/>
          </a:xfrm>
          <a:prstGeom prst="rect">
            <a:avLst/>
          </a:prstGeom>
        </p:spPr>
      </p:pic>
      <p:sp>
        <p:nvSpPr>
          <p:cNvPr id="5" name="TextBox 4"/>
          <p:cNvSpPr txBox="1"/>
          <p:nvPr/>
        </p:nvSpPr>
        <p:spPr>
          <a:xfrm>
            <a:off x="3409055" y="5322752"/>
            <a:ext cx="2788744" cy="461665"/>
          </a:xfrm>
          <a:prstGeom prst="rect">
            <a:avLst/>
          </a:prstGeom>
          <a:noFill/>
        </p:spPr>
        <p:txBody>
          <a:bodyPr wrap="none" rtlCol="0">
            <a:spAutoFit/>
          </a:bodyPr>
          <a:lstStyle/>
          <a:p>
            <a:r>
              <a:rPr lang="en-US" sz="2400" dirty="0" smtClean="0"/>
              <a:t>(Within a program…)</a:t>
            </a:r>
            <a:endParaRPr lang="en-US" sz="2400" dirty="0"/>
          </a:p>
        </p:txBody>
      </p:sp>
    </p:spTree>
    <p:extLst>
      <p:ext uri="{BB962C8B-B14F-4D97-AF65-F5344CB8AC3E}">
        <p14:creationId xmlns:p14="http://schemas.microsoft.com/office/powerpoint/2010/main" val="1511506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dirty="0" smtClean="0"/>
              <a:t>Write a function, </a:t>
            </a:r>
            <a:r>
              <a:rPr lang="en-US" dirty="0" err="1" smtClean="0"/>
              <a:t>sum_digits</a:t>
            </a:r>
            <a:r>
              <a:rPr lang="en-US" dirty="0" smtClean="0"/>
              <a:t> which takes an </a:t>
            </a:r>
            <a:r>
              <a:rPr lang="en-US" dirty="0" err="1" smtClean="0"/>
              <a:t>int</a:t>
            </a:r>
            <a:r>
              <a:rPr lang="en-US" dirty="0" smtClean="0"/>
              <a:t> and returns the sum of its digits.</a:t>
            </a:r>
          </a:p>
          <a:p>
            <a:r>
              <a:rPr lang="en-US" dirty="0" smtClean="0"/>
              <a:t>Prompt the user for their phone number, x.  Compute x minus the sum of the digits of x.</a:t>
            </a:r>
          </a:p>
          <a:p>
            <a:r>
              <a:rPr lang="en-US" dirty="0" smtClean="0"/>
              <a:t>If the result has more than one digit, replace it by the sum of the digits of the result.  Do this repeatedly until the result has just one digit, then display it.</a:t>
            </a:r>
            <a:endParaRPr lang="en-US" dirty="0"/>
          </a:p>
        </p:txBody>
      </p:sp>
    </p:spTree>
    <p:extLst>
      <p:ext uri="{BB962C8B-B14F-4D97-AF65-F5344CB8AC3E}">
        <p14:creationId xmlns:p14="http://schemas.microsoft.com/office/powerpoint/2010/main" val="33357933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Every Function has a Namespace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Prevents function from accidentally altering variables in other parts of the program.</a:t>
            </a:r>
          </a:p>
          <a:p>
            <a:r>
              <a:rPr lang="en-US" dirty="0" smtClean="0"/>
              <a:t>If functions are written by different programmers, it would be a huge pain to make sure they use different names.</a:t>
            </a:r>
          </a:p>
          <a:p>
            <a:r>
              <a:rPr lang="en-US" dirty="0" smtClean="0"/>
              <a:t>In huge programs, we won’t run out of nice short variable names, since they can be reused.</a:t>
            </a:r>
          </a:p>
          <a:p>
            <a:r>
              <a:rPr lang="en-US" dirty="0" smtClean="0"/>
              <a:t>The effects of a function are limited to the parameters it takes, making it easier to understand.</a:t>
            </a:r>
          </a:p>
        </p:txBody>
      </p:sp>
    </p:spTree>
    <p:extLst>
      <p:ext uri="{BB962C8B-B14F-4D97-AF65-F5344CB8AC3E}">
        <p14:creationId xmlns:p14="http://schemas.microsoft.com/office/powerpoint/2010/main" val="28655529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Decomposition</a:t>
            </a:r>
          </a:p>
          <a:p>
            <a:pPr lvl="1"/>
            <a:r>
              <a:rPr lang="en-US" dirty="0" smtClean="0"/>
              <a:t>Break programming tasks up into self-contained pieces</a:t>
            </a:r>
          </a:p>
          <a:p>
            <a:r>
              <a:rPr lang="en-US" dirty="0" smtClean="0"/>
              <a:t>Modularity</a:t>
            </a:r>
          </a:p>
          <a:p>
            <a:pPr lvl="1"/>
            <a:r>
              <a:rPr lang="en-US" dirty="0" smtClean="0"/>
              <a:t>Write flexible code that can be reused</a:t>
            </a:r>
          </a:p>
          <a:p>
            <a:pPr lvl="1"/>
            <a:r>
              <a:rPr lang="en-US" dirty="0" smtClean="0"/>
              <a:t>Make code more readable</a:t>
            </a:r>
          </a:p>
          <a:p>
            <a:r>
              <a:rPr lang="en-US" dirty="0" smtClean="0"/>
              <a:t>Abstraction</a:t>
            </a:r>
          </a:p>
          <a:p>
            <a:pPr lvl="1"/>
            <a:r>
              <a:rPr lang="en-US" dirty="0" smtClean="0"/>
              <a:t>Hide implementation details</a:t>
            </a:r>
          </a:p>
          <a:p>
            <a:pPr lvl="1"/>
            <a:r>
              <a:rPr lang="en-US" dirty="0" smtClean="0"/>
              <a:t>Create layers for low-level and high-level tasks</a:t>
            </a:r>
          </a:p>
          <a:p>
            <a:pPr lvl="1"/>
            <a:r>
              <a:rPr lang="en-US" dirty="0" smtClean="0"/>
              <a:t>Define interaction between program components</a:t>
            </a:r>
          </a:p>
          <a:p>
            <a:pPr lvl="1"/>
            <a:endParaRPr lang="en-US" dirty="0"/>
          </a:p>
        </p:txBody>
      </p:sp>
    </p:spTree>
    <p:extLst>
      <p:ext uri="{BB962C8B-B14F-4D97-AF65-F5344CB8AC3E}">
        <p14:creationId xmlns:p14="http://schemas.microsoft.com/office/powerpoint/2010/main" val="41872020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Python Calls a Function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Create a new local namespace</a:t>
            </a:r>
          </a:p>
          <a:p>
            <a:pPr marL="514350" indent="-514350">
              <a:buFont typeface="+mj-lt"/>
              <a:buAutoNum type="arabicPeriod"/>
            </a:pPr>
            <a:r>
              <a:rPr lang="en-US" dirty="0" smtClean="0"/>
              <a:t>For each parameter, create a local variable and bind it to the argument</a:t>
            </a:r>
          </a:p>
          <a:p>
            <a:pPr marL="514350" indent="-514350">
              <a:buFont typeface="+mj-lt"/>
              <a:buAutoNum type="arabicPeriod"/>
            </a:pPr>
            <a:r>
              <a:rPr lang="en-US" dirty="0" smtClean="0"/>
              <a:t>For each assignment statement, if name is not already in the local namespace, create a new local variable.</a:t>
            </a:r>
          </a:p>
          <a:p>
            <a:pPr marL="514350" indent="-514350">
              <a:buFont typeface="+mj-lt"/>
              <a:buAutoNum type="arabicPeriod"/>
            </a:pPr>
            <a:r>
              <a:rPr lang="en-US" dirty="0" smtClean="0"/>
              <a:t>Execute the statements</a:t>
            </a:r>
            <a:endParaRPr lang="en-US" dirty="0"/>
          </a:p>
        </p:txBody>
      </p:sp>
    </p:spTree>
    <p:extLst>
      <p:ext uri="{BB962C8B-B14F-4D97-AF65-F5344CB8AC3E}">
        <p14:creationId xmlns:p14="http://schemas.microsoft.com/office/powerpoint/2010/main" val="36222010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US" dirty="0"/>
          </a:p>
        </p:txBody>
      </p:sp>
      <p:sp>
        <p:nvSpPr>
          <p:cNvPr id="3" name="Content Placeholder 2"/>
          <p:cNvSpPr>
            <a:spLocks noGrp="1"/>
          </p:cNvSpPr>
          <p:nvPr>
            <p:ph idx="1"/>
          </p:nvPr>
        </p:nvSpPr>
        <p:spPr/>
        <p:txBody>
          <a:bodyPr/>
          <a:lstStyle/>
          <a:p>
            <a:r>
              <a:rPr lang="en-US" dirty="0" smtClean="0"/>
              <a:t>Write a function </a:t>
            </a:r>
            <a:r>
              <a:rPr lang="en-US" dirty="0" err="1" smtClean="0"/>
              <a:t>is_consonant</a:t>
            </a:r>
            <a:r>
              <a:rPr lang="en-US" dirty="0" smtClean="0"/>
              <a:t>() that takes a character and returns True if it is a consonant</a:t>
            </a:r>
          </a:p>
          <a:p>
            <a:r>
              <a:rPr lang="en-US" dirty="0" smtClean="0"/>
              <a:t>Use your function to create a new </a:t>
            </a:r>
            <a:r>
              <a:rPr lang="en-US" dirty="0" err="1" smtClean="0"/>
              <a:t>fuction</a:t>
            </a:r>
            <a:r>
              <a:rPr lang="en-US" dirty="0" smtClean="0"/>
              <a:t> </a:t>
            </a:r>
            <a:r>
              <a:rPr lang="en-US" dirty="0" err="1" smtClean="0"/>
              <a:t>to_piglatin</a:t>
            </a:r>
            <a:r>
              <a:rPr lang="en-US" dirty="0" smtClean="0"/>
              <a:t>() that takes a word, moves all starting consonants to the end of the word, then adds ay to the end and returns the result</a:t>
            </a:r>
            <a:endParaRPr lang="en-US" dirty="0"/>
          </a:p>
        </p:txBody>
      </p:sp>
    </p:spTree>
    <p:extLst>
      <p:ext uri="{BB962C8B-B14F-4D97-AF65-F5344CB8AC3E}">
        <p14:creationId xmlns:p14="http://schemas.microsoft.com/office/powerpoint/2010/main" val="25956902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Control Moves Through a Function</a:t>
            </a:r>
            <a:endParaRPr lang="en-US" dirty="0"/>
          </a:p>
        </p:txBody>
      </p:sp>
      <p:sp>
        <p:nvSpPr>
          <p:cNvPr id="3" name="Content Placeholder 2"/>
          <p:cNvSpPr>
            <a:spLocks noGrp="1"/>
          </p:cNvSpPr>
          <p:nvPr>
            <p:ph idx="1"/>
          </p:nvPr>
        </p:nvSpPr>
        <p:spPr>
          <a:xfrm>
            <a:off x="457200" y="4483100"/>
            <a:ext cx="8073195" cy="2374900"/>
          </a:xfrm>
        </p:spPr>
        <p:txBody>
          <a:bodyPr>
            <a:normAutofit fontScale="70000" lnSpcReduction="20000"/>
          </a:bodyPr>
          <a:lstStyle/>
          <a:p>
            <a:r>
              <a:rPr lang="en-US" dirty="0"/>
              <a:t>Think about how control moves through a program when you call a function.  </a:t>
            </a:r>
            <a:endParaRPr lang="en-US" dirty="0" smtClean="0"/>
          </a:p>
          <a:p>
            <a:r>
              <a:rPr lang="en-US" dirty="0" smtClean="0"/>
              <a:t>Control </a:t>
            </a:r>
            <a:r>
              <a:rPr lang="en-US" dirty="0"/>
              <a:t>begins moving from the top of our script</a:t>
            </a:r>
            <a:r>
              <a:rPr lang="en-US" dirty="0" smtClean="0"/>
              <a:t>, first the function is defined, then it gets </a:t>
            </a:r>
            <a:r>
              <a:rPr lang="en-US" dirty="0"/>
              <a:t>to </a:t>
            </a:r>
            <a:r>
              <a:rPr lang="en-US" dirty="0" smtClean="0"/>
              <a:t>a statement with the first </a:t>
            </a:r>
            <a:r>
              <a:rPr lang="en-US" dirty="0"/>
              <a:t>function call. </a:t>
            </a:r>
          </a:p>
          <a:p>
            <a:r>
              <a:rPr lang="en-US" dirty="0" smtClean="0"/>
              <a:t>It can’t assign a value to root yet, because it doesn’t know the </a:t>
            </a:r>
            <a:r>
              <a:rPr lang="en-US" dirty="0" err="1" smtClean="0"/>
              <a:t>squareroot</a:t>
            </a:r>
            <a:r>
              <a:rPr lang="en-US" dirty="0" smtClean="0"/>
              <a:t> of 5 at this point.</a:t>
            </a:r>
          </a:p>
        </p:txBody>
      </p:sp>
      <p:pic>
        <p:nvPicPr>
          <p:cNvPr id="6" name="Picture 5" descr="Screen Shot 2015-07-31 at 2.37.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14" y="1554024"/>
            <a:ext cx="5740400" cy="2692400"/>
          </a:xfrm>
          <a:prstGeom prst="rect">
            <a:avLst/>
          </a:prstGeom>
        </p:spPr>
      </p:pic>
      <p:sp>
        <p:nvSpPr>
          <p:cNvPr id="7" name="Oval 6"/>
          <p:cNvSpPr/>
          <p:nvPr/>
        </p:nvSpPr>
        <p:spPr>
          <a:xfrm>
            <a:off x="1870851" y="3672473"/>
            <a:ext cx="1973834" cy="343222"/>
          </a:xfrm>
          <a:prstGeom prst="ellipse">
            <a:avLst/>
          </a:prstGeom>
          <a:noFill/>
          <a:ln w="444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6895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Control Moves Through a Function</a:t>
            </a:r>
            <a:endParaRPr lang="en-US" dirty="0"/>
          </a:p>
        </p:txBody>
      </p:sp>
      <p:sp>
        <p:nvSpPr>
          <p:cNvPr id="3" name="Content Placeholder 2"/>
          <p:cNvSpPr>
            <a:spLocks noGrp="1"/>
          </p:cNvSpPr>
          <p:nvPr>
            <p:ph idx="1"/>
          </p:nvPr>
        </p:nvSpPr>
        <p:spPr>
          <a:xfrm>
            <a:off x="457200" y="4483100"/>
            <a:ext cx="8073195" cy="2374900"/>
          </a:xfrm>
        </p:spPr>
        <p:txBody>
          <a:bodyPr>
            <a:normAutofit/>
          </a:bodyPr>
          <a:lstStyle/>
          <a:p>
            <a:r>
              <a:rPr lang="en-US" dirty="0" smtClean="0"/>
              <a:t>At this point, we pause on executing the main program, and control jumps up to the start of the function.</a:t>
            </a:r>
          </a:p>
        </p:txBody>
      </p:sp>
      <p:pic>
        <p:nvPicPr>
          <p:cNvPr id="6" name="Picture 5" descr="Screen Shot 2015-07-31 at 2.37.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14" y="1554024"/>
            <a:ext cx="5740400" cy="2692400"/>
          </a:xfrm>
          <a:prstGeom prst="rect">
            <a:avLst/>
          </a:prstGeom>
        </p:spPr>
      </p:pic>
      <p:sp>
        <p:nvSpPr>
          <p:cNvPr id="7" name="Oval 6"/>
          <p:cNvSpPr/>
          <p:nvPr/>
        </p:nvSpPr>
        <p:spPr>
          <a:xfrm>
            <a:off x="1870851" y="3672473"/>
            <a:ext cx="1973834" cy="343222"/>
          </a:xfrm>
          <a:prstGeom prst="ellipse">
            <a:avLst/>
          </a:prstGeom>
          <a:noFill/>
          <a:ln w="444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Curved Connector 8"/>
          <p:cNvCxnSpPr>
            <a:stCxn id="7" idx="6"/>
          </p:cNvCxnSpPr>
          <p:nvPr/>
        </p:nvCxnSpPr>
        <p:spPr>
          <a:xfrm flipH="1" flipV="1">
            <a:off x="3535737" y="1698948"/>
            <a:ext cx="308948" cy="2145136"/>
          </a:xfrm>
          <a:prstGeom prst="curvedConnector4">
            <a:avLst>
              <a:gd name="adj1" fmla="val -546215"/>
              <a:gd name="adj2" fmla="val 100400"/>
            </a:avLst>
          </a:prstGeom>
          <a:ln w="60325">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397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Control Moves Through a Function</a:t>
            </a:r>
            <a:endParaRPr lang="en-US" dirty="0"/>
          </a:p>
        </p:txBody>
      </p:sp>
      <p:sp>
        <p:nvSpPr>
          <p:cNvPr id="3" name="Content Placeholder 2"/>
          <p:cNvSpPr>
            <a:spLocks noGrp="1"/>
          </p:cNvSpPr>
          <p:nvPr>
            <p:ph idx="1"/>
          </p:nvPr>
        </p:nvSpPr>
        <p:spPr>
          <a:xfrm>
            <a:off x="457200" y="4483100"/>
            <a:ext cx="8073195" cy="2374900"/>
          </a:xfrm>
        </p:spPr>
        <p:txBody>
          <a:bodyPr>
            <a:normAutofit fontScale="85000" lnSpcReduction="10000"/>
          </a:bodyPr>
          <a:lstStyle/>
          <a:p>
            <a:r>
              <a:rPr lang="en-US" dirty="0" smtClean="0"/>
              <a:t>We’re passing two objects into our function, 5 and 0.00001.</a:t>
            </a:r>
          </a:p>
          <a:p>
            <a:r>
              <a:rPr lang="en-US" dirty="0" smtClean="0"/>
              <a:t>The function’s parameters, x and epsilon get bound to these two objects.  So when control moves into the function, x will equal 5 and epsilon will equal 0.00001.</a:t>
            </a:r>
          </a:p>
        </p:txBody>
      </p:sp>
      <p:pic>
        <p:nvPicPr>
          <p:cNvPr id="6" name="Picture 5" descr="Screen Shot 2015-07-31 at 2.37.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14" y="1554024"/>
            <a:ext cx="5740400" cy="2692400"/>
          </a:xfrm>
          <a:prstGeom prst="rect">
            <a:avLst/>
          </a:prstGeom>
        </p:spPr>
      </p:pic>
      <p:cxnSp>
        <p:nvCxnSpPr>
          <p:cNvPr id="5" name="Curved Connector 4"/>
          <p:cNvCxnSpPr/>
          <p:nvPr/>
        </p:nvCxnSpPr>
        <p:spPr>
          <a:xfrm rot="16200000" flipV="1">
            <a:off x="1484813" y="2599873"/>
            <a:ext cx="1870558" cy="411930"/>
          </a:xfrm>
          <a:prstGeom prst="curvedConnector3">
            <a:avLst/>
          </a:prstGeom>
          <a:ln w="60325">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2" name="Curved Connector 11"/>
          <p:cNvCxnSpPr/>
          <p:nvPr/>
        </p:nvCxnSpPr>
        <p:spPr>
          <a:xfrm rot="16200000" flipV="1">
            <a:off x="2102709" y="2634200"/>
            <a:ext cx="1870559" cy="343276"/>
          </a:xfrm>
          <a:prstGeom prst="curvedConnector3">
            <a:avLst/>
          </a:prstGeom>
          <a:ln w="60325">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5071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Control Moves Through a Function</a:t>
            </a:r>
            <a:endParaRPr lang="en-US" dirty="0"/>
          </a:p>
        </p:txBody>
      </p:sp>
      <p:sp>
        <p:nvSpPr>
          <p:cNvPr id="3" name="Content Placeholder 2"/>
          <p:cNvSpPr>
            <a:spLocks noGrp="1"/>
          </p:cNvSpPr>
          <p:nvPr>
            <p:ph idx="1"/>
          </p:nvPr>
        </p:nvSpPr>
        <p:spPr>
          <a:xfrm>
            <a:off x="457200" y="4483100"/>
            <a:ext cx="8073195" cy="2374900"/>
          </a:xfrm>
        </p:spPr>
        <p:txBody>
          <a:bodyPr>
            <a:normAutofit fontScale="92500" lnSpcReduction="10000"/>
          </a:bodyPr>
          <a:lstStyle/>
          <a:p>
            <a:r>
              <a:rPr lang="en-US" dirty="0" smtClean="0"/>
              <a:t>Now, control enters the function body and executes the statements in the function.</a:t>
            </a:r>
          </a:p>
          <a:p>
            <a:r>
              <a:rPr lang="en-US" dirty="0" smtClean="0"/>
              <a:t>Eventually, control reaches the return statement.  At this point, </a:t>
            </a:r>
            <a:r>
              <a:rPr lang="en-US" dirty="0" err="1" smtClean="0"/>
              <a:t>ans</a:t>
            </a:r>
            <a:r>
              <a:rPr lang="en-US" dirty="0" smtClean="0"/>
              <a:t> contains the value 2.236. </a:t>
            </a:r>
          </a:p>
        </p:txBody>
      </p:sp>
      <p:pic>
        <p:nvPicPr>
          <p:cNvPr id="6" name="Picture 5" descr="Screen Shot 2015-07-31 at 2.37.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14" y="1554024"/>
            <a:ext cx="5740400" cy="2692400"/>
          </a:xfrm>
          <a:prstGeom prst="rect">
            <a:avLst/>
          </a:prstGeom>
        </p:spPr>
      </p:pic>
      <p:cxnSp>
        <p:nvCxnSpPr>
          <p:cNvPr id="12" name="Curved Connector 11"/>
          <p:cNvCxnSpPr/>
          <p:nvPr/>
        </p:nvCxnSpPr>
        <p:spPr>
          <a:xfrm rot="5400000">
            <a:off x="815391" y="2599904"/>
            <a:ext cx="1458693" cy="12700"/>
          </a:xfrm>
          <a:prstGeom prst="curvedConnector3">
            <a:avLst/>
          </a:prstGeom>
          <a:ln w="60325">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7339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Control Moves Through a Function</a:t>
            </a:r>
            <a:endParaRPr lang="en-US" dirty="0"/>
          </a:p>
        </p:txBody>
      </p:sp>
      <p:sp>
        <p:nvSpPr>
          <p:cNvPr id="3" name="Content Placeholder 2"/>
          <p:cNvSpPr>
            <a:spLocks noGrp="1"/>
          </p:cNvSpPr>
          <p:nvPr>
            <p:ph idx="1"/>
          </p:nvPr>
        </p:nvSpPr>
        <p:spPr>
          <a:xfrm>
            <a:off x="457200" y="4483100"/>
            <a:ext cx="8073195" cy="2374900"/>
          </a:xfrm>
        </p:spPr>
        <p:txBody>
          <a:bodyPr>
            <a:normAutofit fontScale="70000" lnSpcReduction="20000"/>
          </a:bodyPr>
          <a:lstStyle/>
          <a:p>
            <a:r>
              <a:rPr lang="en-US" dirty="0" smtClean="0"/>
              <a:t>This value is passed back to the place the function was called.</a:t>
            </a:r>
          </a:p>
          <a:p>
            <a:r>
              <a:rPr lang="en-US" dirty="0" smtClean="0"/>
              <a:t>Imagine that the </a:t>
            </a:r>
            <a:r>
              <a:rPr lang="en-US" dirty="0" err="1" smtClean="0"/>
              <a:t>sqrt</a:t>
            </a:r>
            <a:r>
              <a:rPr lang="en-US" dirty="0" smtClean="0"/>
              <a:t> function call is replaced with 2.236. </a:t>
            </a:r>
          </a:p>
          <a:p>
            <a:r>
              <a:rPr lang="en-US" dirty="0" smtClean="0"/>
              <a:t>Now control returns to this part of the main program and can complete the statement, assigning 2.236 to the variable root.</a:t>
            </a:r>
            <a:endParaRPr lang="en-US" dirty="0"/>
          </a:p>
          <a:p>
            <a:r>
              <a:rPr lang="en-US" dirty="0" smtClean="0"/>
              <a:t>Control then continues moving to the next statement and the program completes.</a:t>
            </a:r>
          </a:p>
        </p:txBody>
      </p:sp>
      <p:pic>
        <p:nvPicPr>
          <p:cNvPr id="6" name="Picture 5" descr="Screen Shot 2015-07-31 at 2.37.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14" y="1554024"/>
            <a:ext cx="5740400" cy="2692400"/>
          </a:xfrm>
          <a:prstGeom prst="rect">
            <a:avLst/>
          </a:prstGeom>
        </p:spPr>
      </p:pic>
      <p:cxnSp>
        <p:nvCxnSpPr>
          <p:cNvPr id="12" name="Curved Connector 11"/>
          <p:cNvCxnSpPr/>
          <p:nvPr/>
        </p:nvCxnSpPr>
        <p:spPr>
          <a:xfrm>
            <a:off x="2763369" y="3335605"/>
            <a:ext cx="497748" cy="388351"/>
          </a:xfrm>
          <a:prstGeom prst="curvedConnector3">
            <a:avLst>
              <a:gd name="adj1" fmla="val 91379"/>
            </a:avLst>
          </a:prstGeom>
          <a:ln w="60325">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196963" y="3723956"/>
            <a:ext cx="1424593" cy="205933"/>
          </a:xfrm>
          <a:prstGeom prst="line">
            <a:avLst/>
          </a:prstGeom>
          <a:ln w="508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196963" y="3723956"/>
            <a:ext cx="1424593" cy="205933"/>
          </a:xfrm>
          <a:prstGeom prst="line">
            <a:avLst/>
          </a:prstGeom>
          <a:ln w="50800">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621556" y="3560557"/>
            <a:ext cx="710914" cy="369332"/>
          </a:xfrm>
          <a:prstGeom prst="rect">
            <a:avLst/>
          </a:prstGeom>
          <a:noFill/>
        </p:spPr>
        <p:txBody>
          <a:bodyPr wrap="none" rtlCol="0">
            <a:spAutoFit/>
          </a:bodyPr>
          <a:lstStyle/>
          <a:p>
            <a:r>
              <a:rPr lang="en-US" b="1" dirty="0" smtClean="0">
                <a:solidFill>
                  <a:srgbClr val="FF0000"/>
                </a:solidFill>
              </a:rPr>
              <a:t>2.236</a:t>
            </a:r>
            <a:endParaRPr lang="en-US" b="1" dirty="0">
              <a:solidFill>
                <a:srgbClr val="FF0000"/>
              </a:solidFill>
            </a:endParaRPr>
          </a:p>
        </p:txBody>
      </p:sp>
    </p:spTree>
    <p:extLst>
      <p:ext uri="{BB962C8B-B14F-4D97-AF65-F5344CB8AC3E}">
        <p14:creationId xmlns:p14="http://schemas.microsoft.com/office/powerpoint/2010/main" val="8761871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 and the Call Stack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198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a:t>
            </a:r>
            <a:endParaRPr lang="en-US" dirty="0"/>
          </a:p>
        </p:txBody>
      </p:sp>
      <p:sp>
        <p:nvSpPr>
          <p:cNvPr id="3" name="Content Placeholder 2"/>
          <p:cNvSpPr>
            <a:spLocks noGrp="1"/>
          </p:cNvSpPr>
          <p:nvPr>
            <p:ph idx="1"/>
          </p:nvPr>
        </p:nvSpPr>
        <p:spPr>
          <a:xfrm>
            <a:off x="457199" y="1600201"/>
            <a:ext cx="4646975" cy="5075462"/>
          </a:xfrm>
        </p:spPr>
        <p:txBody>
          <a:bodyPr>
            <a:normAutofit fontScale="55000" lnSpcReduction="20000"/>
          </a:bodyPr>
          <a:lstStyle/>
          <a:p>
            <a:r>
              <a:rPr lang="en-US" dirty="0" smtClean="0"/>
              <a:t>How does Python keep track of where control needs to go when you call functions?</a:t>
            </a:r>
          </a:p>
          <a:p>
            <a:r>
              <a:rPr lang="en-US" dirty="0" smtClean="0"/>
              <a:t>We already know that python always remembers the point in the program where control currently is.</a:t>
            </a:r>
          </a:p>
          <a:p>
            <a:r>
              <a:rPr lang="en-US" dirty="0" smtClean="0"/>
              <a:t>But that’s not enough, if control is inside a function, Python has to remember the point where the function was called, so control can go back there.</a:t>
            </a:r>
          </a:p>
          <a:p>
            <a:r>
              <a:rPr lang="en-US" dirty="0" smtClean="0"/>
              <a:t>And if the function was called inside another function, Python has to remember where that function was called from, and so forth.</a:t>
            </a:r>
          </a:p>
          <a:p>
            <a:r>
              <a:rPr lang="en-US" dirty="0" smtClean="0"/>
              <a:t>It does this with the help of a special data structure called an execution stack, or call stack.</a:t>
            </a:r>
          </a:p>
          <a:p>
            <a:r>
              <a:rPr lang="en-US" dirty="0" smtClean="0"/>
              <a:t>Think about the execution like a stack of plates, one on top of another.  Each plate remember one place in the program where we are executing statements.</a:t>
            </a:r>
            <a:endParaRPr lang="en-US" dirty="0"/>
          </a:p>
        </p:txBody>
      </p:sp>
      <p:sp>
        <p:nvSpPr>
          <p:cNvPr id="4" name="Rectangle 3"/>
          <p:cNvSpPr/>
          <p:nvPr/>
        </p:nvSpPr>
        <p:spPr>
          <a:xfrm>
            <a:off x="5221785" y="1975925"/>
            <a:ext cx="3316538" cy="7514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In Main at line 25</a:t>
            </a:r>
            <a:endParaRPr lang="en-US" sz="2800" dirty="0"/>
          </a:p>
        </p:txBody>
      </p:sp>
      <p:sp>
        <p:nvSpPr>
          <p:cNvPr id="5" name="Rectangle 4"/>
          <p:cNvSpPr/>
          <p:nvPr/>
        </p:nvSpPr>
        <p:spPr>
          <a:xfrm>
            <a:off x="5221785" y="2750515"/>
            <a:ext cx="3316538" cy="941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In geometric _mean at line 12</a:t>
            </a:r>
            <a:endParaRPr lang="en-US" sz="2800" dirty="0"/>
          </a:p>
        </p:txBody>
      </p:sp>
    </p:spTree>
    <p:extLst>
      <p:ext uri="{BB962C8B-B14F-4D97-AF65-F5344CB8AC3E}">
        <p14:creationId xmlns:p14="http://schemas.microsoft.com/office/powerpoint/2010/main" val="23809459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a:t>
            </a:r>
            <a:endParaRPr lang="en-US" dirty="0"/>
          </a:p>
        </p:txBody>
      </p:sp>
      <p:sp>
        <p:nvSpPr>
          <p:cNvPr id="3" name="Content Placeholder 2"/>
          <p:cNvSpPr>
            <a:spLocks noGrp="1"/>
          </p:cNvSpPr>
          <p:nvPr>
            <p:ph idx="1"/>
          </p:nvPr>
        </p:nvSpPr>
        <p:spPr>
          <a:xfrm>
            <a:off x="457199" y="1600201"/>
            <a:ext cx="4646975" cy="3738046"/>
          </a:xfrm>
        </p:spPr>
        <p:txBody>
          <a:bodyPr>
            <a:normAutofit fontScale="62500" lnSpcReduction="20000"/>
          </a:bodyPr>
          <a:lstStyle/>
          <a:p>
            <a:r>
              <a:rPr lang="en-US" dirty="0" smtClean="0"/>
              <a:t>When you start a program, there’s only one stack frame – the one that tells us where we’re executing the main script.</a:t>
            </a:r>
            <a:endParaRPr lang="en-US" dirty="0" smtClean="0"/>
          </a:p>
          <a:p>
            <a:r>
              <a:rPr lang="en-US" dirty="0" smtClean="0"/>
              <a:t>Let’s say that </a:t>
            </a:r>
            <a:r>
              <a:rPr lang="en-US" dirty="0" smtClean="0"/>
              <a:t>we call a function, like </a:t>
            </a:r>
            <a:r>
              <a:rPr lang="en-US" dirty="0" err="1" smtClean="0"/>
              <a:t>sqrt</a:t>
            </a:r>
            <a:r>
              <a:rPr lang="en-US" dirty="0" smtClean="0"/>
              <a:t>.</a:t>
            </a:r>
          </a:p>
          <a:p>
            <a:r>
              <a:rPr lang="en-US" dirty="0" smtClean="0"/>
              <a:t>This pushes </a:t>
            </a:r>
            <a:r>
              <a:rPr lang="en-US" dirty="0" smtClean="0"/>
              <a:t>a new frame onto the </a:t>
            </a:r>
            <a:r>
              <a:rPr lang="en-US" dirty="0" smtClean="0"/>
              <a:t>stack, that remembers where we are executin</a:t>
            </a:r>
            <a:r>
              <a:rPr lang="en-US" dirty="0" smtClean="0"/>
              <a:t>g inside the </a:t>
            </a:r>
            <a:r>
              <a:rPr lang="en-US" dirty="0" err="1" smtClean="0"/>
              <a:t>sqrt</a:t>
            </a:r>
            <a:r>
              <a:rPr lang="en-US" dirty="0" smtClean="0"/>
              <a:t> function.</a:t>
            </a:r>
            <a:endParaRPr lang="en-US" dirty="0" smtClean="0"/>
          </a:p>
          <a:p>
            <a:r>
              <a:rPr lang="en-US" dirty="0" smtClean="0"/>
              <a:t>When we hit the return statement, this </a:t>
            </a:r>
            <a:r>
              <a:rPr lang="en-US" dirty="0" smtClean="0"/>
              <a:t>pops the last frame off the </a:t>
            </a:r>
            <a:r>
              <a:rPr lang="en-US" dirty="0" smtClean="0"/>
              <a:t>stack.</a:t>
            </a:r>
          </a:p>
          <a:p>
            <a:r>
              <a:rPr lang="en-US" dirty="0" smtClean="0"/>
              <a:t>The frame underneath tells us where we called </a:t>
            </a:r>
            <a:r>
              <a:rPr lang="en-US" dirty="0" err="1" smtClean="0"/>
              <a:t>sqrt</a:t>
            </a:r>
            <a:r>
              <a:rPr lang="en-US" dirty="0" smtClean="0"/>
              <a:t> from, so control returns there.</a:t>
            </a:r>
            <a:endParaRPr lang="en-US" dirty="0" smtClean="0"/>
          </a:p>
          <a:p>
            <a:endParaRPr lang="en-US" dirty="0"/>
          </a:p>
        </p:txBody>
      </p:sp>
      <p:sp>
        <p:nvSpPr>
          <p:cNvPr id="4" name="Rectangle 3"/>
          <p:cNvSpPr/>
          <p:nvPr/>
        </p:nvSpPr>
        <p:spPr>
          <a:xfrm>
            <a:off x="5221785" y="1975925"/>
            <a:ext cx="3316538" cy="7514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In Main at line 25</a:t>
            </a:r>
            <a:endParaRPr lang="en-US" sz="2800" dirty="0"/>
          </a:p>
        </p:txBody>
      </p:sp>
      <p:sp>
        <p:nvSpPr>
          <p:cNvPr id="5" name="Rectangle 4"/>
          <p:cNvSpPr/>
          <p:nvPr/>
        </p:nvSpPr>
        <p:spPr>
          <a:xfrm>
            <a:off x="5221785" y="2750515"/>
            <a:ext cx="3316538" cy="941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In geometric _mean at line 12</a:t>
            </a:r>
            <a:endParaRPr lang="en-US" sz="2800" dirty="0"/>
          </a:p>
        </p:txBody>
      </p:sp>
      <p:sp>
        <p:nvSpPr>
          <p:cNvPr id="6" name="Rectangle 5"/>
          <p:cNvSpPr/>
          <p:nvPr/>
        </p:nvSpPr>
        <p:spPr>
          <a:xfrm>
            <a:off x="1787637" y="5373178"/>
            <a:ext cx="3316538" cy="941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In </a:t>
            </a:r>
            <a:r>
              <a:rPr lang="en-US" sz="2800" dirty="0" err="1" smtClean="0"/>
              <a:t>sqrt</a:t>
            </a:r>
            <a:r>
              <a:rPr lang="en-US" sz="2800" dirty="0" smtClean="0"/>
              <a:t> at line 8</a:t>
            </a:r>
            <a:endParaRPr lang="en-US" sz="2800" dirty="0"/>
          </a:p>
        </p:txBody>
      </p:sp>
      <p:cxnSp>
        <p:nvCxnSpPr>
          <p:cNvPr id="9" name="Curved Connector 8"/>
          <p:cNvCxnSpPr>
            <a:stCxn id="6" idx="3"/>
          </p:cNvCxnSpPr>
          <p:nvPr/>
        </p:nvCxnSpPr>
        <p:spPr>
          <a:xfrm flipV="1">
            <a:off x="5104175" y="3692090"/>
            <a:ext cx="1434814" cy="2151876"/>
          </a:xfrm>
          <a:prstGeom prst="curvedConnector2">
            <a:avLst/>
          </a:prstGeom>
          <a:ln w="152400">
            <a:tailEnd type="triangle" w="med" len="med"/>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51218" y="4531955"/>
            <a:ext cx="972767" cy="954107"/>
          </a:xfrm>
          <a:prstGeom prst="rect">
            <a:avLst/>
          </a:prstGeom>
          <a:noFill/>
        </p:spPr>
        <p:txBody>
          <a:bodyPr wrap="none" rtlCol="0">
            <a:spAutoFit/>
          </a:bodyPr>
          <a:lstStyle/>
          <a:p>
            <a:r>
              <a:rPr lang="en-US" sz="2800" dirty="0" smtClean="0"/>
              <a:t>Enter</a:t>
            </a:r>
          </a:p>
          <a:p>
            <a:r>
              <a:rPr lang="en-US" sz="2800" dirty="0" err="1" smtClean="0"/>
              <a:t>sqrt</a:t>
            </a:r>
            <a:endParaRPr lang="en-US" sz="2800" dirty="0"/>
          </a:p>
        </p:txBody>
      </p:sp>
      <p:cxnSp>
        <p:nvCxnSpPr>
          <p:cNvPr id="13" name="Curved Connector 12"/>
          <p:cNvCxnSpPr/>
          <p:nvPr/>
        </p:nvCxnSpPr>
        <p:spPr>
          <a:xfrm rot="16200000" flipH="1">
            <a:off x="6748653" y="3905819"/>
            <a:ext cx="2151874" cy="1724420"/>
          </a:xfrm>
          <a:prstGeom prst="curvedConnector3">
            <a:avLst>
              <a:gd name="adj1" fmla="val 100271"/>
            </a:avLst>
          </a:prstGeom>
          <a:ln w="152400">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393594" y="4536656"/>
            <a:ext cx="1027119" cy="954107"/>
          </a:xfrm>
          <a:prstGeom prst="rect">
            <a:avLst/>
          </a:prstGeom>
          <a:noFill/>
        </p:spPr>
        <p:txBody>
          <a:bodyPr wrap="none" rtlCol="0">
            <a:spAutoFit/>
          </a:bodyPr>
          <a:lstStyle/>
          <a:p>
            <a:r>
              <a:rPr lang="en-US" sz="2800" dirty="0" smtClean="0"/>
              <a:t>Leave</a:t>
            </a:r>
          </a:p>
          <a:p>
            <a:r>
              <a:rPr lang="en-US" sz="2800" dirty="0" err="1" smtClean="0"/>
              <a:t>sqrt</a:t>
            </a:r>
            <a:endParaRPr lang="en-US" sz="2800" dirty="0"/>
          </a:p>
        </p:txBody>
      </p:sp>
    </p:spTree>
    <p:extLst>
      <p:ext uri="{BB962C8B-B14F-4D97-AF65-F5344CB8AC3E}">
        <p14:creationId xmlns:p14="http://schemas.microsoft.com/office/powerpoint/2010/main" val="27945298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1380</TotalTime>
  <Words>893</Words>
  <Application>Microsoft Macintosh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Calling Functions</vt:lpstr>
      <vt:lpstr>How Control Moves Through a Function</vt:lpstr>
      <vt:lpstr>How Control Moves Through a Function</vt:lpstr>
      <vt:lpstr>How Control Moves Through a Function</vt:lpstr>
      <vt:lpstr>How Control Moves Through a Function</vt:lpstr>
      <vt:lpstr>How Control Moves Through a Function</vt:lpstr>
      <vt:lpstr>Functions and the Call Stack</vt:lpstr>
      <vt:lpstr>Call Stack</vt:lpstr>
      <vt:lpstr>Call Stack</vt:lpstr>
      <vt:lpstr>Hint</vt:lpstr>
      <vt:lpstr>Class Exercise</vt:lpstr>
      <vt:lpstr>Every Function has a Namespace</vt:lpstr>
      <vt:lpstr>Advantages of Functions</vt:lpstr>
      <vt:lpstr>How Python Calls a Function</vt:lpstr>
      <vt:lpstr>Class 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Paul Laskowski</dc:creator>
  <cp:lastModifiedBy>Paul Laskowski</cp:lastModifiedBy>
  <cp:revision>23</cp:revision>
  <dcterms:created xsi:type="dcterms:W3CDTF">2012-09-13T01:19:10Z</dcterms:created>
  <dcterms:modified xsi:type="dcterms:W3CDTF">2015-07-31T23:07:09Z</dcterms:modified>
</cp:coreProperties>
</file>