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61" r:id="rId5"/>
    <p:sldId id="264" r:id="rId6"/>
    <p:sldId id="265" r:id="rId7"/>
    <p:sldId id="262" r:id="rId8"/>
    <p:sldId id="263" r:id="rId9"/>
    <p:sldId id="260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-92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01966-F14F-EA45-806A-07F63E4623ED}" type="datetimeFigureOut">
              <a:rPr lang="en-US" smtClean="0"/>
              <a:t>7/10/15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4D2C34-5021-9C4B-B977-D667535B1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003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C3912-A3A9-D04D-BD3B-606E389382B7}" type="datetimeFigureOut">
              <a:rPr lang="en-US" smtClean="0"/>
              <a:t>7/10/15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0AA06-D3F2-9446-A63F-B3279FDE6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813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C3912-A3A9-D04D-BD3B-606E389382B7}" type="datetimeFigureOut">
              <a:rPr lang="en-US" smtClean="0"/>
              <a:t>7/10/15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0AA06-D3F2-9446-A63F-B3279FDE6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939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C3912-A3A9-D04D-BD3B-606E389382B7}" type="datetimeFigureOut">
              <a:rPr lang="en-US" smtClean="0"/>
              <a:t>7/10/15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0AA06-D3F2-9446-A63F-B3279FDE6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158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C3912-A3A9-D04D-BD3B-606E389382B7}" type="datetimeFigureOut">
              <a:rPr lang="en-US" smtClean="0"/>
              <a:t>7/10/15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0AA06-D3F2-9446-A63F-B3279FDE6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9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C3912-A3A9-D04D-BD3B-606E389382B7}" type="datetimeFigureOut">
              <a:rPr lang="en-US" smtClean="0"/>
              <a:t>7/10/15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0AA06-D3F2-9446-A63F-B3279FDE6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011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C3912-A3A9-D04D-BD3B-606E389382B7}" type="datetimeFigureOut">
              <a:rPr lang="en-US" smtClean="0"/>
              <a:t>7/10/15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0AA06-D3F2-9446-A63F-B3279FDE6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817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C3912-A3A9-D04D-BD3B-606E389382B7}" type="datetimeFigureOut">
              <a:rPr lang="en-US" smtClean="0"/>
              <a:t>7/10/15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0AA06-D3F2-9446-A63F-B3279FDE6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061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C3912-A3A9-D04D-BD3B-606E389382B7}" type="datetimeFigureOut">
              <a:rPr lang="en-US" smtClean="0"/>
              <a:t>7/10/15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0AA06-D3F2-9446-A63F-B3279FDE6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883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C3912-A3A9-D04D-BD3B-606E389382B7}" type="datetimeFigureOut">
              <a:rPr lang="en-US" smtClean="0"/>
              <a:t>7/10/15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0AA06-D3F2-9446-A63F-B3279FDE6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359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C3912-A3A9-D04D-BD3B-606E389382B7}" type="datetimeFigureOut">
              <a:rPr lang="en-US" smtClean="0"/>
              <a:t>7/10/15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0AA06-D3F2-9446-A63F-B3279FDE6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613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C3912-A3A9-D04D-BD3B-606E389382B7}" type="datetimeFigureOut">
              <a:rPr lang="en-US" smtClean="0"/>
              <a:t>7/10/15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0AA06-D3F2-9446-A63F-B3279FDE6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371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C3912-A3A9-D04D-BD3B-606E389382B7}" type="datetimeFigureOut">
              <a:rPr lang="en-US" smtClean="0"/>
              <a:t>7/10/15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C0AA06-D3F2-9446-A63F-B3279FDE6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812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Objects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10 minute oyster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264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8742"/>
            <a:ext cx="8229600" cy="1951405"/>
          </a:xfrm>
        </p:spPr>
        <p:txBody>
          <a:bodyPr>
            <a:normAutofit fontScale="47500" lnSpcReduction="20000"/>
          </a:bodyPr>
          <a:lstStyle/>
          <a:p>
            <a:r>
              <a:rPr lang="en-US" dirty="0" smtClean="0"/>
              <a:t>What happens when we type 7 into the python prompt?  Or “text”?</a:t>
            </a:r>
          </a:p>
          <a:p>
            <a:pPr lvl="1"/>
            <a:r>
              <a:rPr lang="en-US" dirty="0" smtClean="0"/>
              <a:t>7 and “text” are examples of Python objects.</a:t>
            </a:r>
          </a:p>
          <a:p>
            <a:r>
              <a:rPr lang="en-US" dirty="0" smtClean="0"/>
              <a:t>Object sounds like a rather general term – and it is.  An object is basically a container for data.</a:t>
            </a:r>
          </a:p>
          <a:p>
            <a:pPr lvl="1"/>
            <a:r>
              <a:rPr lang="en-US" dirty="0" smtClean="0"/>
              <a:t>When you type in 7, Python creates an object to store the data in 7 (just a little data)</a:t>
            </a:r>
          </a:p>
          <a:p>
            <a:r>
              <a:rPr lang="en-US" dirty="0" smtClean="0"/>
              <a:t>Why is this important?</a:t>
            </a:r>
          </a:p>
          <a:p>
            <a:pPr lvl="1"/>
            <a:r>
              <a:rPr lang="en-US" dirty="0" smtClean="0"/>
              <a:t>At a low level, all data is stored as a bunch of zeros and ones in memory</a:t>
            </a:r>
          </a:p>
          <a:p>
            <a:pPr lvl="1"/>
            <a:r>
              <a:rPr lang="en-US" dirty="0" smtClean="0"/>
              <a:t>The data for 7 has to be kept separate from the data for Bill, </a:t>
            </a:r>
            <a:endParaRPr lang="en-US" dirty="0"/>
          </a:p>
          <a:p>
            <a:pPr lvl="1"/>
            <a:r>
              <a:rPr lang="en-US" dirty="0" smtClean="0"/>
              <a:t>Our customer </a:t>
            </a:r>
            <a:r>
              <a:rPr lang="en-US" dirty="0" smtClean="0"/>
              <a:t>records </a:t>
            </a:r>
            <a:r>
              <a:rPr lang="en-US" dirty="0" smtClean="0"/>
              <a:t>must be kept separate from </a:t>
            </a:r>
            <a:r>
              <a:rPr lang="en-US" dirty="0" smtClean="0"/>
              <a:t>our company </a:t>
            </a:r>
            <a:r>
              <a:rPr lang="en-US" dirty="0" smtClean="0"/>
              <a:t>logo, etc…</a:t>
            </a:r>
            <a:endParaRPr lang="en-US" dirty="0"/>
          </a:p>
          <a:p>
            <a:r>
              <a:rPr lang="en-US" dirty="0" smtClean="0"/>
              <a:t>Objects ensure that we keep these things separate.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2729859" y="3090148"/>
            <a:ext cx="6184506" cy="36168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3200" dirty="0" smtClean="0"/>
              <a:t>Object Space </a:t>
            </a:r>
          </a:p>
          <a:p>
            <a:r>
              <a:rPr lang="en-US" sz="2000" dirty="0" smtClean="0"/>
              <a:t>in Memory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3104125" y="4118949"/>
            <a:ext cx="546631" cy="4661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1.5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3001939" y="5482561"/>
            <a:ext cx="3249890" cy="11030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 smtClean="0"/>
              <a:t>Sales in the third quarter were higher than expected…</a:t>
            </a:r>
            <a:endParaRPr lang="en-US" sz="2000" dirty="0"/>
          </a:p>
        </p:txBody>
      </p:sp>
      <p:pic>
        <p:nvPicPr>
          <p:cNvPr id="10" name="Picture 9" descr="G5PWJ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861" y="3608492"/>
            <a:ext cx="4938011" cy="1574198"/>
          </a:xfrm>
          <a:prstGeom prst="rect">
            <a:avLst/>
          </a:prstGeom>
        </p:spPr>
      </p:pic>
      <p:pic>
        <p:nvPicPr>
          <p:cNvPr id="11" name="Picture 10" descr="483306_488253354537456_1372230099_n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461" y="5270352"/>
            <a:ext cx="1100153" cy="1336895"/>
          </a:xfrm>
          <a:prstGeom prst="rect">
            <a:avLst/>
          </a:prstGeom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609600" y="3112355"/>
            <a:ext cx="1988895" cy="3428109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Here’s a depiction of an object space – all the objects </a:t>
            </a:r>
            <a:r>
              <a:rPr lang="en-US" dirty="0" smtClean="0"/>
              <a:t>you can access.</a:t>
            </a:r>
            <a:endParaRPr lang="en-US" dirty="0" smtClean="0"/>
          </a:p>
          <a:p>
            <a:pPr lvl="1"/>
            <a:r>
              <a:rPr lang="en-US" dirty="0" smtClean="0"/>
              <a:t>You can see several types of data, all kept separate.</a:t>
            </a:r>
          </a:p>
          <a:p>
            <a:pPr lvl="1"/>
            <a:r>
              <a:rPr lang="en-US" dirty="0" smtClean="0"/>
              <a:t>You can think of objects as containers that can hold any type of data.</a:t>
            </a:r>
          </a:p>
          <a:p>
            <a:pPr lvl="1"/>
            <a:r>
              <a:rPr lang="en-US" dirty="0" smtClean="0"/>
              <a:t>Surprisingly, even the code you write is held in objects.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001939" y="5002649"/>
            <a:ext cx="2411606" cy="5354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/>
              <a:t>p</a:t>
            </a:r>
            <a:r>
              <a:rPr lang="en-US" sz="2000" dirty="0" smtClean="0"/>
              <a:t>rint(“Hello world!”)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69741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4358179"/>
            <a:ext cx="8229600" cy="2136123"/>
          </a:xfrm>
        </p:spPr>
        <p:txBody>
          <a:bodyPr>
            <a:normAutofit fontScale="47500" lnSpcReduction="20000"/>
          </a:bodyPr>
          <a:lstStyle/>
          <a:p>
            <a:pPr marL="342900" lvl="1" indent="-342900">
              <a:buFont typeface="Arial"/>
              <a:buChar char="•"/>
            </a:pPr>
            <a:r>
              <a:rPr lang="en-US" sz="2900" dirty="0" smtClean="0"/>
              <a:t>You can think about a program as instructions to manipulate objects</a:t>
            </a:r>
          </a:p>
          <a:p>
            <a:r>
              <a:rPr lang="en-US" dirty="0" smtClean="0"/>
              <a:t>In computer memory, all objects are stored as zeros and ones.</a:t>
            </a:r>
          </a:p>
          <a:p>
            <a:pPr lvl="1"/>
            <a:r>
              <a:rPr lang="en-US" dirty="0" smtClean="0"/>
              <a:t>You wouldn’t be able to look at the 0’s and 1’s and tell a table of customer data apart from a photo.</a:t>
            </a:r>
          </a:p>
          <a:p>
            <a:pPr lvl="1"/>
            <a:r>
              <a:rPr lang="en-US" dirty="0" smtClean="0"/>
              <a:t>But of course, the types of things you can do to a data table are very different than those you can do to a photo.</a:t>
            </a:r>
          </a:p>
          <a:p>
            <a:pPr lvl="1"/>
            <a:r>
              <a:rPr lang="en-US" dirty="0" smtClean="0"/>
              <a:t>For this reason, we need to keep track of what type of data is in each object.</a:t>
            </a:r>
          </a:p>
          <a:p>
            <a:r>
              <a:rPr lang="en-US" dirty="0" smtClean="0"/>
              <a:t>To do this, each object in Python has a </a:t>
            </a:r>
            <a:r>
              <a:rPr lang="en-US" i="1" dirty="0" smtClean="0"/>
              <a:t>type.</a:t>
            </a:r>
          </a:p>
          <a:p>
            <a:pPr lvl="1"/>
            <a:r>
              <a:rPr lang="en-US" dirty="0" smtClean="0"/>
              <a:t>We can call it a type or a class – these are essentially </a:t>
            </a:r>
            <a:r>
              <a:rPr lang="en-US" dirty="0" err="1" smtClean="0"/>
              <a:t>interchangable</a:t>
            </a:r>
            <a:r>
              <a:rPr lang="en-US" dirty="0" smtClean="0"/>
              <a:t> in Python 3.</a:t>
            </a:r>
          </a:p>
          <a:p>
            <a:r>
              <a:rPr lang="en-US" dirty="0" smtClean="0"/>
              <a:t>In this object space, you can see that 36 is of type </a:t>
            </a:r>
            <a:r>
              <a:rPr lang="en-US" dirty="0" err="1" smtClean="0"/>
              <a:t>int</a:t>
            </a:r>
            <a:r>
              <a:rPr lang="en-US" dirty="0" smtClean="0"/>
              <a:t> – so we know it holds an integer.  The print line is of type function, so we know that it’s something we can run.</a:t>
            </a:r>
          </a:p>
          <a:p>
            <a:pPr lvl="1"/>
            <a:endParaRPr lang="en-US" i="1" dirty="0" smtClean="0"/>
          </a:p>
        </p:txBody>
      </p:sp>
      <p:sp>
        <p:nvSpPr>
          <p:cNvPr id="4" name="Rectangle 3"/>
          <p:cNvSpPr/>
          <p:nvPr/>
        </p:nvSpPr>
        <p:spPr>
          <a:xfrm>
            <a:off x="1463903" y="1222138"/>
            <a:ext cx="6220143" cy="30308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3200" dirty="0" smtClean="0"/>
              <a:t>Object Space</a:t>
            </a:r>
          </a:p>
        </p:txBody>
      </p:sp>
      <p:sp>
        <p:nvSpPr>
          <p:cNvPr id="5" name="Rectangle 4"/>
          <p:cNvSpPr/>
          <p:nvPr/>
        </p:nvSpPr>
        <p:spPr>
          <a:xfrm>
            <a:off x="2817027" y="2079246"/>
            <a:ext cx="546631" cy="4661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7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1739845" y="3049883"/>
            <a:ext cx="2411606" cy="5354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/>
              <a:t>p</a:t>
            </a:r>
            <a:r>
              <a:rPr lang="en-US" sz="2000" dirty="0" smtClean="0"/>
              <a:t>rint(“Hello world!”)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1739845" y="2079246"/>
            <a:ext cx="546631" cy="4661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36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3235039" y="256438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int</a:t>
            </a:r>
            <a:endParaRPr lang="en-US" dirty="0"/>
          </a:p>
        </p:txBody>
      </p:sp>
      <p:cxnSp>
        <p:nvCxnSpPr>
          <p:cNvPr id="14" name="Elbow Connector 13"/>
          <p:cNvCxnSpPr>
            <a:stCxn id="5" idx="2"/>
            <a:endCxn id="12" idx="1"/>
          </p:cNvCxnSpPr>
          <p:nvPr/>
        </p:nvCxnSpPr>
        <p:spPr>
          <a:xfrm rot="16200000" flipH="1">
            <a:off x="3060876" y="2574888"/>
            <a:ext cx="203630" cy="144696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155892" y="253500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int</a:t>
            </a:r>
            <a:endParaRPr lang="en-US" dirty="0"/>
          </a:p>
        </p:txBody>
      </p:sp>
      <p:cxnSp>
        <p:nvCxnSpPr>
          <p:cNvPr id="17" name="Elbow Connector 16"/>
          <p:cNvCxnSpPr>
            <a:stCxn id="9" idx="2"/>
            <a:endCxn id="16" idx="1"/>
          </p:cNvCxnSpPr>
          <p:nvPr/>
        </p:nvCxnSpPr>
        <p:spPr>
          <a:xfrm rot="16200000" flipH="1">
            <a:off x="1997400" y="2561181"/>
            <a:ext cx="174253" cy="142731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184570" y="3621187"/>
            <a:ext cx="966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function</a:t>
            </a:r>
            <a:endParaRPr lang="en-US" dirty="0"/>
          </a:p>
        </p:txBody>
      </p:sp>
      <p:cxnSp>
        <p:nvCxnSpPr>
          <p:cNvPr id="20" name="Elbow Connector 19"/>
          <p:cNvCxnSpPr>
            <a:stCxn id="6" idx="2"/>
            <a:endCxn id="19" idx="1"/>
          </p:cNvCxnSpPr>
          <p:nvPr/>
        </p:nvCxnSpPr>
        <p:spPr>
          <a:xfrm rot="16200000" flipH="1">
            <a:off x="2954827" y="3576109"/>
            <a:ext cx="220565" cy="238922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974319" y="3886655"/>
            <a:ext cx="474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</a:t>
            </a:r>
            <a:endParaRPr lang="en-US" dirty="0"/>
          </a:p>
        </p:txBody>
      </p:sp>
      <p:cxnSp>
        <p:nvCxnSpPr>
          <p:cNvPr id="23" name="Elbow Connector 22"/>
          <p:cNvCxnSpPr>
            <a:stCxn id="25" idx="2"/>
            <a:endCxn id="22" idx="1"/>
          </p:cNvCxnSpPr>
          <p:nvPr/>
        </p:nvCxnSpPr>
        <p:spPr>
          <a:xfrm rot="16200000" flipH="1">
            <a:off x="6568143" y="3665144"/>
            <a:ext cx="238553" cy="573799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5" name="Picture 24" descr="5027100_700b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281" y="1360684"/>
            <a:ext cx="1778478" cy="2472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858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Python is </a:t>
            </a:r>
            <a:r>
              <a:rPr lang="en-US" i="1" dirty="0" smtClean="0"/>
              <a:t>strongly-typed: </a:t>
            </a:r>
            <a:r>
              <a:rPr lang="en-US" dirty="0" smtClean="0"/>
              <a:t>That means that it will restrict the operations you can perform, based on an object’s type.</a:t>
            </a:r>
          </a:p>
          <a:p>
            <a:pPr lvl="1"/>
            <a:r>
              <a:rPr lang="en-US" i="1" dirty="0" smtClean="0"/>
              <a:t>You can add two integers together, but not two functions.</a:t>
            </a:r>
          </a:p>
          <a:p>
            <a:pPr lvl="1"/>
            <a:r>
              <a:rPr lang="en-US" dirty="0" smtClean="0"/>
              <a:t>This makes it safer to program in.  It keeps you from making some mistakes.</a:t>
            </a:r>
          </a:p>
          <a:p>
            <a:pPr lvl="1"/>
            <a:r>
              <a:rPr lang="en-US" dirty="0" smtClean="0"/>
              <a:t>In a weakly-typed language, the computer will let you do things like add functions together – but the result probably won’t make any sense and it may be hard for you to figure out why your functions don’t work.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228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Representing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To program effectively, you’ll need to know what types of objects can hold your data and how they behave.</a:t>
            </a:r>
          </a:p>
          <a:p>
            <a:r>
              <a:rPr lang="en-US" dirty="0" smtClean="0"/>
              <a:t>For example, one of the first things you’ll need to do is store numbers.</a:t>
            </a:r>
          </a:p>
          <a:p>
            <a:r>
              <a:rPr lang="en-US" dirty="0" smtClean="0"/>
              <a:t>In python, there’s two main ways to do this, and it depends on what type of numbers you’re dealing with.</a:t>
            </a:r>
          </a:p>
          <a:p>
            <a:r>
              <a:rPr lang="en-US" dirty="0" smtClean="0"/>
              <a:t>First, if you’re working with whole numbers </a:t>
            </a:r>
          </a:p>
          <a:p>
            <a:pPr lvl="1"/>
            <a:r>
              <a:rPr lang="en-US" dirty="0" smtClean="0"/>
              <a:t>Say you need to record the number of visits to your website, or how many cats a survey respondent has.</a:t>
            </a:r>
          </a:p>
          <a:p>
            <a:r>
              <a:rPr lang="en-US" dirty="0" smtClean="0"/>
              <a:t>You can use an integer – an object of type int.</a:t>
            </a:r>
          </a:p>
          <a:p>
            <a:pPr lvl="1"/>
            <a:r>
              <a:rPr lang="en-US" dirty="0" smtClean="0"/>
              <a:t>You can store 0</a:t>
            </a:r>
            <a:r>
              <a:rPr lang="en-US" dirty="0"/>
              <a:t>, 1, 2, </a:t>
            </a:r>
            <a:r>
              <a:rPr lang="en-US" dirty="0" smtClean="0"/>
              <a:t>3… </a:t>
            </a:r>
            <a:r>
              <a:rPr lang="en-US" dirty="0"/>
              <a:t>(and negative ones, -1, -2, -</a:t>
            </a:r>
            <a:r>
              <a:rPr lang="en-US" dirty="0" smtClean="0"/>
              <a:t>3…)</a:t>
            </a:r>
            <a:endParaRPr lang="en-US" dirty="0"/>
          </a:p>
          <a:p>
            <a:pPr lvl="1"/>
            <a:r>
              <a:rPr lang="en-US" dirty="0" smtClean="0"/>
              <a:t>Interestingly, there’s no limit to how large the integer can be.  If you make an integer larger and larger, the python interpreter will allocate more and more memory to store it.</a:t>
            </a:r>
          </a:p>
          <a:p>
            <a:pPr lvl="2"/>
            <a:r>
              <a:rPr lang="en-US" dirty="0" smtClean="0"/>
              <a:t>Eventually, your computer will run out of memory, so that’s really the limit- but that’s a pretty remote possibility.</a:t>
            </a:r>
          </a:p>
        </p:txBody>
      </p:sp>
    </p:spTree>
    <p:extLst>
      <p:ext uri="{BB962C8B-B14F-4D97-AF65-F5344CB8AC3E}">
        <p14:creationId xmlns:p14="http://schemas.microsoft.com/office/powerpoint/2010/main" val="654642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Representing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58146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What if you need to record a number that’s not an integer</a:t>
            </a:r>
          </a:p>
          <a:p>
            <a:pPr lvl="1"/>
            <a:r>
              <a:rPr lang="en-US" dirty="0" smtClean="0"/>
              <a:t>Say the fraction of jellybeans that’s red, or ½, or </a:t>
            </a:r>
            <a:r>
              <a:rPr lang="en-US" i="1" dirty="0" smtClean="0"/>
              <a:t>π</a:t>
            </a:r>
            <a:r>
              <a:rPr lang="en-US" dirty="0" smtClean="0"/>
              <a:t>.</a:t>
            </a:r>
          </a:p>
          <a:p>
            <a:r>
              <a:rPr lang="en-US" dirty="0" smtClean="0"/>
              <a:t>You can use a type of object called a float (short for floating point)</a:t>
            </a:r>
          </a:p>
          <a:p>
            <a:r>
              <a:rPr lang="en-US" dirty="0" smtClean="0"/>
              <a:t>This is an approximation for real numbers </a:t>
            </a:r>
          </a:p>
          <a:p>
            <a:r>
              <a:rPr lang="en-US" dirty="0" smtClean="0"/>
              <a:t>You can’t store most real numbers exactly, because a real number may not terminate</a:t>
            </a:r>
          </a:p>
          <a:p>
            <a:pPr lvl="1"/>
            <a:r>
              <a:rPr lang="en-US" dirty="0" smtClean="0"/>
              <a:t>It can have an infinite number of digits after the decimal point.</a:t>
            </a:r>
          </a:p>
          <a:p>
            <a:pPr lvl="1"/>
            <a:r>
              <a:rPr lang="en-US" dirty="0" smtClean="0"/>
              <a:t>Think about </a:t>
            </a:r>
            <a:r>
              <a:rPr lang="en-US" i="1" dirty="0" smtClean="0"/>
              <a:t>π</a:t>
            </a:r>
            <a:r>
              <a:rPr lang="en-US" dirty="0" smtClean="0"/>
              <a:t>, it’s 3.1415925635… and the digits go on.</a:t>
            </a:r>
          </a:p>
          <a:p>
            <a:r>
              <a:rPr lang="en-US" dirty="0" smtClean="0"/>
              <a:t>So python has to stop recording the digits after a while – and it does so after about 16 decimal places.</a:t>
            </a:r>
          </a:p>
          <a:p>
            <a:r>
              <a:rPr lang="en-US" dirty="0" smtClean="0"/>
              <a:t>Everything after that gets chopped off – this is called rounding error.</a:t>
            </a:r>
          </a:p>
          <a:p>
            <a:r>
              <a:rPr lang="en-US" dirty="0" smtClean="0"/>
              <a:t>And you can get rounding error when you don’t expect it, because python stores floats in base 2.</a:t>
            </a:r>
          </a:p>
          <a:p>
            <a:pPr lvl="1"/>
            <a:r>
              <a:rPr lang="en-US" dirty="0" smtClean="0"/>
              <a:t>A computer is binary, so everything has to be stored as zero’s and one’s.  </a:t>
            </a:r>
          </a:p>
          <a:p>
            <a:pPr lvl="1"/>
            <a:r>
              <a:rPr lang="en-US" dirty="0" smtClean="0"/>
              <a:t>In base 2, a number is written in just zero’s and one’s as well.</a:t>
            </a:r>
            <a:endParaRPr lang="en-US" dirty="0"/>
          </a:p>
          <a:p>
            <a:r>
              <a:rPr lang="en-US" dirty="0"/>
              <a:t>1</a:t>
            </a:r>
            <a:r>
              <a:rPr lang="en-US" dirty="0" smtClean="0"/>
              <a:t>.1 looks nice in base 10, but does not terminate in base 2:  </a:t>
            </a:r>
            <a:r>
              <a:rPr lang="en-US" dirty="0"/>
              <a:t>1</a:t>
            </a:r>
            <a:r>
              <a:rPr lang="en-US" dirty="0" smtClean="0"/>
              <a:t>.00011001100110011001100110011….</a:t>
            </a:r>
          </a:p>
          <a:p>
            <a:pPr lvl="1"/>
            <a:r>
              <a:rPr lang="en-US" dirty="0" smtClean="0"/>
              <a:t>So you get rounding error when you store 1.1 as a float.</a:t>
            </a:r>
          </a:p>
          <a:p>
            <a:r>
              <a:rPr lang="en-US" dirty="0" smtClean="0"/>
              <a:t>This type of rounding error is very small, but there are some situations where it can be important.  Be careful if you’re expecting floats to be </a:t>
            </a:r>
            <a:r>
              <a:rPr lang="en-US" smtClean="0"/>
              <a:t>exactly equal.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833318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093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We’ve seen that data is held in containers called objects.</a:t>
            </a:r>
          </a:p>
          <a:p>
            <a:r>
              <a:rPr lang="en-US" dirty="0" smtClean="0"/>
              <a:t>We need a way to identify which object we want to access.</a:t>
            </a:r>
          </a:p>
          <a:p>
            <a:pPr lvl="1"/>
            <a:r>
              <a:rPr lang="en-US" dirty="0" smtClean="0"/>
              <a:t>One solution would be to use the memory location for the object</a:t>
            </a:r>
          </a:p>
          <a:p>
            <a:pPr lvl="2"/>
            <a:r>
              <a:rPr lang="en-US" dirty="0" smtClean="0"/>
              <a:t>But memory locations are large complicated numbers that may be different from computer to computer.</a:t>
            </a:r>
          </a:p>
          <a:p>
            <a:pPr lvl="1"/>
            <a:r>
              <a:rPr lang="en-US" dirty="0" smtClean="0"/>
              <a:t>Instead, we use a system of variables – these are the names we use to access objects.</a:t>
            </a:r>
          </a:p>
          <a:p>
            <a:pPr lvl="1"/>
            <a:r>
              <a:rPr lang="en-US" dirty="0" smtClean="0"/>
              <a:t>So when we type x = 5, we create a new variable, x, which becomes a name for the object, 5.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959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idx="1"/>
          </p:nvPr>
        </p:nvSpPr>
        <p:spPr>
          <a:xfrm>
            <a:off x="457200" y="4325602"/>
            <a:ext cx="8229600" cy="2419254"/>
          </a:xfrm>
        </p:spPr>
        <p:txBody>
          <a:bodyPr>
            <a:normAutofit fontScale="47500" lnSpcReduction="20000"/>
          </a:bodyPr>
          <a:lstStyle/>
          <a:p>
            <a:r>
              <a:rPr lang="en-US" dirty="0" smtClean="0"/>
              <a:t>Here’s a picture of what’s happening.</a:t>
            </a:r>
          </a:p>
          <a:p>
            <a:r>
              <a:rPr lang="en-US" dirty="0" smtClean="0"/>
              <a:t>Variables go into a special object called a name space.</a:t>
            </a:r>
          </a:p>
          <a:p>
            <a:r>
              <a:rPr lang="en-US" dirty="0" smtClean="0"/>
              <a:t>When we write x = 5, we create a new name, x, and bind it to the object, 5.</a:t>
            </a:r>
          </a:p>
          <a:p>
            <a:r>
              <a:rPr lang="en-US" dirty="0" smtClean="0"/>
              <a:t>An object needs at least one name to be accessed.</a:t>
            </a:r>
          </a:p>
          <a:p>
            <a:pPr lvl="1"/>
            <a:r>
              <a:rPr lang="en-US" dirty="0" smtClean="0"/>
              <a:t>If we lose all names that point to an object, it’s lost forever (the interpreter will garbage collect it so the memory can be reused)</a:t>
            </a:r>
          </a:p>
          <a:p>
            <a:r>
              <a:rPr lang="en-US" dirty="0"/>
              <a:t>N</a:t>
            </a:r>
            <a:r>
              <a:rPr lang="en-US" dirty="0" smtClean="0"/>
              <a:t>ames don’t have types – Python is </a:t>
            </a:r>
            <a:r>
              <a:rPr lang="en-US" i="1" dirty="0" smtClean="0"/>
              <a:t>dynamically typed</a:t>
            </a:r>
          </a:p>
          <a:p>
            <a:pPr lvl="1"/>
            <a:r>
              <a:rPr lang="en-US" dirty="0" smtClean="0"/>
              <a:t>This means that x can refer to an </a:t>
            </a:r>
            <a:r>
              <a:rPr lang="en-US" dirty="0" err="1" smtClean="0"/>
              <a:t>int</a:t>
            </a:r>
            <a:r>
              <a:rPr lang="en-US" dirty="0" smtClean="0"/>
              <a:t> at one time, but maybe a function at a later time.</a:t>
            </a:r>
          </a:p>
          <a:p>
            <a:pPr lvl="2"/>
            <a:r>
              <a:rPr lang="en-US" dirty="0" smtClean="0"/>
              <a:t>This gives us a lot of freedom.</a:t>
            </a:r>
          </a:p>
          <a:p>
            <a:pPr lvl="2"/>
            <a:r>
              <a:rPr lang="en-US" dirty="0" smtClean="0"/>
              <a:t>It also means that we can make mistakes, thinking we have one type of object when we have another.</a:t>
            </a:r>
          </a:p>
          <a:p>
            <a:pPr lvl="2"/>
            <a:r>
              <a:rPr lang="en-US" dirty="0" smtClean="0"/>
              <a:t>A good idea is to include the type of object you’re expecting at the end of your variable name, so you know what type to expect.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94052" y="1363168"/>
            <a:ext cx="4774875" cy="30308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3200" dirty="0" smtClean="0"/>
              <a:t>Object Space</a:t>
            </a:r>
          </a:p>
        </p:txBody>
      </p:sp>
      <p:sp>
        <p:nvSpPr>
          <p:cNvPr id="5" name="Rectangle 4"/>
          <p:cNvSpPr/>
          <p:nvPr/>
        </p:nvSpPr>
        <p:spPr>
          <a:xfrm>
            <a:off x="4863012" y="1987447"/>
            <a:ext cx="546631" cy="4661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5</a:t>
            </a:r>
          </a:p>
        </p:txBody>
      </p:sp>
      <p:sp>
        <p:nvSpPr>
          <p:cNvPr id="6" name="Rectangle 5"/>
          <p:cNvSpPr/>
          <p:nvPr/>
        </p:nvSpPr>
        <p:spPr>
          <a:xfrm>
            <a:off x="4075224" y="3384966"/>
            <a:ext cx="2411606" cy="5354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/>
              <a:t>p</a:t>
            </a:r>
            <a:r>
              <a:rPr lang="en-US" sz="2000" dirty="0" smtClean="0"/>
              <a:t>rint(“Hello world!”)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4075224" y="2489560"/>
            <a:ext cx="546631" cy="4661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36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5281024" y="247258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int</a:t>
            </a:r>
            <a:endParaRPr lang="en-US" dirty="0"/>
          </a:p>
        </p:txBody>
      </p:sp>
      <p:cxnSp>
        <p:nvCxnSpPr>
          <p:cNvPr id="9" name="Elbow Connector 8"/>
          <p:cNvCxnSpPr>
            <a:stCxn id="5" idx="2"/>
            <a:endCxn id="8" idx="1"/>
          </p:cNvCxnSpPr>
          <p:nvPr/>
        </p:nvCxnSpPr>
        <p:spPr>
          <a:xfrm rot="16200000" flipH="1">
            <a:off x="5106861" y="2483089"/>
            <a:ext cx="203630" cy="144696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491271" y="294532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int</a:t>
            </a:r>
            <a:endParaRPr lang="en-US" dirty="0"/>
          </a:p>
        </p:txBody>
      </p:sp>
      <p:cxnSp>
        <p:nvCxnSpPr>
          <p:cNvPr id="11" name="Elbow Connector 10"/>
          <p:cNvCxnSpPr>
            <a:stCxn id="7" idx="2"/>
            <a:endCxn id="10" idx="1"/>
          </p:cNvCxnSpPr>
          <p:nvPr/>
        </p:nvCxnSpPr>
        <p:spPr>
          <a:xfrm rot="16200000" flipH="1">
            <a:off x="4332779" y="2971495"/>
            <a:ext cx="174253" cy="142731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519949" y="3956270"/>
            <a:ext cx="966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function</a:t>
            </a:r>
            <a:endParaRPr lang="en-US" dirty="0"/>
          </a:p>
        </p:txBody>
      </p:sp>
      <p:cxnSp>
        <p:nvCxnSpPr>
          <p:cNvPr id="13" name="Elbow Connector 12"/>
          <p:cNvCxnSpPr>
            <a:stCxn id="6" idx="2"/>
            <a:endCxn id="12" idx="1"/>
          </p:cNvCxnSpPr>
          <p:nvPr/>
        </p:nvCxnSpPr>
        <p:spPr>
          <a:xfrm rot="16200000" flipH="1">
            <a:off x="5290206" y="3911192"/>
            <a:ext cx="220565" cy="238922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136047" y="3966337"/>
            <a:ext cx="474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</a:t>
            </a:r>
            <a:endParaRPr lang="en-US" dirty="0"/>
          </a:p>
        </p:txBody>
      </p:sp>
      <p:cxnSp>
        <p:nvCxnSpPr>
          <p:cNvPr id="15" name="Elbow Connector 14"/>
          <p:cNvCxnSpPr>
            <a:stCxn id="16" idx="2"/>
            <a:endCxn id="14" idx="1"/>
          </p:cNvCxnSpPr>
          <p:nvPr/>
        </p:nvCxnSpPr>
        <p:spPr>
          <a:xfrm rot="16200000" flipH="1">
            <a:off x="7729871" y="3744826"/>
            <a:ext cx="238553" cy="573799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5027100_700b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009" y="1440366"/>
            <a:ext cx="1778478" cy="2472084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807896" y="1363169"/>
            <a:ext cx="2484956" cy="30308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3200" dirty="0" smtClean="0"/>
              <a:t>Name Space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228834" y="1993610"/>
            <a:ext cx="1549539" cy="4661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x</a:t>
            </a:r>
            <a:endParaRPr lang="en-US" sz="2000" dirty="0"/>
          </a:p>
        </p:txBody>
      </p:sp>
      <p:sp>
        <p:nvSpPr>
          <p:cNvPr id="19" name="Rectangle 18"/>
          <p:cNvSpPr/>
          <p:nvPr/>
        </p:nvSpPr>
        <p:spPr>
          <a:xfrm>
            <a:off x="1228834" y="2606196"/>
            <a:ext cx="1549539" cy="4661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b_int</a:t>
            </a:r>
            <a:endParaRPr lang="en-US" sz="2000" dirty="0"/>
          </a:p>
        </p:txBody>
      </p:sp>
      <p:sp>
        <p:nvSpPr>
          <p:cNvPr id="20" name="Rectangle 19"/>
          <p:cNvSpPr/>
          <p:nvPr/>
        </p:nvSpPr>
        <p:spPr>
          <a:xfrm>
            <a:off x="1228834" y="3792115"/>
            <a:ext cx="1549539" cy="4661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greet</a:t>
            </a:r>
            <a:endParaRPr lang="en-US" sz="2000" dirty="0"/>
          </a:p>
        </p:txBody>
      </p:sp>
      <p:cxnSp>
        <p:nvCxnSpPr>
          <p:cNvPr id="21" name="Straight Arrow Connector 20"/>
          <p:cNvCxnSpPr>
            <a:stCxn id="18" idx="3"/>
          </p:cNvCxnSpPr>
          <p:nvPr/>
        </p:nvCxnSpPr>
        <p:spPr>
          <a:xfrm>
            <a:off x="2778373" y="2226698"/>
            <a:ext cx="2084639" cy="0"/>
          </a:xfrm>
          <a:prstGeom prst="straightConnector1">
            <a:avLst/>
          </a:prstGeom>
          <a:ln w="101600">
            <a:solidFill>
              <a:srgbClr val="8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9" idx="3"/>
            <a:endCxn id="7" idx="1"/>
          </p:cNvCxnSpPr>
          <p:nvPr/>
        </p:nvCxnSpPr>
        <p:spPr>
          <a:xfrm flipV="1">
            <a:off x="2778373" y="2722648"/>
            <a:ext cx="1296851" cy="116636"/>
          </a:xfrm>
          <a:prstGeom prst="straightConnector1">
            <a:avLst/>
          </a:prstGeom>
          <a:ln w="101600">
            <a:solidFill>
              <a:srgbClr val="8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0" idx="3"/>
            <a:endCxn id="6" idx="1"/>
          </p:cNvCxnSpPr>
          <p:nvPr/>
        </p:nvCxnSpPr>
        <p:spPr>
          <a:xfrm flipV="1">
            <a:off x="2778373" y="3652669"/>
            <a:ext cx="1296851" cy="372534"/>
          </a:xfrm>
          <a:prstGeom prst="straightConnector1">
            <a:avLst/>
          </a:prstGeom>
          <a:ln w="101600">
            <a:solidFill>
              <a:srgbClr val="8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228834" y="3206554"/>
            <a:ext cx="1549539" cy="4661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c</a:t>
            </a:r>
            <a:r>
              <a:rPr lang="en-US" sz="2000" dirty="0" err="1" smtClean="0"/>
              <a:t>_int</a:t>
            </a:r>
            <a:endParaRPr lang="en-US" sz="2000" dirty="0"/>
          </a:p>
        </p:txBody>
      </p:sp>
      <p:cxnSp>
        <p:nvCxnSpPr>
          <p:cNvPr id="26" name="Straight Arrow Connector 25"/>
          <p:cNvCxnSpPr>
            <a:stCxn id="25" idx="3"/>
            <a:endCxn id="7" idx="1"/>
          </p:cNvCxnSpPr>
          <p:nvPr/>
        </p:nvCxnSpPr>
        <p:spPr>
          <a:xfrm flipV="1">
            <a:off x="2778373" y="2722648"/>
            <a:ext cx="1296851" cy="716994"/>
          </a:xfrm>
          <a:prstGeom prst="straightConnector1">
            <a:avLst/>
          </a:prstGeom>
          <a:ln w="101600">
            <a:solidFill>
              <a:srgbClr val="8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6023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1159</TotalTime>
  <Words>1212</Words>
  <Application>Microsoft Macintosh PowerPoint</Application>
  <PresentationFormat>On-screen Show (4:3)</PresentationFormat>
  <Paragraphs>99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Objects</vt:lpstr>
      <vt:lpstr>Objects</vt:lpstr>
      <vt:lpstr>Types</vt:lpstr>
      <vt:lpstr>PowerPoint Presentation</vt:lpstr>
      <vt:lpstr>Representing Numbers</vt:lpstr>
      <vt:lpstr>Representing Numbers</vt:lpstr>
      <vt:lpstr>Variables</vt:lpstr>
      <vt:lpstr>PowerPoint Presentation</vt:lpstr>
      <vt:lpstr>Variables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Objects</dc:title>
  <dc:creator>Paul Laskowski</dc:creator>
  <cp:lastModifiedBy>Paul Laskowski</cp:lastModifiedBy>
  <cp:revision>21</cp:revision>
  <dcterms:created xsi:type="dcterms:W3CDTF">2015-06-18T03:12:21Z</dcterms:created>
  <dcterms:modified xsi:type="dcterms:W3CDTF">2015-07-10T23:28:27Z</dcterms:modified>
</cp:coreProperties>
</file>