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5" r:id="rId5"/>
    <p:sldId id="267" r:id="rId6"/>
    <p:sldId id="268" r:id="rId7"/>
    <p:sldId id="271" r:id="rId8"/>
    <p:sldId id="269" r:id="rId9"/>
    <p:sldId id="259" r:id="rId10"/>
    <p:sldId id="270" r:id="rId11"/>
    <p:sldId id="263" r:id="rId12"/>
    <p:sldId id="272" r:id="rId13"/>
    <p:sldId id="257" r:id="rId14"/>
    <p:sldId id="273" r:id="rId15"/>
    <p:sldId id="274" r:id="rId16"/>
    <p:sldId id="275" r:id="rId17"/>
    <p:sldId id="276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8072-164C-4D4B-9010-AE18EBBCFA36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646975" cy="373804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you start a program, there’s only one stack frame – the one that tells us where we’re executing the main script.</a:t>
            </a:r>
            <a:endParaRPr lang="en-US" dirty="0" smtClean="0"/>
          </a:p>
          <a:p>
            <a:r>
              <a:rPr lang="en-US" dirty="0" smtClean="0"/>
              <a:t>Let’s say that </a:t>
            </a:r>
            <a:r>
              <a:rPr lang="en-US" dirty="0" smtClean="0"/>
              <a:t>we call a function, like </a:t>
            </a:r>
            <a:r>
              <a:rPr lang="en-US" dirty="0" err="1" smtClean="0"/>
              <a:t>sqrt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pushes </a:t>
            </a:r>
            <a:r>
              <a:rPr lang="en-US" dirty="0" smtClean="0"/>
              <a:t>a new frame onto the </a:t>
            </a:r>
            <a:r>
              <a:rPr lang="en-US" dirty="0" smtClean="0"/>
              <a:t>stack, that remembers where we are executin</a:t>
            </a:r>
            <a:r>
              <a:rPr lang="en-US" dirty="0" smtClean="0"/>
              <a:t>g inside the </a:t>
            </a:r>
            <a:r>
              <a:rPr lang="en-US" dirty="0" err="1" smtClean="0"/>
              <a:t>sqrt</a:t>
            </a:r>
            <a:r>
              <a:rPr lang="en-US" dirty="0" smtClean="0"/>
              <a:t> function.</a:t>
            </a:r>
            <a:endParaRPr lang="en-US" dirty="0" smtClean="0"/>
          </a:p>
          <a:p>
            <a:r>
              <a:rPr lang="en-US" dirty="0" smtClean="0"/>
              <a:t>When we hit the return statement, this </a:t>
            </a:r>
            <a:r>
              <a:rPr lang="en-US" dirty="0" smtClean="0"/>
              <a:t>pops the last frame off the </a:t>
            </a:r>
            <a:r>
              <a:rPr lang="en-US" dirty="0" smtClean="0"/>
              <a:t>stack.</a:t>
            </a:r>
          </a:p>
          <a:p>
            <a:r>
              <a:rPr lang="en-US" dirty="0" smtClean="0"/>
              <a:t>The frame underneath tells us where we called </a:t>
            </a:r>
            <a:r>
              <a:rPr lang="en-US" dirty="0" err="1" smtClean="0"/>
              <a:t>sqrt</a:t>
            </a:r>
            <a:r>
              <a:rPr lang="en-US" dirty="0" smtClean="0"/>
              <a:t> from, so control returns there.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1785" y="1975925"/>
            <a:ext cx="3316538" cy="75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Main at line 25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221785" y="2750515"/>
            <a:ext cx="3316538" cy="94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geometric _mean at line 12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787637" y="5373178"/>
            <a:ext cx="3316538" cy="94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</a:t>
            </a:r>
            <a:r>
              <a:rPr lang="en-US" sz="2800" dirty="0" err="1" smtClean="0"/>
              <a:t>sqrt</a:t>
            </a:r>
            <a:r>
              <a:rPr lang="en-US" sz="2800" dirty="0" smtClean="0"/>
              <a:t> at line 8</a:t>
            </a:r>
            <a:endParaRPr lang="en-US" sz="2800" dirty="0"/>
          </a:p>
        </p:txBody>
      </p:sp>
      <p:cxnSp>
        <p:nvCxnSpPr>
          <p:cNvPr id="9" name="Curved Connector 8"/>
          <p:cNvCxnSpPr>
            <a:stCxn id="6" idx="3"/>
          </p:cNvCxnSpPr>
          <p:nvPr/>
        </p:nvCxnSpPr>
        <p:spPr>
          <a:xfrm flipV="1">
            <a:off x="5104175" y="3692090"/>
            <a:ext cx="1434814" cy="2151876"/>
          </a:xfrm>
          <a:prstGeom prst="curvedConnector2">
            <a:avLst/>
          </a:prstGeom>
          <a:ln w="1524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1218" y="4531955"/>
            <a:ext cx="972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</a:t>
            </a:r>
          </a:p>
          <a:p>
            <a:r>
              <a:rPr lang="en-US" sz="2800" dirty="0" err="1" smtClean="0"/>
              <a:t>sqrt</a:t>
            </a:r>
            <a:endParaRPr lang="en-US" sz="2800" dirty="0"/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6748653" y="3905819"/>
            <a:ext cx="2151874" cy="1724420"/>
          </a:xfrm>
          <a:prstGeom prst="curvedConnector3">
            <a:avLst>
              <a:gd name="adj1" fmla="val 100271"/>
            </a:avLst>
          </a:prstGeom>
          <a:ln w="1524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93594" y="4536656"/>
            <a:ext cx="1027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Leave</a:t>
            </a:r>
          </a:p>
          <a:p>
            <a:r>
              <a:rPr lang="en-US" sz="2800" dirty="0" err="1" smtClean="0"/>
              <a:t>sqrt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52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08685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These stack frames might remind you of separate programs, running side by side.</a:t>
            </a:r>
          </a:p>
          <a:p>
            <a:r>
              <a:rPr lang="en-US" sz="2800" dirty="0" smtClean="0"/>
              <a:t>In fact, a</a:t>
            </a:r>
            <a:r>
              <a:rPr lang="en-US" sz="2800" dirty="0" smtClean="0"/>
              <a:t>s we’ll see, this is a good comparison.  </a:t>
            </a:r>
            <a:r>
              <a:rPr lang="en-US" sz="2800" dirty="0"/>
              <a:t>A</a:t>
            </a:r>
            <a:r>
              <a:rPr lang="en-US" sz="2800" dirty="0" smtClean="0"/>
              <a:t> function is very much like a separate program within a program</a:t>
            </a:r>
          </a:p>
          <a:p>
            <a:pPr lvl="1"/>
            <a:r>
              <a:rPr lang="en-US" sz="2400" dirty="0" smtClean="0"/>
              <a:t>this will be a useful hint to keep in mind as we keep learning about how they work. </a:t>
            </a:r>
            <a:endParaRPr lang="en-US" sz="24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pic>
        <p:nvPicPr>
          <p:cNvPr id="4" name="Picture 3" descr="leonardo-dicaprio-inception-movie-meme-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3" y="4067178"/>
            <a:ext cx="2790822" cy="279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9055" y="5322752"/>
            <a:ext cx="2788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(Within a program…)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15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Advantages of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(1 min Oyster)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5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Break programming tasks up into self-contained pieces</a:t>
            </a:r>
          </a:p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Write flexible code that can be reused</a:t>
            </a:r>
          </a:p>
          <a:p>
            <a:pPr lvl="1"/>
            <a:r>
              <a:rPr lang="en-US" dirty="0" smtClean="0"/>
              <a:t>Make code more readable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Hide implementation details</a:t>
            </a:r>
          </a:p>
          <a:p>
            <a:pPr lvl="1"/>
            <a:r>
              <a:rPr lang="en-US" dirty="0" smtClean="0"/>
              <a:t>Create layers for low-level and high-level tasks</a:t>
            </a:r>
          </a:p>
          <a:p>
            <a:pPr lvl="1"/>
            <a:r>
              <a:rPr lang="en-US" dirty="0" smtClean="0"/>
              <a:t>Define interaction between program components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47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Here’s a depiction of what happens when we call a function with one parameter.</a:t>
            </a:r>
          </a:p>
          <a:p>
            <a:r>
              <a:rPr lang="en-US" dirty="0" smtClean="0"/>
              <a:t>We start in the main program (so there’s one stack frame) and we create a global variable, x.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3101" y="4038718"/>
            <a:ext cx="2789372" cy="25339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Object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2060" y="4662997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250072" y="5148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9" idx="1"/>
          </p:cNvCxnSpPr>
          <p:nvPr/>
        </p:nvCxnSpPr>
        <p:spPr>
          <a:xfrm rot="16200000" flipH="1">
            <a:off x="7075909" y="5158639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7899" y="4358917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</a:t>
            </a:r>
            <a:r>
              <a:rPr lang="en-US" sz="2000" dirty="0" smtClean="0"/>
              <a:t>Space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41" y="4705850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2720165" y="4938938"/>
            <a:ext cx="4111895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200" y="3706794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module()</a:t>
            </a:r>
          </a:p>
          <a:p>
            <a:r>
              <a:rPr lang="fr-FR" sz="2000" dirty="0" smtClean="0">
                <a:solidFill>
                  <a:schemeClr val="tx1"/>
                </a:solidFill>
              </a:rPr>
              <a:t>x = 3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09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Next, we have our function call.</a:t>
            </a:r>
          </a:p>
          <a:p>
            <a:pPr lvl="1"/>
            <a:r>
              <a:rPr lang="en-US" dirty="0" smtClean="0"/>
              <a:t>The global variable x is our argument.</a:t>
            </a:r>
          </a:p>
          <a:p>
            <a:r>
              <a:rPr lang="en-US" dirty="0" smtClean="0"/>
              <a:t>We create a new stack frame, and a new local namespace. </a:t>
            </a:r>
          </a:p>
          <a:p>
            <a:pPr lvl="1"/>
            <a:r>
              <a:rPr lang="en-US" dirty="0" smtClean="0"/>
              <a:t>Our parameter is called x, so it becomes a local variable, and we bind it to the object being passed in.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3101" y="3970074"/>
            <a:ext cx="2789372" cy="25339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Object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2060" y="4594353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250072" y="5079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9" idx="1"/>
          </p:cNvCxnSpPr>
          <p:nvPr/>
        </p:nvCxnSpPr>
        <p:spPr>
          <a:xfrm rot="16200000" flipH="1">
            <a:off x="7075909" y="5089995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7899" y="4290273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</a:t>
            </a:r>
            <a:r>
              <a:rPr lang="en-US" sz="2000" dirty="0" smtClean="0"/>
              <a:t>Space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41" y="4637206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2720165" y="4870294"/>
            <a:ext cx="4111895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200" y="3638150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module()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 = </a:t>
            </a:r>
            <a:r>
              <a:rPr lang="en-US" sz="2000" dirty="0" err="1">
                <a:solidFill>
                  <a:schemeClr val="tx1"/>
                </a:solidFill>
              </a:rPr>
              <a:t>add_one</a:t>
            </a:r>
            <a:r>
              <a:rPr lang="en-US" sz="2000" dirty="0">
                <a:solidFill>
                  <a:schemeClr val="tx1"/>
                </a:solidFill>
              </a:rPr>
              <a:t>(x)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899" y="5907904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</a:t>
            </a:r>
            <a:r>
              <a:rPr lang="en-US" sz="2000" dirty="0" smtClean="0"/>
              <a:t>Space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541" y="6254837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5255781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</a:rPr>
              <a:t>add_one</a:t>
            </a:r>
            <a:r>
              <a:rPr lang="en-US" sz="2000" dirty="0" smtClean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20165" y="5060527"/>
            <a:ext cx="4111895" cy="1403695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1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0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Now we execute </a:t>
            </a:r>
            <a:r>
              <a:rPr lang="fr-FR" dirty="0"/>
              <a:t>x = x + </a:t>
            </a:r>
            <a:r>
              <a:rPr lang="fr-FR" dirty="0" smtClean="0"/>
              <a:t>1 in the </a:t>
            </a:r>
            <a:r>
              <a:rPr lang="fr-FR" dirty="0" err="1" smtClean="0"/>
              <a:t>function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creates</a:t>
            </a:r>
            <a:r>
              <a:rPr lang="fr-FR" dirty="0" smtClean="0"/>
              <a:t> a new </a:t>
            </a:r>
            <a:r>
              <a:rPr lang="fr-FR" dirty="0" err="1" smtClean="0"/>
              <a:t>object</a:t>
            </a:r>
            <a:r>
              <a:rPr lang="fr-FR" dirty="0" smtClean="0"/>
              <a:t> and </a:t>
            </a:r>
            <a:r>
              <a:rPr lang="fr-FR" dirty="0" err="1" smtClean="0"/>
              <a:t>binds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the local variable to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That’s</a:t>
            </a:r>
            <a:r>
              <a:rPr lang="fr-FR" dirty="0"/>
              <a:t> </a:t>
            </a: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print</a:t>
            </a:r>
            <a:r>
              <a:rPr lang="fr-FR" dirty="0" smtClean="0"/>
              <a:t> x </a:t>
            </a:r>
            <a:r>
              <a:rPr lang="fr-FR" dirty="0" err="1" smtClean="0"/>
              <a:t>inside</a:t>
            </a:r>
            <a:r>
              <a:rPr lang="fr-FR" dirty="0" smtClean="0"/>
              <a:t> the </a:t>
            </a:r>
            <a:r>
              <a:rPr lang="fr-FR" dirty="0" err="1" smtClean="0"/>
              <a:t>function</a:t>
            </a:r>
            <a:r>
              <a:rPr lang="fr-FR" dirty="0" smtClean="0"/>
              <a:t> or </a:t>
            </a:r>
            <a:r>
              <a:rPr lang="fr-FR" dirty="0" err="1" smtClean="0"/>
              <a:t>outside</a:t>
            </a:r>
            <a:r>
              <a:rPr lang="fr-FR" dirty="0" smtClean="0"/>
              <a:t> of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3101" y="3970074"/>
            <a:ext cx="2789372" cy="25339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/>
              <a:t>Object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2060" y="4594353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250072" y="5079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0" name="Elbow Connector 9"/>
          <p:cNvCxnSpPr>
            <a:stCxn id="6" idx="2"/>
            <a:endCxn id="9" idx="1"/>
          </p:cNvCxnSpPr>
          <p:nvPr/>
        </p:nvCxnSpPr>
        <p:spPr>
          <a:xfrm rot="16200000" flipH="1">
            <a:off x="7075909" y="5089995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7899" y="4290273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</a:t>
            </a:r>
            <a:r>
              <a:rPr lang="en-US" sz="2000" dirty="0" smtClean="0"/>
              <a:t>Space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41" y="4637206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2720165" y="4870294"/>
            <a:ext cx="4111895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7200" y="3638150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module()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 = </a:t>
            </a:r>
            <a:r>
              <a:rPr lang="en-US" sz="2000" dirty="0" err="1">
                <a:solidFill>
                  <a:schemeClr val="tx1"/>
                </a:solidFill>
              </a:rPr>
              <a:t>add_one</a:t>
            </a:r>
            <a:r>
              <a:rPr lang="en-US" sz="2000" dirty="0">
                <a:solidFill>
                  <a:schemeClr val="tx1"/>
                </a:solidFill>
              </a:rPr>
              <a:t>(x)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899" y="5907904"/>
            <a:ext cx="3884531" cy="8365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/>
              <a:t>Global Name </a:t>
            </a:r>
            <a:r>
              <a:rPr lang="en-US" sz="2000" dirty="0" smtClean="0"/>
              <a:t>Space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541" y="6254837"/>
            <a:ext cx="986624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5255781"/>
            <a:ext cx="4451639" cy="16260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err="1" smtClean="0">
                <a:solidFill>
                  <a:schemeClr val="tx1"/>
                </a:solidFill>
              </a:rPr>
              <a:t>add_one</a:t>
            </a:r>
            <a:r>
              <a:rPr lang="en-US" sz="2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fr-FR" sz="2000" dirty="0">
                <a:solidFill>
                  <a:srgbClr val="000000"/>
                </a:solidFill>
              </a:rPr>
              <a:t>x = x + 1 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 flipV="1">
            <a:off x="2720165" y="5729940"/>
            <a:ext cx="4135676" cy="734283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55841" y="5496852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3853" y="59819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1"/>
          </p:cNvCxnSpPr>
          <p:nvPr/>
        </p:nvCxnSpPr>
        <p:spPr>
          <a:xfrm rot="16200000" flipH="1">
            <a:off x="7099690" y="5992494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4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Does Each Function get a </a:t>
            </a:r>
            <a:r>
              <a:rPr lang="en-US" dirty="0" smtClean="0"/>
              <a:t>Namespace?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prevents a function from accidentally altering variables in other parts of the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 </a:t>
            </a:r>
            <a:r>
              <a:rPr lang="en-US" dirty="0"/>
              <a:t>functions may be written by different programmers.  It would be a huge pain to make sure they use different names.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large programs, we won’t run out of nice short variable names, since they can be reused.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effects of a function are limited to the parameters it takes, making it easier to understand.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555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Think about how control moves through a program when you call a function.  </a:t>
            </a:r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/>
              <a:t>begins moving from the top of our script</a:t>
            </a:r>
            <a:r>
              <a:rPr lang="en-US" dirty="0" smtClean="0"/>
              <a:t>, first the function is defined, then it gets </a:t>
            </a:r>
            <a:r>
              <a:rPr lang="en-US" dirty="0"/>
              <a:t>to </a:t>
            </a:r>
            <a:r>
              <a:rPr lang="en-US" dirty="0" smtClean="0"/>
              <a:t>a statement with the first </a:t>
            </a:r>
            <a:r>
              <a:rPr lang="en-US" dirty="0"/>
              <a:t>function call. </a:t>
            </a:r>
          </a:p>
          <a:p>
            <a:r>
              <a:rPr lang="en-US" dirty="0" smtClean="0"/>
              <a:t>It can’t assign a value to root yet, because it doesn’t know the </a:t>
            </a:r>
            <a:r>
              <a:rPr lang="en-US" dirty="0" err="1" smtClean="0"/>
              <a:t>squareroot</a:t>
            </a:r>
            <a:r>
              <a:rPr lang="en-US" dirty="0" smtClean="0"/>
              <a:t> of 5 at this point.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870851" y="3672473"/>
            <a:ext cx="1973834" cy="343222"/>
          </a:xfrm>
          <a:prstGeom prst="ellipse">
            <a:avLst/>
          </a:prstGeom>
          <a:noFill/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/>
          </a:bodyPr>
          <a:lstStyle/>
          <a:p>
            <a:r>
              <a:rPr lang="en-US" dirty="0" smtClean="0"/>
              <a:t>At this point, we pause on executing the main program, and control jumps up to the start of the function.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870851" y="3672473"/>
            <a:ext cx="1973834" cy="343222"/>
          </a:xfrm>
          <a:prstGeom prst="ellipse">
            <a:avLst/>
          </a:prstGeom>
          <a:noFill/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7" idx="6"/>
          </p:cNvCxnSpPr>
          <p:nvPr/>
        </p:nvCxnSpPr>
        <p:spPr>
          <a:xfrm flipH="1" flipV="1">
            <a:off x="3535737" y="1698948"/>
            <a:ext cx="308948" cy="2145136"/>
          </a:xfrm>
          <a:prstGeom prst="curvedConnector4">
            <a:avLst>
              <a:gd name="adj1" fmla="val -546215"/>
              <a:gd name="adj2" fmla="val 100400"/>
            </a:avLst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We’re passing two objects into our function, 5 and 0.00001.</a:t>
            </a:r>
          </a:p>
          <a:p>
            <a:r>
              <a:rPr lang="en-US" dirty="0" smtClean="0"/>
              <a:t>The function’s parameters, x and epsilon get bound to these two objects.  So when control moves into the function, x will equal 5 and epsilon will equal 0.00001.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cxnSp>
        <p:nvCxnSpPr>
          <p:cNvPr id="5" name="Curved Connector 4"/>
          <p:cNvCxnSpPr/>
          <p:nvPr/>
        </p:nvCxnSpPr>
        <p:spPr>
          <a:xfrm rot="16200000" flipV="1">
            <a:off x="1484813" y="2599873"/>
            <a:ext cx="1870558" cy="411930"/>
          </a:xfrm>
          <a:prstGeom prst="curvedConnector3">
            <a:avLst/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2102709" y="2634200"/>
            <a:ext cx="1870559" cy="343276"/>
          </a:xfrm>
          <a:prstGeom prst="curvedConnector3">
            <a:avLst/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07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Now, control enters the function body and executes the statements in the function.</a:t>
            </a:r>
          </a:p>
          <a:p>
            <a:r>
              <a:rPr lang="en-US" dirty="0" smtClean="0"/>
              <a:t>Eventually, control reaches the return statement.  At this point, </a:t>
            </a:r>
            <a:r>
              <a:rPr lang="en-US" dirty="0" err="1" smtClean="0"/>
              <a:t>ans</a:t>
            </a:r>
            <a:r>
              <a:rPr lang="en-US" dirty="0" smtClean="0"/>
              <a:t> contains the value 2.236. 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 rot="5400000">
            <a:off x="815391" y="2599904"/>
            <a:ext cx="1458693" cy="12700"/>
          </a:xfrm>
          <a:prstGeom prst="curvedConnector3">
            <a:avLst/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3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Control Moves Through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100"/>
            <a:ext cx="8073195" cy="23749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value is passed back to the place the function was called.</a:t>
            </a:r>
          </a:p>
          <a:p>
            <a:r>
              <a:rPr lang="en-US" dirty="0" smtClean="0"/>
              <a:t>Imagine that the </a:t>
            </a:r>
            <a:r>
              <a:rPr lang="en-US" dirty="0" err="1" smtClean="0"/>
              <a:t>sqrt</a:t>
            </a:r>
            <a:r>
              <a:rPr lang="en-US" dirty="0" smtClean="0"/>
              <a:t> function call is replaced with 2.236. </a:t>
            </a:r>
          </a:p>
          <a:p>
            <a:r>
              <a:rPr lang="en-US" dirty="0" smtClean="0"/>
              <a:t>Now control returns to this part of the main program and can complete the statement, assigning 2.236 to the variable root.</a:t>
            </a:r>
            <a:endParaRPr lang="en-US" dirty="0"/>
          </a:p>
          <a:p>
            <a:r>
              <a:rPr lang="en-US" dirty="0" smtClean="0"/>
              <a:t>Control then continues moving to the next statement and the program completes.</a:t>
            </a:r>
          </a:p>
        </p:txBody>
      </p:sp>
      <p:pic>
        <p:nvPicPr>
          <p:cNvPr id="6" name="Picture 5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2763369" y="3335605"/>
            <a:ext cx="497748" cy="388351"/>
          </a:xfrm>
          <a:prstGeom prst="curvedConnector3">
            <a:avLst>
              <a:gd name="adj1" fmla="val 91379"/>
            </a:avLst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96963" y="3723956"/>
            <a:ext cx="1424593" cy="20593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196963" y="3723956"/>
            <a:ext cx="1424593" cy="20593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1556" y="3560557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2.236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8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0400"/>
            <a:ext cx="8229600" cy="204216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Note that there’s a difference between parameters and arguments.</a:t>
            </a:r>
          </a:p>
          <a:p>
            <a:r>
              <a:rPr lang="en-US" dirty="0" smtClean="0"/>
              <a:t>When we’re inside a function, we call the values passed in Parameters</a:t>
            </a:r>
          </a:p>
          <a:p>
            <a:r>
              <a:rPr lang="en-US" dirty="0" smtClean="0"/>
              <a:t>But when we call a function from the outside, we call the values we pass in arguments.</a:t>
            </a:r>
          </a:p>
          <a:p>
            <a:r>
              <a:rPr lang="en-US" dirty="0" smtClean="0"/>
              <a:t>People will understand you if you get these mixed up, but keep in mind that there is this difference.</a:t>
            </a:r>
            <a:endParaRPr lang="en-US" dirty="0"/>
          </a:p>
        </p:txBody>
      </p:sp>
      <p:pic>
        <p:nvPicPr>
          <p:cNvPr id="4" name="Picture 3" descr="Screen Shot 2015-07-31 at 2.3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4" y="1554024"/>
            <a:ext cx="5740400" cy="269240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0800000">
            <a:off x="3535737" y="1698948"/>
            <a:ext cx="3930504" cy="12700"/>
          </a:xfrm>
          <a:prstGeom prst="curvedConnector3">
            <a:avLst>
              <a:gd name="adj1" fmla="val 50000"/>
            </a:avLst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0800000">
            <a:off x="3688137" y="3807713"/>
            <a:ext cx="3930504" cy="12700"/>
          </a:xfrm>
          <a:prstGeom prst="curvedConnector3">
            <a:avLst>
              <a:gd name="adj1" fmla="val 50000"/>
            </a:avLst>
          </a:prstGeom>
          <a:ln w="60325">
            <a:solidFill>
              <a:schemeClr val="accent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and the Call Stack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8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646975" cy="507546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How does Python keep track of where control needs to go when you call functions?</a:t>
            </a:r>
          </a:p>
          <a:p>
            <a:r>
              <a:rPr lang="en-US" dirty="0" smtClean="0"/>
              <a:t>We already know that python always remembers the point in the program where control currently is.</a:t>
            </a:r>
          </a:p>
          <a:p>
            <a:r>
              <a:rPr lang="en-US" dirty="0" smtClean="0"/>
              <a:t>But that’s not enough, if control is inside a function, Python has to remember the point where the function was called, so control can go back there.</a:t>
            </a:r>
          </a:p>
          <a:p>
            <a:r>
              <a:rPr lang="en-US" dirty="0" smtClean="0"/>
              <a:t>And if the function was called inside another function, Python has to remember where that function was called from, and so forth.</a:t>
            </a:r>
          </a:p>
          <a:p>
            <a:r>
              <a:rPr lang="en-US" dirty="0" smtClean="0"/>
              <a:t>It does this with the help of a special data structure called an execution stack, or call stack.</a:t>
            </a:r>
          </a:p>
          <a:p>
            <a:r>
              <a:rPr lang="en-US" dirty="0" smtClean="0"/>
              <a:t>Think about the execution like a stack of plates, one on top of another.  Each plate remember one place in the program where we are executing statements.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1785" y="1975925"/>
            <a:ext cx="3316538" cy="751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Main at line 25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221785" y="2750515"/>
            <a:ext cx="3316538" cy="94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 geometric _mean at line 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094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1011</Words>
  <Application>Microsoft Macintosh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Calling Functions</vt:lpstr>
      <vt:lpstr>How Control Moves Through a Function</vt:lpstr>
      <vt:lpstr>How Control Moves Through a Function</vt:lpstr>
      <vt:lpstr>How Control Moves Through a Function</vt:lpstr>
      <vt:lpstr>How Control Moves Through a Function</vt:lpstr>
      <vt:lpstr>How Control Moves Through a Function</vt:lpstr>
      <vt:lpstr>A Note on Terminology</vt:lpstr>
      <vt:lpstr>Functions and the Call Stack</vt:lpstr>
      <vt:lpstr>Call Stack</vt:lpstr>
      <vt:lpstr>Call Stack</vt:lpstr>
      <vt:lpstr>Hint</vt:lpstr>
      <vt:lpstr>Advantages of Functions</vt:lpstr>
      <vt:lpstr>Advantages of Functions</vt:lpstr>
      <vt:lpstr>Namespaces</vt:lpstr>
      <vt:lpstr>The Local Namespace</vt:lpstr>
      <vt:lpstr>The Local Namespace</vt:lpstr>
      <vt:lpstr>The Local Namespace</vt:lpstr>
      <vt:lpstr>Why Does Each Function get a Namespace?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Paul Laskowski</dc:creator>
  <cp:lastModifiedBy>Paul Laskowski</cp:lastModifiedBy>
  <cp:revision>32</cp:revision>
  <dcterms:created xsi:type="dcterms:W3CDTF">2012-09-13T01:19:10Z</dcterms:created>
  <dcterms:modified xsi:type="dcterms:W3CDTF">2015-08-04T20:35:58Z</dcterms:modified>
</cp:coreProperties>
</file>