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66" r:id="rId3"/>
    <p:sldId id="267" r:id="rId4"/>
    <p:sldId id="278" r:id="rId5"/>
    <p:sldId id="268" r:id="rId6"/>
    <p:sldId id="279" r:id="rId7"/>
    <p:sldId id="281" r:id="rId8"/>
    <p:sldId id="269" r:id="rId9"/>
    <p:sldId id="282" r:id="rId10"/>
    <p:sldId id="283" r:id="rId11"/>
    <p:sldId id="284" r:id="rId12"/>
    <p:sldId id="285" r:id="rId13"/>
    <p:sldId id="287" r:id="rId14"/>
    <p:sldId id="273" r:id="rId15"/>
    <p:sldId id="286" r:id="rId16"/>
    <p:sldId id="288" r:id="rId17"/>
    <p:sldId id="292" r:id="rId18"/>
    <p:sldId id="293" r:id="rId19"/>
    <p:sldId id="277" r:id="rId20"/>
    <p:sldId id="291" r:id="rId21"/>
    <p:sldId id="294" r:id="rId22"/>
    <p:sldId id="289" r:id="rId23"/>
    <p:sldId id="274" r:id="rId24"/>
    <p:sldId id="275" r:id="rId25"/>
    <p:sldId id="276" r:id="rId26"/>
    <p:sldId id="264"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p:cViewPr varScale="1">
        <p:scale>
          <a:sx n="87" d="100"/>
          <a:sy n="87" d="100"/>
        </p:scale>
        <p:origin x="38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1173A9-9540-478C-89A2-AF7E83E45F01}" type="datetimeFigureOut">
              <a:rPr lang="en-US" smtClean="0"/>
              <a:t>5/10/2017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25ED5B-0179-4B81-B215-6923BB9B1211}" type="slidenum">
              <a:rPr lang="en-US" smtClean="0"/>
              <a:t>‹#›</a:t>
            </a:fld>
            <a:endParaRPr lang="en-US"/>
          </a:p>
        </p:txBody>
      </p:sp>
    </p:spTree>
    <p:extLst>
      <p:ext uri="{BB962C8B-B14F-4D97-AF65-F5344CB8AC3E}">
        <p14:creationId xmlns:p14="http://schemas.microsoft.com/office/powerpoint/2010/main" val="2624787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E1173A9-9540-478C-89A2-AF7E83E45F01}" type="datetimeFigureOut">
              <a:rPr lang="en-US" smtClean="0"/>
              <a:t>5/10/2017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25ED5B-0179-4B81-B215-6923BB9B1211}" type="slidenum">
              <a:rPr lang="en-US" smtClean="0"/>
              <a:t>‹#›</a:t>
            </a:fld>
            <a:endParaRPr lang="en-US"/>
          </a:p>
        </p:txBody>
      </p:sp>
    </p:spTree>
    <p:extLst>
      <p:ext uri="{BB962C8B-B14F-4D97-AF65-F5344CB8AC3E}">
        <p14:creationId xmlns:p14="http://schemas.microsoft.com/office/powerpoint/2010/main" val="456058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E1173A9-9540-478C-89A2-AF7E83E45F01}" type="datetimeFigureOut">
              <a:rPr lang="en-US" smtClean="0"/>
              <a:t>5/10/2017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25ED5B-0179-4B81-B215-6923BB9B121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25737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E1173A9-9540-478C-89A2-AF7E83E45F01}" type="datetimeFigureOut">
              <a:rPr lang="en-US" smtClean="0"/>
              <a:t>5/10/2017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25ED5B-0179-4B81-B215-6923BB9B1211}" type="slidenum">
              <a:rPr lang="en-US" smtClean="0"/>
              <a:t>‹#›</a:t>
            </a:fld>
            <a:endParaRPr lang="en-US"/>
          </a:p>
        </p:txBody>
      </p:sp>
    </p:spTree>
    <p:extLst>
      <p:ext uri="{BB962C8B-B14F-4D97-AF65-F5344CB8AC3E}">
        <p14:creationId xmlns:p14="http://schemas.microsoft.com/office/powerpoint/2010/main" val="31564570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E1173A9-9540-478C-89A2-AF7E83E45F01}" type="datetimeFigureOut">
              <a:rPr lang="en-US" smtClean="0"/>
              <a:t>5/10/2017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25ED5B-0179-4B81-B215-6923BB9B121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689614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E1173A9-9540-478C-89A2-AF7E83E45F01}" type="datetimeFigureOut">
              <a:rPr lang="en-US" smtClean="0"/>
              <a:t>5/10/2017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25ED5B-0179-4B81-B215-6923BB9B1211}" type="slidenum">
              <a:rPr lang="en-US" smtClean="0"/>
              <a:t>‹#›</a:t>
            </a:fld>
            <a:endParaRPr lang="en-US"/>
          </a:p>
        </p:txBody>
      </p:sp>
    </p:spTree>
    <p:extLst>
      <p:ext uri="{BB962C8B-B14F-4D97-AF65-F5344CB8AC3E}">
        <p14:creationId xmlns:p14="http://schemas.microsoft.com/office/powerpoint/2010/main" val="8051704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1173A9-9540-478C-89A2-AF7E83E45F01}" type="datetimeFigureOut">
              <a:rPr lang="en-US" smtClean="0"/>
              <a:t>5/10/2017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25ED5B-0179-4B81-B215-6923BB9B1211}" type="slidenum">
              <a:rPr lang="en-US" smtClean="0"/>
              <a:t>‹#›</a:t>
            </a:fld>
            <a:endParaRPr lang="en-US"/>
          </a:p>
        </p:txBody>
      </p:sp>
    </p:spTree>
    <p:extLst>
      <p:ext uri="{BB962C8B-B14F-4D97-AF65-F5344CB8AC3E}">
        <p14:creationId xmlns:p14="http://schemas.microsoft.com/office/powerpoint/2010/main" val="6074101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1173A9-9540-478C-89A2-AF7E83E45F01}" type="datetimeFigureOut">
              <a:rPr lang="en-US" smtClean="0"/>
              <a:t>5/10/2017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25ED5B-0179-4B81-B215-6923BB9B1211}" type="slidenum">
              <a:rPr lang="en-US" smtClean="0"/>
              <a:t>‹#›</a:t>
            </a:fld>
            <a:endParaRPr lang="en-US"/>
          </a:p>
        </p:txBody>
      </p:sp>
    </p:spTree>
    <p:extLst>
      <p:ext uri="{BB962C8B-B14F-4D97-AF65-F5344CB8AC3E}">
        <p14:creationId xmlns:p14="http://schemas.microsoft.com/office/powerpoint/2010/main" val="2136801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1173A9-9540-478C-89A2-AF7E83E45F01}" type="datetimeFigureOut">
              <a:rPr lang="en-US" smtClean="0"/>
              <a:t>5/10/2017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25ED5B-0179-4B81-B215-6923BB9B1211}" type="slidenum">
              <a:rPr lang="en-US" smtClean="0"/>
              <a:t>‹#›</a:t>
            </a:fld>
            <a:endParaRPr lang="en-US"/>
          </a:p>
        </p:txBody>
      </p:sp>
    </p:spTree>
    <p:extLst>
      <p:ext uri="{BB962C8B-B14F-4D97-AF65-F5344CB8AC3E}">
        <p14:creationId xmlns:p14="http://schemas.microsoft.com/office/powerpoint/2010/main" val="4099518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E1173A9-9540-478C-89A2-AF7E83E45F01}" type="datetimeFigureOut">
              <a:rPr lang="en-US" smtClean="0"/>
              <a:t>5/10/2017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25ED5B-0179-4B81-B215-6923BB9B1211}" type="slidenum">
              <a:rPr lang="en-US" smtClean="0"/>
              <a:t>‹#›</a:t>
            </a:fld>
            <a:endParaRPr lang="en-US"/>
          </a:p>
        </p:txBody>
      </p:sp>
    </p:spTree>
    <p:extLst>
      <p:ext uri="{BB962C8B-B14F-4D97-AF65-F5344CB8AC3E}">
        <p14:creationId xmlns:p14="http://schemas.microsoft.com/office/powerpoint/2010/main" val="4059157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1173A9-9540-478C-89A2-AF7E83E45F01}" type="datetimeFigureOut">
              <a:rPr lang="en-US" smtClean="0"/>
              <a:t>5/10/2017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25ED5B-0179-4B81-B215-6923BB9B1211}" type="slidenum">
              <a:rPr lang="en-US" smtClean="0"/>
              <a:t>‹#›</a:t>
            </a:fld>
            <a:endParaRPr lang="en-US"/>
          </a:p>
        </p:txBody>
      </p:sp>
    </p:spTree>
    <p:extLst>
      <p:ext uri="{BB962C8B-B14F-4D97-AF65-F5344CB8AC3E}">
        <p14:creationId xmlns:p14="http://schemas.microsoft.com/office/powerpoint/2010/main" val="305405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1173A9-9540-478C-89A2-AF7E83E45F01}" type="datetimeFigureOut">
              <a:rPr lang="en-US" smtClean="0"/>
              <a:t>5/10/2017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25ED5B-0179-4B81-B215-6923BB9B1211}" type="slidenum">
              <a:rPr lang="en-US" smtClean="0"/>
              <a:t>‹#›</a:t>
            </a:fld>
            <a:endParaRPr lang="en-US"/>
          </a:p>
        </p:txBody>
      </p:sp>
    </p:spTree>
    <p:extLst>
      <p:ext uri="{BB962C8B-B14F-4D97-AF65-F5344CB8AC3E}">
        <p14:creationId xmlns:p14="http://schemas.microsoft.com/office/powerpoint/2010/main" val="1594067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1173A9-9540-478C-89A2-AF7E83E45F01}" type="datetimeFigureOut">
              <a:rPr lang="en-US" smtClean="0"/>
              <a:t>5/10/2017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25ED5B-0179-4B81-B215-6923BB9B1211}" type="slidenum">
              <a:rPr lang="en-US" smtClean="0"/>
              <a:t>‹#›</a:t>
            </a:fld>
            <a:endParaRPr lang="en-US"/>
          </a:p>
        </p:txBody>
      </p:sp>
    </p:spTree>
    <p:extLst>
      <p:ext uri="{BB962C8B-B14F-4D97-AF65-F5344CB8AC3E}">
        <p14:creationId xmlns:p14="http://schemas.microsoft.com/office/powerpoint/2010/main" val="3466988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1173A9-9540-478C-89A2-AF7E83E45F01}" type="datetimeFigureOut">
              <a:rPr lang="en-US" smtClean="0"/>
              <a:t>5/10/2017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25ED5B-0179-4B81-B215-6923BB9B1211}" type="slidenum">
              <a:rPr lang="en-US" smtClean="0"/>
              <a:t>‹#›</a:t>
            </a:fld>
            <a:endParaRPr lang="en-US"/>
          </a:p>
        </p:txBody>
      </p:sp>
    </p:spTree>
    <p:extLst>
      <p:ext uri="{BB962C8B-B14F-4D97-AF65-F5344CB8AC3E}">
        <p14:creationId xmlns:p14="http://schemas.microsoft.com/office/powerpoint/2010/main" val="3778553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E1173A9-9540-478C-89A2-AF7E83E45F01}" type="datetimeFigureOut">
              <a:rPr lang="en-US" smtClean="0"/>
              <a:t>5/10/2017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25ED5B-0179-4B81-B215-6923BB9B1211}" type="slidenum">
              <a:rPr lang="en-US" smtClean="0"/>
              <a:t>‹#›</a:t>
            </a:fld>
            <a:endParaRPr lang="en-US"/>
          </a:p>
        </p:txBody>
      </p:sp>
    </p:spTree>
    <p:extLst>
      <p:ext uri="{BB962C8B-B14F-4D97-AF65-F5344CB8AC3E}">
        <p14:creationId xmlns:p14="http://schemas.microsoft.com/office/powerpoint/2010/main" val="2713968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E1173A9-9540-478C-89A2-AF7E83E45F01}" type="datetimeFigureOut">
              <a:rPr lang="en-US" smtClean="0"/>
              <a:t>5/10/2017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25ED5B-0179-4B81-B215-6923BB9B1211}" type="slidenum">
              <a:rPr lang="en-US" smtClean="0"/>
              <a:t>‹#›</a:t>
            </a:fld>
            <a:endParaRPr lang="en-US"/>
          </a:p>
        </p:txBody>
      </p:sp>
    </p:spTree>
    <p:extLst>
      <p:ext uri="{BB962C8B-B14F-4D97-AF65-F5344CB8AC3E}">
        <p14:creationId xmlns:p14="http://schemas.microsoft.com/office/powerpoint/2010/main" val="3327807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E1173A9-9540-478C-89A2-AF7E83E45F01}" type="datetimeFigureOut">
              <a:rPr lang="en-US" smtClean="0"/>
              <a:t>5/10/2017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425ED5B-0179-4B81-B215-6923BB9B1211}" type="slidenum">
              <a:rPr lang="en-US" smtClean="0"/>
              <a:t>‹#›</a:t>
            </a:fld>
            <a:endParaRPr lang="en-US"/>
          </a:p>
        </p:txBody>
      </p:sp>
    </p:spTree>
    <p:extLst>
      <p:ext uri="{BB962C8B-B14F-4D97-AF65-F5344CB8AC3E}">
        <p14:creationId xmlns:p14="http://schemas.microsoft.com/office/powerpoint/2010/main" val="4012964344"/>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s://www.sas.com/en_us/insights/analytics/machine-learning.html" TargetMode="External"/><Relationship Id="rId3" Type="http://schemas.openxmlformats.org/officeDocument/2006/relationships/hyperlink" Target="http://www.kaggle.com/" TargetMode="External"/><Relationship Id="rId7" Type="http://schemas.openxmlformats.org/officeDocument/2006/relationships/hyperlink" Target="http://scikit-learn.org/stable/modules/generated/sklearn.tree.DecisionTreeClassifier.html" TargetMode="Externa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hyperlink" Target="http://mines.humanoriented.com/classes/2010/fall/csci568/portfolio_exports/lguo/decisionTree.html" TargetMode="External"/><Relationship Id="rId5" Type="http://schemas.openxmlformats.org/officeDocument/2006/relationships/hyperlink" Target="http://www.analyticbridge.com/profiles/blogs/random-forest-in-python" TargetMode="External"/><Relationship Id="rId4" Type="http://schemas.openxmlformats.org/officeDocument/2006/relationships/hyperlink" Target="http://www.kdnuggets.com/" TargetMode="External"/><Relationship Id="rId9" Type="http://schemas.openxmlformats.org/officeDocument/2006/relationships/hyperlink" Target="http://xgboost.readthedocs.io/en/latest/model.html"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mlg.ulb.ac.be/"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Isosceles Tri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Stevens logo.png"/>
          <p:cNvPicPr/>
          <p:nvPr/>
        </p:nvPicPr>
        <p:blipFill>
          <a:blip r:embed="rId2" cstate="print">
            <a:extLst>
              <a:ext uri="{28A0092B-C50C-407E-A947-70E740481C1C}">
                <a14:useLocalDpi xmlns:a14="http://schemas.microsoft.com/office/drawing/2010/main" val="0"/>
              </a:ext>
            </a:extLst>
          </a:blip>
          <a:stretch>
            <a:fillRect/>
          </a:stretch>
        </p:blipFill>
        <p:spPr>
          <a:xfrm>
            <a:off x="9274002" y="12700"/>
            <a:ext cx="2917998" cy="1252613"/>
          </a:xfrm>
          <a:prstGeom prst="rect">
            <a:avLst/>
          </a:prstGeom>
          <a:solidFill>
            <a:srgbClr val="FFFFFF">
              <a:shade val="85000"/>
            </a:srgbClr>
          </a:solidFill>
        </p:spPr>
      </p:pic>
      <p:sp>
        <p:nvSpPr>
          <p:cNvPr id="2" name="Title 1"/>
          <p:cNvSpPr>
            <a:spLocks noGrp="1"/>
          </p:cNvSpPr>
          <p:nvPr>
            <p:ph type="ctrTitle"/>
          </p:nvPr>
        </p:nvSpPr>
        <p:spPr>
          <a:xfrm>
            <a:off x="680937" y="12700"/>
            <a:ext cx="11760740" cy="3249131"/>
          </a:xfrm>
        </p:spPr>
        <p:txBody>
          <a:bodyPr>
            <a:normAutofit/>
          </a:bodyPr>
          <a:lstStyle/>
          <a:p>
            <a:pPr algn="l"/>
            <a:r>
              <a:rPr lang="en-US" altLang="zh-CN"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rPr>
              <a:t>                 Final Project</a:t>
            </a:r>
            <a:br>
              <a:rPr lang="en-US" altLang="zh-CN"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rPr>
            </a:br>
            <a:br>
              <a:rPr lang="en-US" altLang="zh-CN"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rPr>
            </a:br>
            <a:r>
              <a:rPr lang="en-US" altLang="zh-CN" b="1"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rPr>
              <a:t>CREDIT CARD FRAUD DETERCTION</a:t>
            </a:r>
            <a:endParaRPr lang="en-US" dirty="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3" name="Subtitle 2"/>
          <p:cNvSpPr>
            <a:spLocks noGrp="1"/>
          </p:cNvSpPr>
          <p:nvPr>
            <p:ph type="subTitle" idx="1"/>
          </p:nvPr>
        </p:nvSpPr>
        <p:spPr>
          <a:xfrm>
            <a:off x="6244858" y="3891129"/>
            <a:ext cx="5947142" cy="2217841"/>
          </a:xfrm>
          <a:noFill/>
        </p:spPr>
        <p:txBody>
          <a:bodyPr>
            <a:normAutofit/>
          </a:bodyPr>
          <a:lstStyle/>
          <a:p>
            <a:pPr algn="l"/>
            <a:r>
              <a:rPr lang="en-US" dirty="0">
                <a:solidFill>
                  <a:schemeClr val="tx1">
                    <a:lumMod val="85000"/>
                  </a:schemeClr>
                </a:solidFill>
              </a:rPr>
              <a:t>Course: Knowledge Discovery in Databases (MIS 637)</a:t>
            </a:r>
          </a:p>
          <a:p>
            <a:pPr algn="l"/>
            <a:r>
              <a:rPr lang="en-US" dirty="0">
                <a:solidFill>
                  <a:schemeClr val="tx1">
                    <a:lumMod val="85000"/>
                  </a:schemeClr>
                </a:solidFill>
              </a:rPr>
              <a:t>Department: Business Intelligence and Analytics (BIA)</a:t>
            </a:r>
          </a:p>
          <a:p>
            <a:pPr algn="l"/>
            <a:r>
              <a:rPr lang="en-US" dirty="0">
                <a:solidFill>
                  <a:schemeClr val="tx1">
                    <a:lumMod val="85000"/>
                  </a:schemeClr>
                </a:solidFill>
              </a:rPr>
              <a:t>Presented By: Saketh Patibandla </a:t>
            </a:r>
          </a:p>
          <a:p>
            <a:pPr algn="l"/>
            <a:r>
              <a:rPr lang="en-US" dirty="0">
                <a:solidFill>
                  <a:schemeClr val="tx1">
                    <a:lumMod val="85000"/>
                  </a:schemeClr>
                </a:solidFill>
              </a:rPr>
              <a:t>ID: 10413333</a:t>
            </a:r>
          </a:p>
          <a:p>
            <a:pPr algn="l"/>
            <a:r>
              <a:rPr lang="en-US" dirty="0">
                <a:solidFill>
                  <a:schemeClr val="tx1">
                    <a:lumMod val="85000"/>
                  </a:schemeClr>
                </a:solidFill>
              </a:rPr>
              <a:t>Instructor: Prof. Mahmoud </a:t>
            </a:r>
            <a:r>
              <a:rPr lang="en-US" dirty="0" err="1">
                <a:solidFill>
                  <a:schemeClr val="tx1">
                    <a:lumMod val="85000"/>
                  </a:schemeClr>
                </a:solidFill>
              </a:rPr>
              <a:t>Daneshmand</a:t>
            </a:r>
            <a:endParaRPr lang="en-US" dirty="0">
              <a:solidFill>
                <a:schemeClr val="tx1">
                  <a:lumMod val="85000"/>
                </a:schemeClr>
              </a:solidFill>
            </a:endParaRPr>
          </a:p>
          <a:p>
            <a:pPr algn="l"/>
            <a:endParaRPr lang="en-US" dirty="0"/>
          </a:p>
        </p:txBody>
      </p:sp>
    </p:spTree>
    <p:extLst>
      <p:ext uri="{BB962C8B-B14F-4D97-AF65-F5344CB8AC3E}">
        <p14:creationId xmlns:p14="http://schemas.microsoft.com/office/powerpoint/2010/main" val="556513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p:cNvPicPr>
            <a:picLocks noChangeAspect="1"/>
          </p:cNvPicPr>
          <p:nvPr/>
        </p:nvPicPr>
        <p:blipFill rotWithShape="1">
          <a:blip r:embed="rId2">
            <a:duotone>
              <a:schemeClr val="bg2">
                <a:shade val="45000"/>
                <a:satMod val="135000"/>
              </a:schemeClr>
              <a:prstClr val="white"/>
            </a:duotone>
            <a:alphaModFix amt="25000"/>
            <a:extLst>
              <a:ext uri="{28A0092B-C50C-407E-A947-70E740481C1C}">
                <a14:useLocalDpi xmlns:a14="http://schemas.microsoft.com/office/drawing/2010/main" val="0"/>
              </a:ext>
            </a:extLst>
          </a:blip>
          <a:srcRect t="15730"/>
          <a:stretch/>
        </p:blipFill>
        <p:spPr>
          <a:xfrm>
            <a:off x="1" y="10"/>
            <a:ext cx="12191999" cy="6857990"/>
          </a:xfrm>
          <a:prstGeom prst="rect">
            <a:avLst/>
          </a:prstGeom>
        </p:spPr>
      </p:pic>
      <p:grpSp>
        <p:nvGrpSpPr>
          <p:cNvPr id="16" name="Group 15"/>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7" name="Straight Connector 16"/>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9" name="Rectangle 23"/>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8"/>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9"/>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677334" y="609600"/>
            <a:ext cx="8596668" cy="1320800"/>
          </a:xfrm>
        </p:spPr>
        <p:txBody>
          <a:bodyPr>
            <a:normAutofit/>
          </a:bodyPr>
          <a:lstStyle/>
          <a:p>
            <a:r>
              <a:rPr lang="en-US" dirty="0"/>
              <a:t>Data Preparation</a:t>
            </a:r>
          </a:p>
        </p:txBody>
      </p:sp>
      <p:sp>
        <p:nvSpPr>
          <p:cNvPr id="10" name="Content Placeholder 9"/>
          <p:cNvSpPr>
            <a:spLocks noGrp="1"/>
          </p:cNvSpPr>
          <p:nvPr>
            <p:ph idx="1"/>
          </p:nvPr>
        </p:nvSpPr>
        <p:spPr>
          <a:xfrm>
            <a:off x="335665" y="2362071"/>
            <a:ext cx="8443421" cy="3624494"/>
          </a:xfrm>
        </p:spPr>
        <p:txBody>
          <a:bodyPr>
            <a:normAutofit/>
          </a:bodyPr>
          <a:lstStyle/>
          <a:p>
            <a:pPr marL="0" indent="0">
              <a:buNone/>
            </a:pPr>
            <a:r>
              <a:rPr lang="en-US" dirty="0"/>
              <a:t>Before getting to the point where we find outliers, remove them or normalize the data or see which data is used for which iteration, a prime component of this data is the PCA.</a:t>
            </a:r>
          </a:p>
          <a:p>
            <a:pPr marL="0" indent="0">
              <a:buNone/>
            </a:pPr>
            <a:endParaRPr lang="en-US" dirty="0"/>
          </a:p>
          <a:p>
            <a:r>
              <a:rPr lang="en-US" dirty="0"/>
              <a:t>The features that were obtained in the data were obtained by choosing numerical data such as details of customers, transaction location, Business of the merchant and other details that are kept confidential due to the university and credit card issuing authority policy.</a:t>
            </a:r>
          </a:p>
          <a:p>
            <a:endParaRPr lang="en-US" dirty="0"/>
          </a:p>
          <a:p>
            <a:r>
              <a:rPr lang="en-US" dirty="0"/>
              <a:t>From a total of 43 attributes that were present in the banks database, a PCA was run and 28 important features were obtained.</a:t>
            </a:r>
          </a:p>
        </p:txBody>
      </p:sp>
      <p:sp>
        <p:nvSpPr>
          <p:cNvPr id="27" name="TextBox 26"/>
          <p:cNvSpPr txBox="1"/>
          <p:nvPr/>
        </p:nvSpPr>
        <p:spPr>
          <a:xfrm>
            <a:off x="335665" y="1491367"/>
            <a:ext cx="8657166" cy="369332"/>
          </a:xfrm>
          <a:prstGeom prst="rect">
            <a:avLst/>
          </a:prstGeom>
          <a:noFill/>
        </p:spPr>
        <p:txBody>
          <a:bodyPr wrap="square" rtlCol="0">
            <a:spAutoFit/>
          </a:bodyPr>
          <a:lstStyle/>
          <a:p>
            <a:pPr fontAlgn="auto">
              <a:spcBef>
                <a:spcPts val="0"/>
              </a:spcBef>
              <a:spcAft>
                <a:spcPts val="0"/>
              </a:spcAft>
              <a:defRPr/>
            </a:pPr>
            <a:r>
              <a:rPr lang="en-US" dirty="0">
                <a:solidFill>
                  <a:schemeClr val="accent5">
                    <a:lumMod val="40000"/>
                    <a:lumOff val="60000"/>
                  </a:schemeClr>
                </a:solidFill>
              </a:rPr>
              <a:t>Feature Engineering: (PRINCIPAL COMPENENT ANALYSIS)</a:t>
            </a:r>
          </a:p>
        </p:txBody>
      </p:sp>
      <p:pic>
        <p:nvPicPr>
          <p:cNvPr id="4" name="Picture 3" descr="A close up of a map&#10;&#10;Description generated with high confidenc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6123" y="1055077"/>
            <a:ext cx="3772746" cy="3130062"/>
          </a:xfrm>
          <a:prstGeom prst="rect">
            <a:avLst/>
          </a:prstGeom>
        </p:spPr>
      </p:pic>
      <p:sp>
        <p:nvSpPr>
          <p:cNvPr id="28" name="TextBox 27"/>
          <p:cNvSpPr txBox="1"/>
          <p:nvPr/>
        </p:nvSpPr>
        <p:spPr>
          <a:xfrm>
            <a:off x="8193038" y="318793"/>
            <a:ext cx="4125831" cy="461665"/>
          </a:xfrm>
          <a:prstGeom prst="rect">
            <a:avLst/>
          </a:prstGeom>
          <a:noFill/>
        </p:spPr>
        <p:txBody>
          <a:bodyPr wrap="square" rtlCol="0">
            <a:spAutoFit/>
          </a:bodyPr>
          <a:lstStyle/>
          <a:p>
            <a:pPr fontAlgn="auto">
              <a:spcBef>
                <a:spcPts val="0"/>
              </a:spcBef>
              <a:spcAft>
                <a:spcPts val="0"/>
              </a:spcAft>
              <a:defRPr/>
            </a:pPr>
            <a:r>
              <a:rPr lang="en-US" sz="1200" dirty="0"/>
              <a:t>Heat map to verify correlation between the components.</a:t>
            </a:r>
          </a:p>
          <a:p>
            <a:pPr fontAlgn="auto">
              <a:spcBef>
                <a:spcPts val="0"/>
              </a:spcBef>
              <a:spcAft>
                <a:spcPts val="0"/>
              </a:spcAft>
              <a:defRPr/>
            </a:pPr>
            <a:r>
              <a:rPr lang="en-US" sz="1200" dirty="0"/>
              <a:t>A straight line suggests that it was correctly performed.</a:t>
            </a:r>
          </a:p>
        </p:txBody>
      </p:sp>
    </p:spTree>
    <p:extLst>
      <p:ext uri="{BB962C8B-B14F-4D97-AF65-F5344CB8AC3E}">
        <p14:creationId xmlns:p14="http://schemas.microsoft.com/office/powerpoint/2010/main" val="394505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p:cNvPicPr>
            <a:picLocks noChangeAspect="1"/>
          </p:cNvPicPr>
          <p:nvPr/>
        </p:nvPicPr>
        <p:blipFill rotWithShape="1">
          <a:blip r:embed="rId2">
            <a:duotone>
              <a:schemeClr val="bg2">
                <a:shade val="45000"/>
                <a:satMod val="135000"/>
              </a:schemeClr>
              <a:prstClr val="white"/>
            </a:duotone>
            <a:alphaModFix amt="25000"/>
            <a:extLst>
              <a:ext uri="{28A0092B-C50C-407E-A947-70E740481C1C}">
                <a14:useLocalDpi xmlns:a14="http://schemas.microsoft.com/office/drawing/2010/main" val="0"/>
              </a:ext>
            </a:extLst>
          </a:blip>
          <a:srcRect t="15730"/>
          <a:stretch/>
        </p:blipFill>
        <p:spPr>
          <a:xfrm>
            <a:off x="1" y="10"/>
            <a:ext cx="12191999" cy="6857990"/>
          </a:xfrm>
          <a:prstGeom prst="rect">
            <a:avLst/>
          </a:prstGeom>
        </p:spPr>
      </p:pic>
      <p:grpSp>
        <p:nvGrpSpPr>
          <p:cNvPr id="16" name="Group 15"/>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7" name="Straight Connector 16"/>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9" name="Rectangle 23"/>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8"/>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9"/>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677334" y="609600"/>
            <a:ext cx="8596668" cy="1320800"/>
          </a:xfrm>
        </p:spPr>
        <p:txBody>
          <a:bodyPr>
            <a:normAutofit/>
          </a:bodyPr>
          <a:lstStyle/>
          <a:p>
            <a:r>
              <a:rPr lang="en-US" dirty="0"/>
              <a:t>Data Preparation</a:t>
            </a:r>
          </a:p>
        </p:txBody>
      </p:sp>
      <p:sp>
        <p:nvSpPr>
          <p:cNvPr id="10" name="Content Placeholder 9"/>
          <p:cNvSpPr>
            <a:spLocks noGrp="1"/>
          </p:cNvSpPr>
          <p:nvPr>
            <p:ph idx="1"/>
          </p:nvPr>
        </p:nvSpPr>
        <p:spPr>
          <a:xfrm>
            <a:off x="524310" y="1640003"/>
            <a:ext cx="8596668" cy="4461859"/>
          </a:xfrm>
        </p:spPr>
        <p:txBody>
          <a:bodyPr>
            <a:normAutofit/>
          </a:bodyPr>
          <a:lstStyle/>
          <a:p>
            <a:r>
              <a:rPr lang="en-US" dirty="0">
                <a:solidFill>
                  <a:srgbClr val="92D050"/>
                </a:solidFill>
              </a:rPr>
              <a:t>Handling the missing values: </a:t>
            </a:r>
            <a:r>
              <a:rPr lang="en-US" dirty="0"/>
              <a:t>Since this data was collected manually and through remote systems, the data was accurate and no missing values exist.</a:t>
            </a:r>
          </a:p>
          <a:p>
            <a:endParaRPr lang="en-US" dirty="0">
              <a:solidFill>
                <a:srgbClr val="92D050"/>
              </a:solidFill>
            </a:endParaRPr>
          </a:p>
          <a:p>
            <a:r>
              <a:rPr lang="en-US" dirty="0">
                <a:solidFill>
                  <a:srgbClr val="92D050"/>
                </a:solidFill>
              </a:rPr>
              <a:t>Transformation: </a:t>
            </a:r>
            <a:r>
              <a:rPr lang="en-US" dirty="0">
                <a:solidFill>
                  <a:schemeClr val="tx1"/>
                </a:solidFill>
              </a:rPr>
              <a:t>The attribute ‘Amount’ was Normalized while running the last iteration because a clear imbalance was seen that was affecting the precision of the model output.</a:t>
            </a:r>
          </a:p>
          <a:p>
            <a:endParaRPr lang="en-US" dirty="0">
              <a:solidFill>
                <a:srgbClr val="92D050"/>
              </a:solidFill>
            </a:endParaRPr>
          </a:p>
          <a:p>
            <a:r>
              <a:rPr lang="en-US" dirty="0">
                <a:solidFill>
                  <a:srgbClr val="92D050"/>
                </a:solidFill>
              </a:rPr>
              <a:t>Outliers: </a:t>
            </a:r>
            <a:r>
              <a:rPr lang="en-US" dirty="0">
                <a:solidFill>
                  <a:schemeClr val="tx1"/>
                </a:solidFill>
              </a:rPr>
              <a:t>This data does not have any outliers as it is a combination of features and Binary variables.</a:t>
            </a:r>
          </a:p>
          <a:p>
            <a:endParaRPr lang="en-US" dirty="0"/>
          </a:p>
          <a:p>
            <a:r>
              <a:rPr lang="en-US" dirty="0">
                <a:solidFill>
                  <a:srgbClr val="92D050"/>
                </a:solidFill>
              </a:rPr>
              <a:t>Irrelevant Data handling</a:t>
            </a:r>
            <a:r>
              <a:rPr lang="en-US" dirty="0"/>
              <a:t>: The variable ‘Time’ was deemed irrelevant after a few iterations and was ignored from the main calculations.</a:t>
            </a:r>
          </a:p>
        </p:txBody>
      </p:sp>
    </p:spTree>
    <p:extLst>
      <p:ext uri="{BB962C8B-B14F-4D97-AF65-F5344CB8AC3E}">
        <p14:creationId xmlns:p14="http://schemas.microsoft.com/office/powerpoint/2010/main" val="341119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p:cNvPicPr>
            <a:picLocks noChangeAspect="1"/>
          </p:cNvPicPr>
          <p:nvPr/>
        </p:nvPicPr>
        <p:blipFill rotWithShape="1">
          <a:blip r:embed="rId2">
            <a:duotone>
              <a:schemeClr val="bg2">
                <a:shade val="45000"/>
                <a:satMod val="135000"/>
              </a:schemeClr>
              <a:prstClr val="white"/>
            </a:duotone>
            <a:alphaModFix amt="25000"/>
            <a:extLst>
              <a:ext uri="{28A0092B-C50C-407E-A947-70E740481C1C}">
                <a14:useLocalDpi xmlns:a14="http://schemas.microsoft.com/office/drawing/2010/main" val="0"/>
              </a:ext>
            </a:extLst>
          </a:blip>
          <a:srcRect t="15730"/>
          <a:stretch/>
        </p:blipFill>
        <p:spPr>
          <a:xfrm>
            <a:off x="1" y="10"/>
            <a:ext cx="12191999" cy="6857990"/>
          </a:xfrm>
          <a:prstGeom prst="rect">
            <a:avLst/>
          </a:prstGeom>
        </p:spPr>
      </p:pic>
      <p:grpSp>
        <p:nvGrpSpPr>
          <p:cNvPr id="16" name="Group 15"/>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7" name="Straight Connector 16"/>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9" name="Rectangle 23"/>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8"/>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9"/>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545935" y="321489"/>
            <a:ext cx="8596668" cy="1320800"/>
          </a:xfrm>
        </p:spPr>
        <p:txBody>
          <a:bodyPr>
            <a:normAutofit/>
          </a:bodyPr>
          <a:lstStyle/>
          <a:p>
            <a:r>
              <a:rPr lang="en-US" dirty="0"/>
              <a:t>Data Preparation</a:t>
            </a:r>
          </a:p>
        </p:txBody>
      </p:sp>
      <p:sp>
        <p:nvSpPr>
          <p:cNvPr id="10" name="Content Placeholder 9"/>
          <p:cNvSpPr>
            <a:spLocks noGrp="1"/>
          </p:cNvSpPr>
          <p:nvPr>
            <p:ph idx="1"/>
          </p:nvPr>
        </p:nvSpPr>
        <p:spPr>
          <a:xfrm>
            <a:off x="507060" y="2019215"/>
            <a:ext cx="9093208" cy="4461859"/>
          </a:xfrm>
        </p:spPr>
        <p:txBody>
          <a:bodyPr>
            <a:normAutofit lnSpcReduction="10000"/>
          </a:bodyPr>
          <a:lstStyle/>
          <a:p>
            <a:r>
              <a:rPr lang="en-US" dirty="0"/>
              <a:t>The set shown previously that consisted of 284,807 is now divided into 2 parts:</a:t>
            </a:r>
          </a:p>
          <a:p>
            <a:endParaRPr lang="en-US" dirty="0"/>
          </a:p>
          <a:p>
            <a:r>
              <a:rPr lang="en-US" dirty="0"/>
              <a:t>Training Set 1: It consists of 75% of the data which is 213,605 transactions.</a:t>
            </a:r>
          </a:p>
          <a:p>
            <a:r>
              <a:rPr lang="en-US" dirty="0"/>
              <a:t>Training Set 2: It consists of 80% of the data which is 227,846 transactions.</a:t>
            </a:r>
          </a:p>
          <a:p>
            <a:endParaRPr lang="en-US" dirty="0"/>
          </a:p>
          <a:p>
            <a:r>
              <a:rPr lang="en-US" dirty="0"/>
              <a:t>Test Set 1: It consists of 25% of the data which is 71,202 transactions.</a:t>
            </a:r>
          </a:p>
          <a:p>
            <a:r>
              <a:rPr lang="en-US" dirty="0"/>
              <a:t>Test Set 2: It consists of 20% of the data which is 56,161 transactions.</a:t>
            </a:r>
          </a:p>
          <a:p>
            <a:endParaRPr lang="en-US" dirty="0"/>
          </a:p>
          <a:p>
            <a:r>
              <a:rPr lang="en-US" dirty="0"/>
              <a:t>The case 1 is used for 3 iterations and the case 2 is used for the remaining 5 iterations.</a:t>
            </a:r>
          </a:p>
          <a:p>
            <a:endParaRPr lang="en-US" dirty="0"/>
          </a:p>
          <a:p>
            <a:r>
              <a:rPr lang="en-US" dirty="0"/>
              <a:t>Since, an accuracy comparison study is being performed here, this split is pivotal.</a:t>
            </a:r>
          </a:p>
        </p:txBody>
      </p:sp>
      <p:sp>
        <p:nvSpPr>
          <p:cNvPr id="27" name="TextBox 26"/>
          <p:cNvSpPr txBox="1"/>
          <p:nvPr/>
        </p:nvSpPr>
        <p:spPr>
          <a:xfrm>
            <a:off x="368816" y="1224898"/>
            <a:ext cx="8657166" cy="369332"/>
          </a:xfrm>
          <a:prstGeom prst="rect">
            <a:avLst/>
          </a:prstGeom>
          <a:noFill/>
        </p:spPr>
        <p:txBody>
          <a:bodyPr wrap="square" rtlCol="0">
            <a:spAutoFit/>
          </a:bodyPr>
          <a:lstStyle/>
          <a:p>
            <a:pPr fontAlgn="auto">
              <a:spcBef>
                <a:spcPts val="0"/>
              </a:spcBef>
              <a:spcAft>
                <a:spcPts val="0"/>
              </a:spcAft>
              <a:defRPr/>
            </a:pPr>
            <a:r>
              <a:rPr lang="en-US" dirty="0">
                <a:solidFill>
                  <a:schemeClr val="accent5">
                    <a:lumMod val="40000"/>
                    <a:lumOff val="60000"/>
                  </a:schemeClr>
                </a:solidFill>
              </a:rPr>
              <a:t>Division of data for machine learning:</a:t>
            </a:r>
          </a:p>
        </p:txBody>
      </p:sp>
    </p:spTree>
    <p:extLst>
      <p:ext uri="{BB962C8B-B14F-4D97-AF65-F5344CB8AC3E}">
        <p14:creationId xmlns:p14="http://schemas.microsoft.com/office/powerpoint/2010/main" val="226588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p:cNvPicPr>
            <a:picLocks noChangeAspect="1"/>
          </p:cNvPicPr>
          <p:nvPr/>
        </p:nvPicPr>
        <p:blipFill rotWithShape="1">
          <a:blip r:embed="rId2">
            <a:duotone>
              <a:schemeClr val="bg2">
                <a:shade val="45000"/>
                <a:satMod val="135000"/>
              </a:schemeClr>
              <a:prstClr val="white"/>
            </a:duotone>
            <a:alphaModFix amt="25000"/>
            <a:extLst>
              <a:ext uri="{28A0092B-C50C-407E-A947-70E740481C1C}">
                <a14:useLocalDpi xmlns:a14="http://schemas.microsoft.com/office/drawing/2010/main" val="0"/>
              </a:ext>
            </a:extLst>
          </a:blip>
          <a:srcRect t="15730"/>
          <a:stretch/>
        </p:blipFill>
        <p:spPr>
          <a:xfrm>
            <a:off x="1" y="10"/>
            <a:ext cx="12191999" cy="6857990"/>
          </a:xfrm>
          <a:prstGeom prst="rect">
            <a:avLst/>
          </a:prstGeom>
        </p:spPr>
      </p:pic>
      <p:grpSp>
        <p:nvGrpSpPr>
          <p:cNvPr id="16" name="Group 15"/>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7" name="Straight Connector 16"/>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9" name="Rectangle 23"/>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8"/>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9"/>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677334" y="609600"/>
            <a:ext cx="8596668" cy="1320800"/>
          </a:xfrm>
        </p:spPr>
        <p:txBody>
          <a:bodyPr>
            <a:normAutofit/>
          </a:bodyPr>
          <a:lstStyle/>
          <a:p>
            <a:r>
              <a:rPr lang="en-US" dirty="0"/>
              <a:t>Modeling - Tools</a:t>
            </a:r>
          </a:p>
        </p:txBody>
      </p:sp>
      <p:sp>
        <p:nvSpPr>
          <p:cNvPr id="10" name="Content Placeholder 9"/>
          <p:cNvSpPr>
            <a:spLocks noGrp="1"/>
          </p:cNvSpPr>
          <p:nvPr>
            <p:ph idx="1"/>
          </p:nvPr>
        </p:nvSpPr>
        <p:spPr>
          <a:xfrm>
            <a:off x="677333" y="1343160"/>
            <a:ext cx="8952875" cy="4227130"/>
          </a:xfrm>
        </p:spPr>
        <p:txBody>
          <a:bodyPr>
            <a:normAutofit/>
          </a:bodyPr>
          <a:lstStyle/>
          <a:p>
            <a:pPr marL="0" indent="0">
              <a:buNone/>
            </a:pPr>
            <a:r>
              <a:rPr lang="en-US" dirty="0"/>
              <a:t>Let us study about the tools and the libraries that are being used to execute our problem.</a:t>
            </a:r>
          </a:p>
          <a:p>
            <a:pPr marL="0" indent="0">
              <a:buNone/>
            </a:pPr>
            <a:r>
              <a:rPr lang="en-US" dirty="0">
                <a:solidFill>
                  <a:srgbClr val="92D050"/>
                </a:solidFill>
              </a:rPr>
              <a:t>Tools:</a:t>
            </a:r>
          </a:p>
          <a:p>
            <a:pPr marL="0" indent="0">
              <a:buNone/>
            </a:pPr>
            <a:r>
              <a:rPr lang="en-US" dirty="0"/>
              <a:t>-&gt;Python (3.2) for writing code to execute and find out accuracy of the problem.</a:t>
            </a:r>
          </a:p>
          <a:p>
            <a:pPr marL="0" indent="0">
              <a:buNone/>
            </a:pPr>
            <a:r>
              <a:rPr lang="en-US" dirty="0"/>
              <a:t>-&gt;</a:t>
            </a:r>
            <a:r>
              <a:rPr lang="en-US" dirty="0" err="1"/>
              <a:t>Jupyter</a:t>
            </a:r>
            <a:r>
              <a:rPr lang="en-US" dirty="0"/>
              <a:t> (</a:t>
            </a:r>
            <a:r>
              <a:rPr lang="en-US" dirty="0" err="1"/>
              <a:t>ipnyb</a:t>
            </a:r>
            <a:r>
              <a:rPr lang="en-US" dirty="0"/>
              <a:t>) to have a proper flow through the code in the form of a notebook</a:t>
            </a:r>
          </a:p>
          <a:p>
            <a:pPr marL="0" indent="0">
              <a:buNone/>
            </a:pPr>
            <a:endParaRPr lang="en-US" dirty="0"/>
          </a:p>
          <a:p>
            <a:pPr marL="0" indent="0">
              <a:buNone/>
            </a:pPr>
            <a:r>
              <a:rPr lang="en-US" dirty="0">
                <a:solidFill>
                  <a:srgbClr val="92D050"/>
                </a:solidFill>
              </a:rPr>
              <a:t>Libraries:</a:t>
            </a:r>
          </a:p>
          <a:p>
            <a:pPr marL="0" indent="0">
              <a:buNone/>
            </a:pPr>
            <a:r>
              <a:rPr lang="en-US" dirty="0"/>
              <a:t>-&gt; Pandas, </a:t>
            </a:r>
            <a:r>
              <a:rPr lang="en-US" dirty="0" err="1"/>
              <a:t>Numpy</a:t>
            </a:r>
            <a:r>
              <a:rPr lang="en-US" dirty="0"/>
              <a:t> are used for storage, tracking, data frames and data handling.</a:t>
            </a:r>
          </a:p>
          <a:p>
            <a:pPr marL="0" indent="0">
              <a:buNone/>
            </a:pPr>
            <a:r>
              <a:rPr lang="en-US" dirty="0"/>
              <a:t>-&gt; </a:t>
            </a:r>
            <a:r>
              <a:rPr lang="en-US" dirty="0" err="1"/>
              <a:t>Mathplotlib</a:t>
            </a:r>
            <a:r>
              <a:rPr lang="en-US" dirty="0"/>
              <a:t> is used for visualizing data.</a:t>
            </a:r>
          </a:p>
          <a:p>
            <a:pPr marL="0" indent="0">
              <a:buNone/>
            </a:pPr>
            <a:r>
              <a:rPr lang="en-US" dirty="0"/>
              <a:t>-&gt; </a:t>
            </a:r>
            <a:r>
              <a:rPr lang="en-US" dirty="0" err="1"/>
              <a:t>XGBoost</a:t>
            </a:r>
            <a:r>
              <a:rPr lang="en-US" dirty="0"/>
              <a:t>, </a:t>
            </a:r>
            <a:r>
              <a:rPr lang="en-US" dirty="0" err="1"/>
              <a:t>DTClassifier</a:t>
            </a:r>
            <a:r>
              <a:rPr lang="en-US" dirty="0"/>
              <a:t>, </a:t>
            </a:r>
            <a:r>
              <a:rPr lang="en-US" dirty="0" err="1"/>
              <a:t>RFClassifier</a:t>
            </a:r>
            <a:r>
              <a:rPr lang="en-US" dirty="0"/>
              <a:t>, </a:t>
            </a:r>
            <a:r>
              <a:rPr lang="en-US" dirty="0" err="1"/>
              <a:t>Scikit</a:t>
            </a:r>
            <a:r>
              <a:rPr lang="en-US" dirty="0"/>
              <a:t>-learn are used to perform machine learning algorithms.</a:t>
            </a:r>
          </a:p>
        </p:txBody>
      </p:sp>
    </p:spTree>
    <p:extLst>
      <p:ext uri="{BB962C8B-B14F-4D97-AF65-F5344CB8AC3E}">
        <p14:creationId xmlns:p14="http://schemas.microsoft.com/office/powerpoint/2010/main" val="137198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p:cNvPicPr>
            <a:picLocks noChangeAspect="1"/>
          </p:cNvPicPr>
          <p:nvPr/>
        </p:nvPicPr>
        <p:blipFill rotWithShape="1">
          <a:blip r:embed="rId2">
            <a:duotone>
              <a:schemeClr val="bg2">
                <a:shade val="45000"/>
                <a:satMod val="135000"/>
              </a:schemeClr>
              <a:prstClr val="white"/>
            </a:duotone>
            <a:alphaModFix amt="25000"/>
            <a:extLst>
              <a:ext uri="{28A0092B-C50C-407E-A947-70E740481C1C}">
                <a14:useLocalDpi xmlns:a14="http://schemas.microsoft.com/office/drawing/2010/main" val="0"/>
              </a:ext>
            </a:extLst>
          </a:blip>
          <a:srcRect t="15730"/>
          <a:stretch/>
        </p:blipFill>
        <p:spPr>
          <a:xfrm>
            <a:off x="1" y="10"/>
            <a:ext cx="12191999" cy="6857990"/>
          </a:xfrm>
          <a:prstGeom prst="rect">
            <a:avLst/>
          </a:prstGeom>
        </p:spPr>
      </p:pic>
      <p:grpSp>
        <p:nvGrpSpPr>
          <p:cNvPr id="16" name="Group 15"/>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7" name="Straight Connector 16"/>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9" name="Rectangle 23"/>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8"/>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9"/>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677334" y="609600"/>
            <a:ext cx="8596668" cy="1320800"/>
          </a:xfrm>
        </p:spPr>
        <p:txBody>
          <a:bodyPr>
            <a:normAutofit/>
          </a:bodyPr>
          <a:lstStyle/>
          <a:p>
            <a:r>
              <a:rPr lang="en-US" dirty="0"/>
              <a:t>Modeling</a:t>
            </a:r>
          </a:p>
        </p:txBody>
      </p:sp>
      <p:sp>
        <p:nvSpPr>
          <p:cNvPr id="10" name="Content Placeholder 9"/>
          <p:cNvSpPr>
            <a:spLocks noGrp="1"/>
          </p:cNvSpPr>
          <p:nvPr>
            <p:ph idx="1"/>
          </p:nvPr>
        </p:nvSpPr>
        <p:spPr>
          <a:xfrm>
            <a:off x="677334" y="1343160"/>
            <a:ext cx="8596668" cy="4072902"/>
          </a:xfrm>
        </p:spPr>
        <p:txBody>
          <a:bodyPr>
            <a:normAutofit/>
          </a:bodyPr>
          <a:lstStyle/>
          <a:p>
            <a:pPr marL="0" indent="0">
              <a:buNone/>
            </a:pPr>
            <a:r>
              <a:rPr lang="en-US" dirty="0"/>
              <a:t>In the next stage, we need to select a modeling technique to execute this problem.</a:t>
            </a:r>
          </a:p>
          <a:p>
            <a:pPr marL="0" indent="0">
              <a:buNone/>
            </a:pPr>
            <a:endParaRPr lang="en-US" dirty="0"/>
          </a:p>
          <a:p>
            <a:pPr marL="0" indent="0">
              <a:buNone/>
            </a:pPr>
            <a:endParaRPr lang="en-US" dirty="0"/>
          </a:p>
          <a:p>
            <a:pPr marL="0" indent="0">
              <a:buNone/>
            </a:pPr>
            <a:endParaRPr lang="en-US" dirty="0"/>
          </a:p>
          <a:p>
            <a:pPr marL="0" indent="0">
              <a:buNone/>
            </a:pPr>
            <a:r>
              <a:rPr lang="en-US" dirty="0"/>
              <a:t>Here, the relationship between dependent and independent variables is derived from the data selected.</a:t>
            </a:r>
          </a:p>
          <a:p>
            <a:pPr marL="0" indent="0">
              <a:buNone/>
            </a:pPr>
            <a:endParaRPr lang="en-US" dirty="0"/>
          </a:p>
          <a:p>
            <a:pPr marL="0" indent="0">
              <a:buNone/>
            </a:pPr>
            <a:r>
              <a:rPr lang="en-US" dirty="0"/>
              <a:t>The question which pattern matches which data is clearly answered by using Machine Learning algorithms.</a:t>
            </a:r>
          </a:p>
        </p:txBody>
      </p:sp>
      <p:sp>
        <p:nvSpPr>
          <p:cNvPr id="27" name="TextBox 26"/>
          <p:cNvSpPr txBox="1"/>
          <p:nvPr/>
        </p:nvSpPr>
        <p:spPr>
          <a:xfrm>
            <a:off x="713846" y="2379147"/>
            <a:ext cx="8657166" cy="369332"/>
          </a:xfrm>
          <a:prstGeom prst="rect">
            <a:avLst/>
          </a:prstGeom>
          <a:noFill/>
        </p:spPr>
        <p:txBody>
          <a:bodyPr wrap="square" rtlCol="0">
            <a:spAutoFit/>
          </a:bodyPr>
          <a:lstStyle/>
          <a:p>
            <a:pPr fontAlgn="auto">
              <a:spcBef>
                <a:spcPts val="0"/>
              </a:spcBef>
              <a:spcAft>
                <a:spcPts val="0"/>
              </a:spcAft>
              <a:defRPr/>
            </a:pPr>
            <a:r>
              <a:rPr lang="en-US" dirty="0">
                <a:solidFill>
                  <a:schemeClr val="accent5">
                    <a:lumMod val="40000"/>
                    <a:lumOff val="60000"/>
                  </a:schemeClr>
                </a:solidFill>
              </a:rPr>
              <a:t>Why do we need machine learning algorithms?</a:t>
            </a:r>
          </a:p>
        </p:txBody>
      </p:sp>
    </p:spTree>
    <p:extLst>
      <p:ext uri="{BB962C8B-B14F-4D97-AF65-F5344CB8AC3E}">
        <p14:creationId xmlns:p14="http://schemas.microsoft.com/office/powerpoint/2010/main" val="3900049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p:cNvPicPr>
            <a:picLocks noChangeAspect="1"/>
          </p:cNvPicPr>
          <p:nvPr/>
        </p:nvPicPr>
        <p:blipFill rotWithShape="1">
          <a:blip r:embed="rId2">
            <a:duotone>
              <a:schemeClr val="bg2">
                <a:shade val="45000"/>
                <a:satMod val="135000"/>
              </a:schemeClr>
              <a:prstClr val="white"/>
            </a:duotone>
            <a:alphaModFix amt="25000"/>
            <a:extLst>
              <a:ext uri="{28A0092B-C50C-407E-A947-70E740481C1C}">
                <a14:useLocalDpi xmlns:a14="http://schemas.microsoft.com/office/drawing/2010/main" val="0"/>
              </a:ext>
            </a:extLst>
          </a:blip>
          <a:srcRect t="15730"/>
          <a:stretch/>
        </p:blipFill>
        <p:spPr>
          <a:xfrm>
            <a:off x="1" y="10"/>
            <a:ext cx="12191999" cy="6857990"/>
          </a:xfrm>
          <a:prstGeom prst="rect">
            <a:avLst/>
          </a:prstGeom>
        </p:spPr>
      </p:pic>
      <p:grpSp>
        <p:nvGrpSpPr>
          <p:cNvPr id="16" name="Group 15"/>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7" name="Straight Connector 16"/>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9" name="Rectangle 23"/>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8"/>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9"/>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677334" y="609600"/>
            <a:ext cx="8596668" cy="1320800"/>
          </a:xfrm>
        </p:spPr>
        <p:txBody>
          <a:bodyPr>
            <a:normAutofit/>
          </a:bodyPr>
          <a:lstStyle/>
          <a:p>
            <a:r>
              <a:rPr lang="en-US" dirty="0"/>
              <a:t>Modeling</a:t>
            </a:r>
          </a:p>
        </p:txBody>
      </p:sp>
      <p:sp>
        <p:nvSpPr>
          <p:cNvPr id="10" name="Content Placeholder 9"/>
          <p:cNvSpPr>
            <a:spLocks noGrp="1"/>
          </p:cNvSpPr>
          <p:nvPr>
            <p:ph idx="1"/>
          </p:nvPr>
        </p:nvSpPr>
        <p:spPr>
          <a:xfrm>
            <a:off x="677334" y="1343160"/>
            <a:ext cx="8596668" cy="4072902"/>
          </a:xfrm>
        </p:spPr>
        <p:txBody>
          <a:bodyPr>
            <a:normAutofit/>
          </a:bodyPr>
          <a:lstStyle/>
          <a:p>
            <a:pPr marL="0" indent="0">
              <a:buNone/>
            </a:pPr>
            <a:endParaRPr lang="en-US" dirty="0"/>
          </a:p>
          <a:p>
            <a:pPr marL="0" indent="0">
              <a:buNone/>
            </a:pPr>
            <a:endParaRPr lang="en-US" dirty="0"/>
          </a:p>
        </p:txBody>
      </p:sp>
      <p:sp>
        <p:nvSpPr>
          <p:cNvPr id="4" name="Rectangle 3"/>
          <p:cNvSpPr/>
          <p:nvPr/>
        </p:nvSpPr>
        <p:spPr>
          <a:xfrm>
            <a:off x="741028" y="1463776"/>
            <a:ext cx="8437274" cy="3139321"/>
          </a:xfrm>
          <a:prstGeom prst="rect">
            <a:avLst/>
          </a:prstGeom>
        </p:spPr>
        <p:txBody>
          <a:bodyPr wrap="square">
            <a:spAutoFit/>
          </a:bodyPr>
          <a:lstStyle/>
          <a:p>
            <a:r>
              <a:rPr lang="en-US" dirty="0"/>
              <a:t>Since the data that is being dealt with is binary and needs to be classified into either fraudulent or non-fraudulent data, three suitable machine learning algorithms are used in this case to perform data mining on credit card transactions.</a:t>
            </a:r>
          </a:p>
          <a:p>
            <a:endParaRPr lang="en-US" dirty="0"/>
          </a:p>
          <a:p>
            <a:endParaRPr lang="en-US" dirty="0"/>
          </a:p>
          <a:p>
            <a:r>
              <a:rPr lang="en-US" dirty="0"/>
              <a:t>-&gt; Random Forest Classifier.</a:t>
            </a:r>
          </a:p>
          <a:p>
            <a:endParaRPr lang="en-US" dirty="0"/>
          </a:p>
          <a:p>
            <a:r>
              <a:rPr lang="en-US" dirty="0"/>
              <a:t>-&gt; Decision Tree Classifier.</a:t>
            </a:r>
          </a:p>
          <a:p>
            <a:endParaRPr lang="en-US" dirty="0"/>
          </a:p>
          <a:p>
            <a:r>
              <a:rPr lang="en-US" dirty="0"/>
              <a:t>-&gt; XG Boost algorithm.</a:t>
            </a:r>
          </a:p>
        </p:txBody>
      </p:sp>
    </p:spTree>
    <p:extLst>
      <p:ext uri="{BB962C8B-B14F-4D97-AF65-F5344CB8AC3E}">
        <p14:creationId xmlns:p14="http://schemas.microsoft.com/office/powerpoint/2010/main" val="3947528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p:cNvPicPr>
            <a:picLocks noChangeAspect="1"/>
          </p:cNvPicPr>
          <p:nvPr/>
        </p:nvPicPr>
        <p:blipFill rotWithShape="1">
          <a:blip r:embed="rId2">
            <a:duotone>
              <a:schemeClr val="bg2">
                <a:shade val="45000"/>
                <a:satMod val="135000"/>
              </a:schemeClr>
              <a:prstClr val="white"/>
            </a:duotone>
            <a:alphaModFix amt="25000"/>
            <a:extLst>
              <a:ext uri="{28A0092B-C50C-407E-A947-70E740481C1C}">
                <a14:useLocalDpi xmlns:a14="http://schemas.microsoft.com/office/drawing/2010/main" val="0"/>
              </a:ext>
            </a:extLst>
          </a:blip>
          <a:srcRect t="15730"/>
          <a:stretch/>
        </p:blipFill>
        <p:spPr>
          <a:xfrm>
            <a:off x="1" y="10"/>
            <a:ext cx="12191999" cy="6857990"/>
          </a:xfrm>
          <a:prstGeom prst="rect">
            <a:avLst/>
          </a:prstGeom>
        </p:spPr>
      </p:pic>
      <p:grpSp>
        <p:nvGrpSpPr>
          <p:cNvPr id="16" name="Group 15"/>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7" name="Straight Connector 16"/>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9" name="Rectangle 23"/>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8"/>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9"/>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677334" y="609600"/>
            <a:ext cx="8596668" cy="1320800"/>
          </a:xfrm>
        </p:spPr>
        <p:txBody>
          <a:bodyPr>
            <a:normAutofit/>
          </a:bodyPr>
          <a:lstStyle/>
          <a:p>
            <a:r>
              <a:rPr lang="en-US" dirty="0"/>
              <a:t>Modeling – Random Forest Classifier</a:t>
            </a:r>
          </a:p>
        </p:txBody>
      </p:sp>
      <p:sp>
        <p:nvSpPr>
          <p:cNvPr id="10" name="Content Placeholder 9"/>
          <p:cNvSpPr>
            <a:spLocks noGrp="1"/>
          </p:cNvSpPr>
          <p:nvPr>
            <p:ph idx="1"/>
          </p:nvPr>
        </p:nvSpPr>
        <p:spPr>
          <a:xfrm>
            <a:off x="677334" y="1343160"/>
            <a:ext cx="8596668" cy="4072902"/>
          </a:xfrm>
        </p:spPr>
        <p:txBody>
          <a:bodyPr>
            <a:normAutofit/>
          </a:bodyPr>
          <a:lstStyle/>
          <a:p>
            <a:pPr marL="0" indent="0">
              <a:buNone/>
            </a:pPr>
            <a:endParaRPr lang="en-US" dirty="0"/>
          </a:p>
          <a:p>
            <a:pPr marL="0" indent="0">
              <a:buNone/>
            </a:pPr>
            <a:endParaRPr lang="en-US" dirty="0"/>
          </a:p>
        </p:txBody>
      </p:sp>
      <p:sp>
        <p:nvSpPr>
          <p:cNvPr id="4" name="Rectangle 3"/>
          <p:cNvSpPr/>
          <p:nvPr/>
        </p:nvSpPr>
        <p:spPr>
          <a:xfrm>
            <a:off x="741028" y="1463776"/>
            <a:ext cx="8437274" cy="3139321"/>
          </a:xfrm>
          <a:prstGeom prst="rect">
            <a:avLst/>
          </a:prstGeom>
        </p:spPr>
        <p:txBody>
          <a:bodyPr wrap="square">
            <a:spAutoFit/>
          </a:bodyPr>
          <a:lstStyle/>
          <a:p>
            <a:r>
              <a:rPr lang="en-US" dirty="0"/>
              <a:t>A technique based on decision trees, Random Forest is an advanced ensemble learning method to classify the data into significant classes. </a:t>
            </a:r>
          </a:p>
          <a:p>
            <a:endParaRPr lang="en-US" dirty="0"/>
          </a:p>
          <a:p>
            <a:r>
              <a:rPr lang="en-US" dirty="0"/>
              <a:t>The advantages of Random Forest are:</a:t>
            </a:r>
          </a:p>
          <a:p>
            <a:endParaRPr lang="en-US" dirty="0"/>
          </a:p>
          <a:p>
            <a:r>
              <a:rPr lang="en-US" dirty="0"/>
              <a:t>-&gt; It has very low sensitivity to outliers.</a:t>
            </a:r>
          </a:p>
          <a:p>
            <a:r>
              <a:rPr lang="en-US" dirty="0"/>
              <a:t>-&gt; A very high accuracy is obtained.</a:t>
            </a:r>
          </a:p>
          <a:p>
            <a:endParaRPr lang="en-US" dirty="0"/>
          </a:p>
          <a:p>
            <a:r>
              <a:rPr lang="en-US" dirty="0"/>
              <a:t>The disadvantages of Random Forest Classifier is that it is:</a:t>
            </a:r>
          </a:p>
          <a:p>
            <a:endParaRPr lang="en-US" dirty="0"/>
          </a:p>
          <a:p>
            <a:r>
              <a:rPr lang="en-US" dirty="0"/>
              <a:t>-&gt; Highly time consuming.</a:t>
            </a:r>
          </a:p>
        </p:txBody>
      </p:sp>
      <p:pic>
        <p:nvPicPr>
          <p:cNvPr id="3" name="Picture 2"/>
          <p:cNvPicPr>
            <a:picLocks noChangeAspect="1"/>
          </p:cNvPicPr>
          <p:nvPr/>
        </p:nvPicPr>
        <p:blipFill>
          <a:blip r:embed="rId3"/>
          <a:stretch>
            <a:fillRect/>
          </a:stretch>
        </p:blipFill>
        <p:spPr>
          <a:xfrm>
            <a:off x="7604235" y="4210683"/>
            <a:ext cx="4584589" cy="2651990"/>
          </a:xfrm>
          <a:prstGeom prst="rect">
            <a:avLst/>
          </a:prstGeom>
        </p:spPr>
      </p:pic>
      <p:sp>
        <p:nvSpPr>
          <p:cNvPr id="5" name="TextBox 4"/>
          <p:cNvSpPr txBox="1"/>
          <p:nvPr/>
        </p:nvSpPr>
        <p:spPr>
          <a:xfrm>
            <a:off x="7936200" y="3524645"/>
            <a:ext cx="4020652" cy="369332"/>
          </a:xfrm>
          <a:prstGeom prst="rect">
            <a:avLst/>
          </a:prstGeom>
          <a:noFill/>
        </p:spPr>
        <p:txBody>
          <a:bodyPr wrap="none" rtlCol="0">
            <a:spAutoFit/>
          </a:bodyPr>
          <a:lstStyle/>
          <a:p>
            <a:r>
              <a:rPr lang="en-US" dirty="0"/>
              <a:t>Graph with features and their group</a:t>
            </a:r>
          </a:p>
        </p:txBody>
      </p:sp>
    </p:spTree>
    <p:extLst>
      <p:ext uri="{BB962C8B-B14F-4D97-AF65-F5344CB8AC3E}">
        <p14:creationId xmlns:p14="http://schemas.microsoft.com/office/powerpoint/2010/main" val="2046635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p:cNvPicPr>
            <a:picLocks noChangeAspect="1"/>
          </p:cNvPicPr>
          <p:nvPr/>
        </p:nvPicPr>
        <p:blipFill rotWithShape="1">
          <a:blip r:embed="rId2">
            <a:duotone>
              <a:schemeClr val="bg2">
                <a:shade val="45000"/>
                <a:satMod val="135000"/>
              </a:schemeClr>
              <a:prstClr val="white"/>
            </a:duotone>
            <a:alphaModFix amt="25000"/>
            <a:extLst>
              <a:ext uri="{28A0092B-C50C-407E-A947-70E740481C1C}">
                <a14:useLocalDpi xmlns:a14="http://schemas.microsoft.com/office/drawing/2010/main" val="0"/>
              </a:ext>
            </a:extLst>
          </a:blip>
          <a:srcRect t="15730"/>
          <a:stretch/>
        </p:blipFill>
        <p:spPr>
          <a:xfrm>
            <a:off x="1" y="10"/>
            <a:ext cx="12191999" cy="6857990"/>
          </a:xfrm>
          <a:prstGeom prst="rect">
            <a:avLst/>
          </a:prstGeom>
        </p:spPr>
      </p:pic>
      <p:grpSp>
        <p:nvGrpSpPr>
          <p:cNvPr id="16" name="Group 15"/>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7" name="Straight Connector 16"/>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9" name="Rectangle 23"/>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8"/>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9"/>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677334" y="609600"/>
            <a:ext cx="8596668" cy="1320800"/>
          </a:xfrm>
        </p:spPr>
        <p:txBody>
          <a:bodyPr>
            <a:normAutofit/>
          </a:bodyPr>
          <a:lstStyle/>
          <a:p>
            <a:r>
              <a:rPr lang="en-US" dirty="0"/>
              <a:t>Modeling – Decision Tree Classifier</a:t>
            </a:r>
          </a:p>
        </p:txBody>
      </p:sp>
      <p:sp>
        <p:nvSpPr>
          <p:cNvPr id="10" name="Content Placeholder 9"/>
          <p:cNvSpPr>
            <a:spLocks noGrp="1"/>
          </p:cNvSpPr>
          <p:nvPr>
            <p:ph idx="1"/>
          </p:nvPr>
        </p:nvSpPr>
        <p:spPr>
          <a:xfrm>
            <a:off x="677334" y="1343160"/>
            <a:ext cx="8596668" cy="4072902"/>
          </a:xfrm>
        </p:spPr>
        <p:txBody>
          <a:bodyPr>
            <a:normAutofit/>
          </a:bodyPr>
          <a:lstStyle/>
          <a:p>
            <a:pPr marL="0" indent="0">
              <a:buNone/>
            </a:pPr>
            <a:endParaRPr lang="en-US" dirty="0"/>
          </a:p>
          <a:p>
            <a:pPr marL="0" indent="0">
              <a:buNone/>
            </a:pPr>
            <a:endParaRPr lang="en-US" dirty="0"/>
          </a:p>
        </p:txBody>
      </p:sp>
      <p:sp>
        <p:nvSpPr>
          <p:cNvPr id="4" name="Rectangle 3"/>
          <p:cNvSpPr/>
          <p:nvPr/>
        </p:nvSpPr>
        <p:spPr>
          <a:xfrm>
            <a:off x="741028" y="1463776"/>
            <a:ext cx="8437274" cy="4247317"/>
          </a:xfrm>
          <a:prstGeom prst="rect">
            <a:avLst/>
          </a:prstGeom>
        </p:spPr>
        <p:txBody>
          <a:bodyPr wrap="square">
            <a:spAutoFit/>
          </a:bodyPr>
          <a:lstStyle/>
          <a:p>
            <a:r>
              <a:rPr lang="en-US" dirty="0"/>
              <a:t>A decision tree classifier is an upgrade on the CART algorithm and it is a predictive modeling technique that uses classification trees and conjunctions to solve problems on classifications.</a:t>
            </a:r>
          </a:p>
          <a:p>
            <a:endParaRPr lang="en-US" dirty="0"/>
          </a:p>
          <a:p>
            <a:r>
              <a:rPr lang="en-US" dirty="0"/>
              <a:t>Data is in the form of (</a:t>
            </a:r>
            <a:r>
              <a:rPr lang="en-US" dirty="0" err="1"/>
              <a:t>x,Y</a:t>
            </a:r>
            <a:r>
              <a:rPr lang="en-US" dirty="0"/>
              <a:t>) -&gt; (x1, x2, x3, ……. </a:t>
            </a:r>
            <a:r>
              <a:rPr lang="en-US" dirty="0" err="1"/>
              <a:t>Xk</a:t>
            </a:r>
            <a:r>
              <a:rPr lang="en-US" dirty="0"/>
              <a:t>, Y)</a:t>
            </a:r>
          </a:p>
          <a:p>
            <a:endParaRPr lang="en-US" dirty="0"/>
          </a:p>
          <a:p>
            <a:r>
              <a:rPr lang="en-US" dirty="0"/>
              <a:t>The advantages are:</a:t>
            </a:r>
          </a:p>
          <a:p>
            <a:endParaRPr lang="en-US" dirty="0"/>
          </a:p>
          <a:p>
            <a:r>
              <a:rPr lang="en-US" dirty="0"/>
              <a:t>-&gt; Highly detailed.</a:t>
            </a:r>
          </a:p>
          <a:p>
            <a:r>
              <a:rPr lang="en-US" dirty="0"/>
              <a:t>-&gt; Very good accuracy.</a:t>
            </a:r>
          </a:p>
          <a:p>
            <a:endParaRPr lang="en-US" dirty="0"/>
          </a:p>
          <a:p>
            <a:r>
              <a:rPr lang="en-US" dirty="0"/>
              <a:t>Disadvantage is that:</a:t>
            </a:r>
          </a:p>
          <a:p>
            <a:endParaRPr lang="en-US" dirty="0"/>
          </a:p>
          <a:p>
            <a:r>
              <a:rPr lang="en-US" dirty="0"/>
              <a:t>-&gt; Decision Tree classifiers are very slow and time consuming to execute.</a:t>
            </a:r>
          </a:p>
          <a:p>
            <a:endParaRPr lang="en-US" dirty="0"/>
          </a:p>
        </p:txBody>
      </p:sp>
    </p:spTree>
    <p:extLst>
      <p:ext uri="{BB962C8B-B14F-4D97-AF65-F5344CB8AC3E}">
        <p14:creationId xmlns:p14="http://schemas.microsoft.com/office/powerpoint/2010/main" val="4004872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p:cNvPicPr>
            <a:picLocks noChangeAspect="1"/>
          </p:cNvPicPr>
          <p:nvPr/>
        </p:nvPicPr>
        <p:blipFill rotWithShape="1">
          <a:blip r:embed="rId2">
            <a:duotone>
              <a:schemeClr val="bg2">
                <a:shade val="45000"/>
                <a:satMod val="135000"/>
              </a:schemeClr>
              <a:prstClr val="white"/>
            </a:duotone>
            <a:alphaModFix amt="25000"/>
            <a:extLst>
              <a:ext uri="{28A0092B-C50C-407E-A947-70E740481C1C}">
                <a14:useLocalDpi xmlns:a14="http://schemas.microsoft.com/office/drawing/2010/main" val="0"/>
              </a:ext>
            </a:extLst>
          </a:blip>
          <a:srcRect t="15730"/>
          <a:stretch/>
        </p:blipFill>
        <p:spPr>
          <a:xfrm>
            <a:off x="1" y="10"/>
            <a:ext cx="12191999" cy="6857990"/>
          </a:xfrm>
          <a:prstGeom prst="rect">
            <a:avLst/>
          </a:prstGeom>
        </p:spPr>
      </p:pic>
      <p:grpSp>
        <p:nvGrpSpPr>
          <p:cNvPr id="16" name="Group 15"/>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7" name="Straight Connector 16"/>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9" name="Rectangle 23"/>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8"/>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9"/>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677334" y="142976"/>
            <a:ext cx="9912878" cy="1320800"/>
          </a:xfrm>
        </p:spPr>
        <p:txBody>
          <a:bodyPr>
            <a:normAutofit/>
          </a:bodyPr>
          <a:lstStyle/>
          <a:p>
            <a:r>
              <a:rPr lang="en-US" dirty="0"/>
              <a:t>Modeling – Deriving Rules for Decision Tree</a:t>
            </a:r>
          </a:p>
        </p:txBody>
      </p:sp>
      <p:sp>
        <p:nvSpPr>
          <p:cNvPr id="10" name="Content Placeholder 9"/>
          <p:cNvSpPr>
            <a:spLocks noGrp="1"/>
          </p:cNvSpPr>
          <p:nvPr>
            <p:ph idx="1"/>
          </p:nvPr>
        </p:nvSpPr>
        <p:spPr>
          <a:xfrm>
            <a:off x="677334" y="1343160"/>
            <a:ext cx="8596668" cy="4072902"/>
          </a:xfrm>
        </p:spPr>
        <p:txBody>
          <a:bodyPr>
            <a:normAutofit/>
          </a:bodyPr>
          <a:lstStyle/>
          <a:p>
            <a:pPr marL="0" indent="0">
              <a:buNone/>
            </a:pPr>
            <a:endParaRPr lang="en-US" dirty="0"/>
          </a:p>
          <a:p>
            <a:pPr marL="0" indent="0">
              <a:buNone/>
            </a:pPr>
            <a:endParaRPr lang="en-US" dirty="0"/>
          </a:p>
        </p:txBody>
      </p:sp>
      <p:sp>
        <p:nvSpPr>
          <p:cNvPr id="4" name="Rectangle 3"/>
          <p:cNvSpPr/>
          <p:nvPr/>
        </p:nvSpPr>
        <p:spPr>
          <a:xfrm>
            <a:off x="710768" y="890307"/>
            <a:ext cx="8437274" cy="923330"/>
          </a:xfrm>
          <a:prstGeom prst="rect">
            <a:avLst/>
          </a:prstGeom>
        </p:spPr>
        <p:txBody>
          <a:bodyPr wrap="square">
            <a:spAutoFit/>
          </a:bodyPr>
          <a:lstStyle/>
          <a:p>
            <a:r>
              <a:rPr lang="en-US" dirty="0"/>
              <a:t>Based on the features obtained by Principal Component Analysis, from V1 to V28, rules have been derived below for Decision Trees.</a:t>
            </a:r>
          </a:p>
          <a:p>
            <a:endParaRPr lang="en-US" dirty="0"/>
          </a:p>
        </p:txBody>
      </p:sp>
      <p:pic>
        <p:nvPicPr>
          <p:cNvPr id="5" name="Picture 4" descr="A picture containing text&#10;&#10;Description generated with very high confidenc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06742"/>
            <a:ext cx="12192000" cy="5251258"/>
          </a:xfrm>
          <a:prstGeom prst="rect">
            <a:avLst/>
          </a:prstGeom>
        </p:spPr>
      </p:pic>
    </p:spTree>
    <p:extLst>
      <p:ext uri="{BB962C8B-B14F-4D97-AF65-F5344CB8AC3E}">
        <p14:creationId xmlns:p14="http://schemas.microsoft.com/office/powerpoint/2010/main" val="23580081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descr="A person using a phone&#10;&#10;Description generated with high confidence"/>
          <p:cNvPicPr>
            <a:picLocks noChangeAspect="1"/>
          </p:cNvPicPr>
          <p:nvPr/>
        </p:nvPicPr>
        <p:blipFill rotWithShape="1">
          <a:blip r:embed="rId2">
            <a:duotone>
              <a:schemeClr val="bg2">
                <a:shade val="45000"/>
                <a:satMod val="135000"/>
              </a:schemeClr>
              <a:prstClr val="white"/>
            </a:duotone>
            <a:alphaModFix amt="25000"/>
            <a:extLst>
              <a:ext uri="{28A0092B-C50C-407E-A947-70E740481C1C}">
                <a14:useLocalDpi xmlns:a14="http://schemas.microsoft.com/office/drawing/2010/main" val="0"/>
              </a:ext>
            </a:extLst>
          </a:blip>
          <a:srcRect t="15730"/>
          <a:stretch/>
        </p:blipFill>
        <p:spPr>
          <a:xfrm>
            <a:off x="1" y="10"/>
            <a:ext cx="12191999" cy="6857990"/>
          </a:xfrm>
          <a:prstGeom prst="rect">
            <a:avLst/>
          </a:prstGeom>
        </p:spPr>
      </p:pic>
      <p:grpSp>
        <p:nvGrpSpPr>
          <p:cNvPr id="16" name="Group 15"/>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7" name="Straight Connector 16"/>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9" name="Rectangle 23"/>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8"/>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9"/>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677334" y="609600"/>
            <a:ext cx="8596668" cy="1320800"/>
          </a:xfrm>
        </p:spPr>
        <p:txBody>
          <a:bodyPr>
            <a:normAutofit/>
          </a:bodyPr>
          <a:lstStyle/>
          <a:p>
            <a:r>
              <a:rPr lang="en-US"/>
              <a:t>Evaluation – Random Forest Classifier &amp; Decision Tree Classifier</a:t>
            </a:r>
            <a:endParaRPr lang="en-US" dirty="0"/>
          </a:p>
        </p:txBody>
      </p:sp>
      <p:sp>
        <p:nvSpPr>
          <p:cNvPr id="10" name="Content Placeholder 9"/>
          <p:cNvSpPr>
            <a:spLocks noGrp="1"/>
          </p:cNvSpPr>
          <p:nvPr>
            <p:ph idx="1"/>
          </p:nvPr>
        </p:nvSpPr>
        <p:spPr>
          <a:xfrm>
            <a:off x="677334" y="2160589"/>
            <a:ext cx="8596668" cy="3880773"/>
          </a:xfrm>
        </p:spPr>
        <p:txBody>
          <a:bodyPr>
            <a:normAutofit fontScale="85000" lnSpcReduction="20000"/>
          </a:bodyPr>
          <a:lstStyle/>
          <a:p>
            <a:r>
              <a:rPr lang="en-US" dirty="0"/>
              <a:t>RFC = Random Forest Classifier</a:t>
            </a:r>
          </a:p>
          <a:p>
            <a:r>
              <a:rPr lang="en-US" dirty="0"/>
              <a:t>DTC = Decision Tree Classifier</a:t>
            </a:r>
          </a:p>
          <a:p>
            <a:r>
              <a:rPr lang="en-US" dirty="0"/>
              <a:t>1) First Pass - RFC including all dimensions in data set with </a:t>
            </a:r>
            <a:r>
              <a:rPr lang="en-US" dirty="0" err="1"/>
              <a:t>test_size</a:t>
            </a:r>
            <a:r>
              <a:rPr lang="en-US" dirty="0"/>
              <a:t> =0.25</a:t>
            </a:r>
          </a:p>
          <a:p>
            <a:r>
              <a:rPr lang="en-US" dirty="0"/>
              <a:t>2) Second Pass - RFC including all dimensions but time in data set with </a:t>
            </a:r>
            <a:r>
              <a:rPr lang="en-US" dirty="0" err="1"/>
              <a:t>test_size</a:t>
            </a:r>
            <a:r>
              <a:rPr lang="en-US" dirty="0"/>
              <a:t> =0.25</a:t>
            </a:r>
          </a:p>
          <a:p>
            <a:r>
              <a:rPr lang="en-US" dirty="0"/>
              <a:t>3) Third Pass - RFC including all dimensions but (</a:t>
            </a:r>
            <a:r>
              <a:rPr lang="en-US" dirty="0" err="1"/>
              <a:t>time,amount</a:t>
            </a:r>
            <a:r>
              <a:rPr lang="en-US" dirty="0"/>
              <a:t>) in data set with </a:t>
            </a:r>
            <a:r>
              <a:rPr lang="en-US" dirty="0" err="1"/>
              <a:t>test_size</a:t>
            </a:r>
            <a:r>
              <a:rPr lang="en-US" dirty="0"/>
              <a:t> =0.25</a:t>
            </a:r>
          </a:p>
          <a:p>
            <a:r>
              <a:rPr lang="en-US" dirty="0"/>
              <a:t>4) Fourth Pass - RFC including all dimensions but time, includes normalized amount with </a:t>
            </a:r>
            <a:r>
              <a:rPr lang="en-US" dirty="0" err="1"/>
              <a:t>test_size</a:t>
            </a:r>
            <a:r>
              <a:rPr lang="en-US" dirty="0"/>
              <a:t> =0.25</a:t>
            </a:r>
          </a:p>
          <a:p>
            <a:r>
              <a:rPr lang="en-US" dirty="0"/>
              <a:t>5) Fifth Pass - RFC including all dimensions but time, includes normalized amount with </a:t>
            </a:r>
            <a:r>
              <a:rPr lang="en-US" dirty="0" err="1"/>
              <a:t>test_size</a:t>
            </a:r>
            <a:r>
              <a:rPr lang="en-US" dirty="0"/>
              <a:t> =0.2</a:t>
            </a:r>
          </a:p>
          <a:p>
            <a:r>
              <a:rPr lang="en-US" dirty="0"/>
              <a:t>6) Sixth Pass - DTC with </a:t>
            </a:r>
            <a:r>
              <a:rPr lang="en-US" dirty="0" err="1"/>
              <a:t>max_depth</a:t>
            </a:r>
            <a:r>
              <a:rPr lang="en-US" dirty="0"/>
              <a:t>=6, including all dimensions but time, includes normalized amount with </a:t>
            </a:r>
            <a:r>
              <a:rPr lang="en-US" dirty="0" err="1"/>
              <a:t>test_size</a:t>
            </a:r>
            <a:r>
              <a:rPr lang="en-US" dirty="0"/>
              <a:t> =0.2</a:t>
            </a:r>
          </a:p>
          <a:p>
            <a:r>
              <a:rPr lang="en-US" dirty="0"/>
              <a:t>7) Seventh Pass - DTC with </a:t>
            </a:r>
            <a:r>
              <a:rPr lang="en-US" dirty="0" err="1"/>
              <a:t>max_depth</a:t>
            </a:r>
            <a:r>
              <a:rPr lang="en-US" dirty="0"/>
              <a:t>=7, including all dimensions but time, includes normalized amount with </a:t>
            </a:r>
            <a:r>
              <a:rPr lang="en-US" dirty="0" err="1"/>
              <a:t>test_size</a:t>
            </a:r>
            <a:r>
              <a:rPr lang="en-US" dirty="0"/>
              <a:t> =0.2</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17024" y="-8467"/>
            <a:ext cx="2971800" cy="3051216"/>
          </a:xfrm>
          <a:prstGeom prst="rect">
            <a:avLst/>
          </a:prstGeom>
        </p:spPr>
      </p:pic>
      <p:sp>
        <p:nvSpPr>
          <p:cNvPr id="5" name="TextBox 4"/>
          <p:cNvSpPr txBox="1"/>
          <p:nvPr/>
        </p:nvSpPr>
        <p:spPr>
          <a:xfrm>
            <a:off x="9082454" y="3106928"/>
            <a:ext cx="3338147" cy="923330"/>
          </a:xfrm>
          <a:prstGeom prst="rect">
            <a:avLst/>
          </a:prstGeom>
          <a:noFill/>
        </p:spPr>
        <p:txBody>
          <a:bodyPr wrap="square" rtlCol="0">
            <a:spAutoFit/>
          </a:bodyPr>
          <a:lstStyle/>
          <a:p>
            <a:r>
              <a:rPr lang="en-US" dirty="0"/>
              <a:t>Confusion Matrix for Random Forest – describing fraud and legit rate.</a:t>
            </a:r>
          </a:p>
        </p:txBody>
      </p:sp>
    </p:spTree>
    <p:extLst>
      <p:ext uri="{BB962C8B-B14F-4D97-AF65-F5344CB8AC3E}">
        <p14:creationId xmlns:p14="http://schemas.microsoft.com/office/powerpoint/2010/main" val="2630653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3"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erson using a phone&#10;&#10;Description generated with high confidence"/>
          <p:cNvPicPr>
            <a:picLocks noChangeAspect="1"/>
          </p:cNvPicPr>
          <p:nvPr/>
        </p:nvPicPr>
        <p:blipFill rotWithShape="1">
          <a:blip r:embed="rId2">
            <a:duotone>
              <a:schemeClr val="bg2">
                <a:shade val="45000"/>
                <a:satMod val="135000"/>
              </a:schemeClr>
              <a:prstClr val="white"/>
            </a:duotone>
            <a:alphaModFix amt="25000"/>
            <a:extLst>
              <a:ext uri="{28A0092B-C50C-407E-A947-70E740481C1C}">
                <a14:useLocalDpi xmlns:a14="http://schemas.microsoft.com/office/drawing/2010/main" val="0"/>
              </a:ext>
            </a:extLst>
          </a:blip>
          <a:srcRect t="15730"/>
          <a:stretch/>
        </p:blipFill>
        <p:spPr>
          <a:xfrm>
            <a:off x="1" y="10"/>
            <a:ext cx="12191999" cy="6857990"/>
          </a:xfrm>
          <a:prstGeom prst="rect">
            <a:avLst/>
          </a:prstGeom>
        </p:spPr>
      </p:pic>
      <p:grpSp>
        <p:nvGrpSpPr>
          <p:cNvPr id="12" name="Group 11"/>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677334" y="609600"/>
            <a:ext cx="8596668" cy="1320800"/>
          </a:xfrm>
        </p:spPr>
        <p:txBody>
          <a:bodyPr>
            <a:normAutofit/>
          </a:bodyPr>
          <a:lstStyle/>
          <a:p>
            <a:r>
              <a:rPr lang="en-US" dirty="0">
                <a:solidFill>
                  <a:srgbClr val="92D050"/>
                </a:solidFill>
              </a:rPr>
              <a:t>Introduction</a:t>
            </a:r>
          </a:p>
        </p:txBody>
      </p:sp>
      <p:sp>
        <p:nvSpPr>
          <p:cNvPr id="3" name="Content Placeholder 2"/>
          <p:cNvSpPr>
            <a:spLocks noGrp="1"/>
          </p:cNvSpPr>
          <p:nvPr>
            <p:ph idx="1"/>
          </p:nvPr>
        </p:nvSpPr>
        <p:spPr>
          <a:xfrm>
            <a:off x="203404" y="1695254"/>
            <a:ext cx="10165088" cy="4705546"/>
          </a:xfrm>
        </p:spPr>
        <p:txBody>
          <a:bodyPr>
            <a:normAutofit/>
          </a:bodyPr>
          <a:lstStyle/>
          <a:p>
            <a:pPr>
              <a:lnSpc>
                <a:spcPct val="90000"/>
              </a:lnSpc>
            </a:pPr>
            <a:r>
              <a:rPr lang="en-US" dirty="0">
                <a:solidFill>
                  <a:schemeClr val="tx1"/>
                </a:solidFill>
              </a:rPr>
              <a:t>Security is a vital part of every bank’s business and as credit cards are major for their business, it is crucial that credit card fraud should be kept in check.</a:t>
            </a:r>
          </a:p>
          <a:p>
            <a:pPr>
              <a:lnSpc>
                <a:spcPct val="90000"/>
              </a:lnSpc>
            </a:pPr>
            <a:endParaRPr lang="en-US" dirty="0">
              <a:solidFill>
                <a:schemeClr val="tx1"/>
              </a:solidFill>
            </a:endParaRPr>
          </a:p>
          <a:p>
            <a:pPr>
              <a:lnSpc>
                <a:spcPct val="90000"/>
              </a:lnSpc>
            </a:pPr>
            <a:r>
              <a:rPr lang="en-US" dirty="0">
                <a:solidFill>
                  <a:schemeClr val="tx1"/>
                </a:solidFill>
              </a:rPr>
              <a:t>New York Times has claimed that most of the American users with accounts in the United States are susceptible to fraud and more than 1% of users encounter this problem.</a:t>
            </a:r>
          </a:p>
          <a:p>
            <a:pPr marL="0" indent="0">
              <a:lnSpc>
                <a:spcPct val="90000"/>
              </a:lnSpc>
              <a:buNone/>
            </a:pPr>
            <a:endParaRPr lang="en-US" dirty="0">
              <a:solidFill>
                <a:schemeClr val="tx1"/>
              </a:solidFill>
            </a:endParaRPr>
          </a:p>
          <a:p>
            <a:pPr>
              <a:lnSpc>
                <a:spcPct val="90000"/>
              </a:lnSpc>
            </a:pPr>
            <a:r>
              <a:rPr lang="en-US" dirty="0">
                <a:solidFill>
                  <a:schemeClr val="tx1"/>
                </a:solidFill>
              </a:rPr>
              <a:t>To prevent credit card fraud, first an analysis on where fraud is occurring and how it can be detected with a good accuracy should be understood.</a:t>
            </a:r>
          </a:p>
          <a:p>
            <a:pPr>
              <a:lnSpc>
                <a:spcPct val="90000"/>
              </a:lnSpc>
            </a:pPr>
            <a:endParaRPr lang="en-US" dirty="0">
              <a:solidFill>
                <a:schemeClr val="tx1"/>
              </a:solidFill>
            </a:endParaRPr>
          </a:p>
          <a:p>
            <a:pPr>
              <a:lnSpc>
                <a:spcPct val="90000"/>
              </a:lnSpc>
            </a:pPr>
            <a:r>
              <a:rPr lang="en-US" dirty="0">
                <a:solidFill>
                  <a:schemeClr val="tx1"/>
                </a:solidFill>
              </a:rPr>
              <a:t>These facts have led experts to believe that time and money should be invested in detecting fraud through data science, machine learning and analysis of transaction data to find reasons and factors related to Credit Fraud.</a:t>
            </a:r>
            <a:r>
              <a:rPr lang="en-US" dirty="0">
                <a:solidFill>
                  <a:srgbClr val="92D050"/>
                </a:solidFill>
              </a:rPr>
              <a:t> </a:t>
            </a:r>
          </a:p>
          <a:p>
            <a:pPr>
              <a:lnSpc>
                <a:spcPct val="90000"/>
              </a:lnSpc>
            </a:pPr>
            <a:endParaRPr lang="en-US" sz="1500" dirty="0"/>
          </a:p>
          <a:p>
            <a:pPr marL="0" indent="0">
              <a:lnSpc>
                <a:spcPct val="90000"/>
              </a:lnSpc>
              <a:buNone/>
            </a:pPr>
            <a:r>
              <a:rPr lang="en-US" sz="1500" dirty="0"/>
              <a:t> </a:t>
            </a:r>
          </a:p>
        </p:txBody>
      </p:sp>
    </p:spTree>
    <p:extLst>
      <p:ext uri="{BB962C8B-B14F-4D97-AF65-F5344CB8AC3E}">
        <p14:creationId xmlns:p14="http://schemas.microsoft.com/office/powerpoint/2010/main" val="37615019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p:cNvPicPr>
            <a:picLocks noChangeAspect="1"/>
          </p:cNvPicPr>
          <p:nvPr/>
        </p:nvPicPr>
        <p:blipFill rotWithShape="1">
          <a:blip r:embed="rId2">
            <a:duotone>
              <a:schemeClr val="bg2">
                <a:shade val="45000"/>
                <a:satMod val="135000"/>
              </a:schemeClr>
              <a:prstClr val="white"/>
            </a:duotone>
            <a:alphaModFix amt="25000"/>
            <a:extLst>
              <a:ext uri="{28A0092B-C50C-407E-A947-70E740481C1C}">
                <a14:useLocalDpi xmlns:a14="http://schemas.microsoft.com/office/drawing/2010/main" val="0"/>
              </a:ext>
            </a:extLst>
          </a:blip>
          <a:srcRect t="15730"/>
          <a:stretch/>
        </p:blipFill>
        <p:spPr>
          <a:xfrm>
            <a:off x="1" y="10"/>
            <a:ext cx="12191999" cy="6857990"/>
          </a:xfrm>
          <a:prstGeom prst="rect">
            <a:avLst/>
          </a:prstGeom>
        </p:spPr>
      </p:pic>
      <p:grpSp>
        <p:nvGrpSpPr>
          <p:cNvPr id="16" name="Group 15"/>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7" name="Straight Connector 16"/>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9" name="Rectangle 23"/>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8"/>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9"/>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658129" y="110278"/>
            <a:ext cx="8596668" cy="1320800"/>
          </a:xfrm>
        </p:spPr>
        <p:txBody>
          <a:bodyPr>
            <a:normAutofit/>
          </a:bodyPr>
          <a:lstStyle/>
          <a:p>
            <a:r>
              <a:rPr lang="en-US" dirty="0"/>
              <a:t>Evaluation – Random Forest Classifier &amp; Decision Tree Classifier</a:t>
            </a:r>
          </a:p>
        </p:txBody>
      </p:sp>
      <p:sp>
        <p:nvSpPr>
          <p:cNvPr id="10" name="Content Placeholder 9"/>
          <p:cNvSpPr>
            <a:spLocks noGrp="1"/>
          </p:cNvSpPr>
          <p:nvPr>
            <p:ph idx="1"/>
          </p:nvPr>
        </p:nvSpPr>
        <p:spPr>
          <a:xfrm>
            <a:off x="658129" y="1294311"/>
            <a:ext cx="8596668" cy="3880773"/>
          </a:xfrm>
        </p:spPr>
        <p:txBody>
          <a:bodyPr>
            <a:normAutofit/>
          </a:bodyPr>
          <a:lstStyle/>
          <a:p>
            <a:pPr marL="0" indent="0">
              <a:buNone/>
            </a:pPr>
            <a:r>
              <a:rPr lang="en-US" dirty="0"/>
              <a:t>Analysis:</a:t>
            </a:r>
          </a:p>
          <a:p>
            <a:pPr marL="0" indent="0">
              <a:buNone/>
            </a:pPr>
            <a:endParaRPr lang="en-US" dirty="0"/>
          </a:p>
          <a:p>
            <a:pPr marL="0" indent="0">
              <a:buNone/>
            </a:pPr>
            <a:r>
              <a:rPr lang="en-US" dirty="0"/>
              <a:t>To explain the previous part, 7 iterations are run with different training and testing datasets as mentioned in the input and the accuracies and the precisions from the chart were obtained.</a:t>
            </a:r>
          </a:p>
          <a:p>
            <a:pPr marL="0" indent="0">
              <a:buNone/>
            </a:pPr>
            <a:endParaRPr lang="en-US" dirty="0"/>
          </a:p>
          <a:p>
            <a:pPr marL="0" indent="0">
              <a:buNone/>
            </a:pPr>
            <a:r>
              <a:rPr lang="en-US" dirty="0"/>
              <a:t>Since, this is a credit card fraud detection dataset, more than the accuracy,</a:t>
            </a:r>
          </a:p>
          <a:p>
            <a:pPr marL="0" indent="0">
              <a:buNone/>
            </a:pPr>
            <a:r>
              <a:rPr lang="en-US" dirty="0"/>
              <a:t>The recall and precision relationship is pivotal, as shown in the below figure.</a:t>
            </a:r>
          </a:p>
          <a:p>
            <a:pPr marL="0" indent="0">
              <a:buNone/>
            </a:pPr>
            <a:endParaRPr lang="en-US" dirty="0"/>
          </a:p>
          <a:p>
            <a:endParaRPr lang="en-US" dirty="0"/>
          </a:p>
        </p:txBody>
      </p:sp>
      <p:pic>
        <p:nvPicPr>
          <p:cNvPr id="4" name="Picture 3" descr="A picture containing thing&#10;&#10;Description generated with high confidenc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6644" y="4359865"/>
            <a:ext cx="3292180" cy="2498135"/>
          </a:xfrm>
          <a:prstGeom prst="rect">
            <a:avLst/>
          </a:prstGeom>
        </p:spPr>
      </p:pic>
      <p:pic>
        <p:nvPicPr>
          <p:cNvPr id="6" name="Picture 5" descr="A picture containing screenshot&#10;&#10;Description generated with high confidenc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163" y="4393542"/>
            <a:ext cx="3787140" cy="2464458"/>
          </a:xfrm>
          <a:prstGeom prst="rect">
            <a:avLst/>
          </a:prstGeom>
        </p:spPr>
      </p:pic>
    </p:spTree>
    <p:extLst>
      <p:ext uri="{BB962C8B-B14F-4D97-AF65-F5344CB8AC3E}">
        <p14:creationId xmlns:p14="http://schemas.microsoft.com/office/powerpoint/2010/main" val="10644378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p:cNvPicPr>
            <a:picLocks noChangeAspect="1"/>
          </p:cNvPicPr>
          <p:nvPr/>
        </p:nvPicPr>
        <p:blipFill rotWithShape="1">
          <a:blip r:embed="rId2">
            <a:duotone>
              <a:schemeClr val="bg2">
                <a:shade val="45000"/>
                <a:satMod val="135000"/>
              </a:schemeClr>
              <a:prstClr val="white"/>
            </a:duotone>
            <a:alphaModFix amt="25000"/>
            <a:extLst>
              <a:ext uri="{28A0092B-C50C-407E-A947-70E740481C1C}">
                <a14:useLocalDpi xmlns:a14="http://schemas.microsoft.com/office/drawing/2010/main" val="0"/>
              </a:ext>
            </a:extLst>
          </a:blip>
          <a:srcRect t="15730"/>
          <a:stretch/>
        </p:blipFill>
        <p:spPr>
          <a:xfrm>
            <a:off x="1" y="10"/>
            <a:ext cx="12191999" cy="6857990"/>
          </a:xfrm>
          <a:prstGeom prst="rect">
            <a:avLst/>
          </a:prstGeom>
        </p:spPr>
      </p:pic>
      <p:grpSp>
        <p:nvGrpSpPr>
          <p:cNvPr id="16" name="Group 15"/>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7" name="Straight Connector 16"/>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9" name="Rectangle 23"/>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8"/>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9"/>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677334" y="609600"/>
            <a:ext cx="8596668" cy="1320800"/>
          </a:xfrm>
        </p:spPr>
        <p:txBody>
          <a:bodyPr>
            <a:normAutofit/>
          </a:bodyPr>
          <a:lstStyle/>
          <a:p>
            <a:r>
              <a:rPr lang="en-US" dirty="0"/>
              <a:t>Modeling – XG Boost Technique</a:t>
            </a:r>
          </a:p>
        </p:txBody>
      </p:sp>
      <p:sp>
        <p:nvSpPr>
          <p:cNvPr id="10" name="Content Placeholder 9"/>
          <p:cNvSpPr>
            <a:spLocks noGrp="1"/>
          </p:cNvSpPr>
          <p:nvPr>
            <p:ph idx="1"/>
          </p:nvPr>
        </p:nvSpPr>
        <p:spPr>
          <a:xfrm>
            <a:off x="677334" y="1343160"/>
            <a:ext cx="8596668" cy="4072902"/>
          </a:xfrm>
        </p:spPr>
        <p:txBody>
          <a:bodyPr>
            <a:normAutofit/>
          </a:bodyPr>
          <a:lstStyle/>
          <a:p>
            <a:pPr marL="0" indent="0">
              <a:buNone/>
            </a:pPr>
            <a:endParaRPr lang="en-US" dirty="0"/>
          </a:p>
          <a:p>
            <a:pPr marL="0" indent="0">
              <a:buNone/>
            </a:pPr>
            <a:endParaRPr lang="en-US" dirty="0"/>
          </a:p>
        </p:txBody>
      </p:sp>
      <p:sp>
        <p:nvSpPr>
          <p:cNvPr id="4" name="Rectangle 3"/>
          <p:cNvSpPr/>
          <p:nvPr/>
        </p:nvSpPr>
        <p:spPr>
          <a:xfrm>
            <a:off x="741028" y="1463776"/>
            <a:ext cx="8437274" cy="646331"/>
          </a:xfrm>
          <a:prstGeom prst="rect">
            <a:avLst/>
          </a:prstGeom>
        </p:spPr>
        <p:txBody>
          <a:bodyPr wrap="square">
            <a:spAutoFit/>
          </a:bodyPr>
          <a:lstStyle/>
          <a:p>
            <a:endParaRPr lang="en-US" dirty="0"/>
          </a:p>
          <a:p>
            <a:endParaRPr lang="en-US" dirty="0"/>
          </a:p>
        </p:txBody>
      </p:sp>
      <p:sp>
        <p:nvSpPr>
          <p:cNvPr id="3" name="TextBox 2"/>
          <p:cNvSpPr txBox="1"/>
          <p:nvPr/>
        </p:nvSpPr>
        <p:spPr>
          <a:xfrm>
            <a:off x="448733" y="2170837"/>
            <a:ext cx="11338360" cy="1754326"/>
          </a:xfrm>
          <a:prstGeom prst="rect">
            <a:avLst/>
          </a:prstGeom>
          <a:noFill/>
        </p:spPr>
        <p:txBody>
          <a:bodyPr wrap="none" rtlCol="0">
            <a:spAutoFit/>
          </a:bodyPr>
          <a:lstStyle/>
          <a:p>
            <a:r>
              <a:rPr lang="en-US" dirty="0"/>
              <a:t>An implementation of Gradient Boosted decision trees which is a machine learning technique for regression</a:t>
            </a:r>
          </a:p>
          <a:p>
            <a:r>
              <a:rPr lang="en-US" dirty="0"/>
              <a:t>Or classification problems which produces a prediction model in the form of an ensemble of weak </a:t>
            </a:r>
          </a:p>
          <a:p>
            <a:r>
              <a:rPr lang="en-US" dirty="0"/>
              <a:t>Prediction models.</a:t>
            </a:r>
          </a:p>
          <a:p>
            <a:endParaRPr lang="en-US" dirty="0"/>
          </a:p>
          <a:p>
            <a:endParaRPr lang="en-US" dirty="0"/>
          </a:p>
          <a:p>
            <a:r>
              <a:rPr lang="en-US" dirty="0"/>
              <a:t>Typical, an advanced model of decision trees.</a:t>
            </a:r>
          </a:p>
        </p:txBody>
      </p:sp>
    </p:spTree>
    <p:extLst>
      <p:ext uri="{BB962C8B-B14F-4D97-AF65-F5344CB8AC3E}">
        <p14:creationId xmlns:p14="http://schemas.microsoft.com/office/powerpoint/2010/main" val="2085654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p:cNvPicPr>
            <a:picLocks noChangeAspect="1"/>
          </p:cNvPicPr>
          <p:nvPr/>
        </p:nvPicPr>
        <p:blipFill rotWithShape="1">
          <a:blip r:embed="rId2">
            <a:duotone>
              <a:schemeClr val="bg2">
                <a:shade val="45000"/>
                <a:satMod val="135000"/>
              </a:schemeClr>
              <a:prstClr val="white"/>
            </a:duotone>
            <a:alphaModFix amt="25000"/>
            <a:extLst>
              <a:ext uri="{28A0092B-C50C-407E-A947-70E740481C1C}">
                <a14:useLocalDpi xmlns:a14="http://schemas.microsoft.com/office/drawing/2010/main" val="0"/>
              </a:ext>
            </a:extLst>
          </a:blip>
          <a:srcRect t="15730"/>
          <a:stretch/>
        </p:blipFill>
        <p:spPr>
          <a:xfrm>
            <a:off x="1" y="10"/>
            <a:ext cx="12191999" cy="6857990"/>
          </a:xfrm>
          <a:prstGeom prst="rect">
            <a:avLst/>
          </a:prstGeom>
        </p:spPr>
      </p:pic>
      <p:grpSp>
        <p:nvGrpSpPr>
          <p:cNvPr id="16" name="Group 15"/>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7" name="Straight Connector 16"/>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9" name="Rectangle 23"/>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8"/>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9"/>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677334" y="609600"/>
            <a:ext cx="8596668" cy="1320800"/>
          </a:xfrm>
        </p:spPr>
        <p:txBody>
          <a:bodyPr>
            <a:normAutofit/>
          </a:bodyPr>
          <a:lstStyle/>
          <a:p>
            <a:r>
              <a:rPr lang="en-US" dirty="0"/>
              <a:t>Evaluation – All 3 algorithms</a:t>
            </a:r>
          </a:p>
        </p:txBody>
      </p:sp>
      <p:sp>
        <p:nvSpPr>
          <p:cNvPr id="10" name="Content Placeholder 9"/>
          <p:cNvSpPr>
            <a:spLocks noGrp="1"/>
          </p:cNvSpPr>
          <p:nvPr>
            <p:ph idx="1"/>
          </p:nvPr>
        </p:nvSpPr>
        <p:spPr>
          <a:xfrm>
            <a:off x="677334" y="2160589"/>
            <a:ext cx="8596668" cy="3880773"/>
          </a:xfrm>
        </p:spPr>
        <p:txBody>
          <a:bodyPr>
            <a:normAutofit/>
          </a:bodyPr>
          <a:lstStyle/>
          <a:p>
            <a:r>
              <a:rPr lang="en-US" dirty="0"/>
              <a:t>Random Forest Classifier: Produces the Best accuracy, but not good predictor and recall.</a:t>
            </a:r>
          </a:p>
          <a:p>
            <a:endParaRPr lang="en-US" dirty="0"/>
          </a:p>
          <a:p>
            <a:r>
              <a:rPr lang="en-US" dirty="0"/>
              <a:t>Decision Tree Classifier: Produces </a:t>
            </a:r>
            <a:r>
              <a:rPr lang="en-US" dirty="0" err="1"/>
              <a:t>consitent</a:t>
            </a:r>
            <a:r>
              <a:rPr lang="en-US" dirty="0"/>
              <a:t> accuracy with best predictor and recall.</a:t>
            </a:r>
          </a:p>
          <a:p>
            <a:endParaRPr lang="en-US" dirty="0"/>
          </a:p>
          <a:p>
            <a:r>
              <a:rPr lang="en-US" dirty="0" err="1"/>
              <a:t>XGBoost</a:t>
            </a:r>
            <a:r>
              <a:rPr lang="en-US" dirty="0"/>
              <a:t>: Produces a low accuracy of 89% and is eliminated.</a:t>
            </a:r>
          </a:p>
          <a:p>
            <a:endParaRPr lang="en-US" dirty="0"/>
          </a:p>
          <a:p>
            <a:r>
              <a:rPr lang="en-US" dirty="0"/>
              <a:t>Hence, we select Decision trees to solve our problem. </a:t>
            </a:r>
          </a:p>
        </p:txBody>
      </p:sp>
    </p:spTree>
    <p:extLst>
      <p:ext uri="{BB962C8B-B14F-4D97-AF65-F5344CB8AC3E}">
        <p14:creationId xmlns:p14="http://schemas.microsoft.com/office/powerpoint/2010/main" val="3763980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p:cNvPicPr>
            <a:picLocks noChangeAspect="1"/>
          </p:cNvPicPr>
          <p:nvPr/>
        </p:nvPicPr>
        <p:blipFill rotWithShape="1">
          <a:blip r:embed="rId2">
            <a:duotone>
              <a:schemeClr val="bg2">
                <a:shade val="45000"/>
                <a:satMod val="135000"/>
              </a:schemeClr>
              <a:prstClr val="white"/>
            </a:duotone>
            <a:alphaModFix amt="25000"/>
            <a:extLst>
              <a:ext uri="{28A0092B-C50C-407E-A947-70E740481C1C}">
                <a14:useLocalDpi xmlns:a14="http://schemas.microsoft.com/office/drawing/2010/main" val="0"/>
              </a:ext>
            </a:extLst>
          </a:blip>
          <a:srcRect t="15730"/>
          <a:stretch/>
        </p:blipFill>
        <p:spPr>
          <a:xfrm>
            <a:off x="1" y="10"/>
            <a:ext cx="12191999" cy="6857990"/>
          </a:xfrm>
          <a:prstGeom prst="rect">
            <a:avLst/>
          </a:prstGeom>
        </p:spPr>
      </p:pic>
      <p:grpSp>
        <p:nvGrpSpPr>
          <p:cNvPr id="16" name="Group 15"/>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7" name="Straight Connector 16"/>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9" name="Rectangle 23"/>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8"/>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9"/>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677334" y="609600"/>
            <a:ext cx="8596668" cy="1320800"/>
          </a:xfrm>
        </p:spPr>
        <p:txBody>
          <a:bodyPr>
            <a:normAutofit/>
          </a:bodyPr>
          <a:lstStyle/>
          <a:p>
            <a:r>
              <a:rPr lang="en-US" dirty="0"/>
              <a:t>Deployment</a:t>
            </a:r>
          </a:p>
        </p:txBody>
      </p:sp>
      <p:sp>
        <p:nvSpPr>
          <p:cNvPr id="10" name="Content Placeholder 9"/>
          <p:cNvSpPr>
            <a:spLocks noGrp="1"/>
          </p:cNvSpPr>
          <p:nvPr>
            <p:ph idx="1"/>
          </p:nvPr>
        </p:nvSpPr>
        <p:spPr>
          <a:xfrm>
            <a:off x="677334" y="2160589"/>
            <a:ext cx="8596668" cy="3880773"/>
          </a:xfrm>
        </p:spPr>
        <p:txBody>
          <a:bodyPr>
            <a:normAutofit/>
          </a:bodyPr>
          <a:lstStyle/>
          <a:p>
            <a:r>
              <a:rPr lang="en-US" dirty="0"/>
              <a:t>This is the final phase of the CRISP – DM Procedure.</a:t>
            </a:r>
          </a:p>
          <a:p>
            <a:r>
              <a:rPr lang="en-US" dirty="0"/>
              <a:t>To ensure the model’s success, a small set of data is deployed of the previous models will be deployed on the scene.</a:t>
            </a:r>
          </a:p>
          <a:p>
            <a:r>
              <a:rPr lang="en-US" dirty="0"/>
              <a:t>A simple report of the same results was provided to ULB and was uploaded on github.com/</a:t>
            </a:r>
            <a:r>
              <a:rPr lang="en-US" dirty="0" err="1"/>
              <a:t>spatiban</a:t>
            </a:r>
            <a:r>
              <a:rPr lang="en-US" dirty="0"/>
              <a:t>.</a:t>
            </a:r>
          </a:p>
          <a:p>
            <a:r>
              <a:rPr lang="en-US" dirty="0"/>
              <a:t>Now, the deliverables are compared to the expected deliverables and will hopefully be executed to reduce the number of Fraudulent transactions in Europe.</a:t>
            </a:r>
          </a:p>
          <a:p>
            <a:r>
              <a:rPr lang="en-US" dirty="0"/>
              <a:t>Now, the bank can use the algorithm and deploy it to people to solve cases.</a:t>
            </a:r>
          </a:p>
        </p:txBody>
      </p:sp>
    </p:spTree>
    <p:extLst>
      <p:ext uri="{BB962C8B-B14F-4D97-AF65-F5344CB8AC3E}">
        <p14:creationId xmlns:p14="http://schemas.microsoft.com/office/powerpoint/2010/main" val="34823725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p:cNvPicPr>
            <a:picLocks noChangeAspect="1"/>
          </p:cNvPicPr>
          <p:nvPr/>
        </p:nvPicPr>
        <p:blipFill rotWithShape="1">
          <a:blip r:embed="rId2">
            <a:duotone>
              <a:schemeClr val="bg2">
                <a:shade val="45000"/>
                <a:satMod val="135000"/>
              </a:schemeClr>
              <a:prstClr val="white"/>
            </a:duotone>
            <a:alphaModFix amt="25000"/>
            <a:extLst>
              <a:ext uri="{28A0092B-C50C-407E-A947-70E740481C1C}">
                <a14:useLocalDpi xmlns:a14="http://schemas.microsoft.com/office/drawing/2010/main" val="0"/>
              </a:ext>
            </a:extLst>
          </a:blip>
          <a:srcRect t="15730"/>
          <a:stretch/>
        </p:blipFill>
        <p:spPr>
          <a:xfrm>
            <a:off x="1" y="10"/>
            <a:ext cx="12191999" cy="6857990"/>
          </a:xfrm>
          <a:prstGeom prst="rect">
            <a:avLst/>
          </a:prstGeom>
        </p:spPr>
      </p:pic>
      <p:grpSp>
        <p:nvGrpSpPr>
          <p:cNvPr id="16" name="Group 15"/>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7" name="Straight Connector 16"/>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9" name="Rectangle 23"/>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8"/>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9"/>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677334" y="609600"/>
            <a:ext cx="8596668" cy="1320800"/>
          </a:xfrm>
        </p:spPr>
        <p:txBody>
          <a:bodyPr>
            <a:normAutofit/>
          </a:bodyPr>
          <a:lstStyle/>
          <a:p>
            <a:r>
              <a:rPr lang="en-US" dirty="0"/>
              <a:t>Conclusion</a:t>
            </a:r>
          </a:p>
        </p:txBody>
      </p:sp>
      <p:sp>
        <p:nvSpPr>
          <p:cNvPr id="10" name="Content Placeholder 9"/>
          <p:cNvSpPr>
            <a:spLocks noGrp="1"/>
          </p:cNvSpPr>
          <p:nvPr>
            <p:ph idx="1"/>
          </p:nvPr>
        </p:nvSpPr>
        <p:spPr>
          <a:xfrm>
            <a:off x="677334" y="2160589"/>
            <a:ext cx="8596668" cy="3880773"/>
          </a:xfrm>
        </p:spPr>
        <p:txBody>
          <a:bodyPr>
            <a:normAutofit/>
          </a:bodyPr>
          <a:lstStyle/>
          <a:p>
            <a:r>
              <a:rPr lang="en-US" dirty="0"/>
              <a:t>By executing this model, ULB can now help the European bank to prevent Credit card fraud by deploying the Decision Tree Classifier which has been concluded as the best technique to catch users who perform credit card fraud.</a:t>
            </a:r>
          </a:p>
          <a:p>
            <a:endParaRPr lang="en-US" dirty="0"/>
          </a:p>
          <a:p>
            <a:r>
              <a:rPr lang="en-US" dirty="0"/>
              <a:t>Now, since the ‘Class’ attribute has been successfully predicted, the number of fraudulent transactions can be reduced by deploying this algorithm with 99.7% accuracy to detect credit card theft.</a:t>
            </a:r>
          </a:p>
        </p:txBody>
      </p:sp>
    </p:spTree>
    <p:extLst>
      <p:ext uri="{BB962C8B-B14F-4D97-AF65-F5344CB8AC3E}">
        <p14:creationId xmlns:p14="http://schemas.microsoft.com/office/powerpoint/2010/main" val="3561710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p:cNvPicPr>
            <a:picLocks noChangeAspect="1"/>
          </p:cNvPicPr>
          <p:nvPr/>
        </p:nvPicPr>
        <p:blipFill rotWithShape="1">
          <a:blip r:embed="rId2">
            <a:duotone>
              <a:schemeClr val="bg2">
                <a:shade val="45000"/>
                <a:satMod val="135000"/>
              </a:schemeClr>
              <a:prstClr val="white"/>
            </a:duotone>
            <a:alphaModFix amt="25000"/>
            <a:extLst>
              <a:ext uri="{28A0092B-C50C-407E-A947-70E740481C1C}">
                <a14:useLocalDpi xmlns:a14="http://schemas.microsoft.com/office/drawing/2010/main" val="0"/>
              </a:ext>
            </a:extLst>
          </a:blip>
          <a:srcRect t="15730"/>
          <a:stretch/>
        </p:blipFill>
        <p:spPr>
          <a:xfrm>
            <a:off x="1" y="10"/>
            <a:ext cx="12191999" cy="6857990"/>
          </a:xfrm>
          <a:prstGeom prst="rect">
            <a:avLst/>
          </a:prstGeom>
        </p:spPr>
      </p:pic>
      <p:grpSp>
        <p:nvGrpSpPr>
          <p:cNvPr id="16" name="Group 15"/>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7" name="Straight Connector 16"/>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9" name="Rectangle 23"/>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8"/>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9"/>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677334" y="609600"/>
            <a:ext cx="8596668" cy="1320800"/>
          </a:xfrm>
        </p:spPr>
        <p:txBody>
          <a:bodyPr>
            <a:normAutofit/>
          </a:bodyPr>
          <a:lstStyle/>
          <a:p>
            <a:r>
              <a:rPr lang="en-US" dirty="0"/>
              <a:t>References</a:t>
            </a:r>
          </a:p>
        </p:txBody>
      </p:sp>
      <p:sp>
        <p:nvSpPr>
          <p:cNvPr id="10" name="Content Placeholder 9"/>
          <p:cNvSpPr>
            <a:spLocks noGrp="1"/>
          </p:cNvSpPr>
          <p:nvPr>
            <p:ph idx="1"/>
          </p:nvPr>
        </p:nvSpPr>
        <p:spPr>
          <a:xfrm>
            <a:off x="677334" y="2160589"/>
            <a:ext cx="9486574" cy="3880773"/>
          </a:xfrm>
        </p:spPr>
        <p:txBody>
          <a:bodyPr>
            <a:normAutofit lnSpcReduction="10000"/>
          </a:bodyPr>
          <a:lstStyle/>
          <a:p>
            <a:r>
              <a:rPr lang="en-US" dirty="0">
                <a:hlinkClick r:id="rId3"/>
              </a:rPr>
              <a:t>www.kaggle.com</a:t>
            </a:r>
            <a:r>
              <a:rPr lang="en-US" dirty="0"/>
              <a:t> (</a:t>
            </a:r>
            <a:r>
              <a:rPr lang="en-US" dirty="0" err="1"/>
              <a:t>kaggle</a:t>
            </a:r>
            <a:r>
              <a:rPr lang="en-US" dirty="0"/>
              <a:t>)</a:t>
            </a:r>
          </a:p>
          <a:p>
            <a:r>
              <a:rPr lang="en-US" dirty="0">
                <a:hlinkClick r:id="rId4"/>
              </a:rPr>
              <a:t>www.kdnuggets.com</a:t>
            </a:r>
            <a:r>
              <a:rPr lang="en-US" dirty="0"/>
              <a:t> (</a:t>
            </a:r>
            <a:r>
              <a:rPr lang="en-US" dirty="0" err="1"/>
              <a:t>Kdnuggets</a:t>
            </a:r>
            <a:r>
              <a:rPr lang="en-US" dirty="0"/>
              <a:t>)</a:t>
            </a:r>
          </a:p>
          <a:p>
            <a:r>
              <a:rPr lang="en-US" dirty="0">
                <a:hlinkClick r:id="rId5"/>
              </a:rPr>
              <a:t>http://www.analyticbridge.com/profiles/blogs/random-forest-in-python</a:t>
            </a:r>
            <a:r>
              <a:rPr lang="en-US" dirty="0"/>
              <a:t> (Random Forests)</a:t>
            </a:r>
          </a:p>
          <a:p>
            <a:r>
              <a:rPr lang="en-US" dirty="0">
                <a:hlinkClick r:id="rId6"/>
              </a:rPr>
              <a:t>http://mines.humanoriented.com/classes/2010/fall/csci568/portfolio_exports/lguo/decisionTree.html</a:t>
            </a:r>
            <a:r>
              <a:rPr lang="en-US" dirty="0"/>
              <a:t> (Decision Tree Classifier)</a:t>
            </a:r>
            <a:endParaRPr lang="en-US" dirty="0">
              <a:hlinkClick r:id="rId7"/>
            </a:endParaRPr>
          </a:p>
          <a:p>
            <a:r>
              <a:rPr lang="en-US" dirty="0">
                <a:hlinkClick r:id="rId7"/>
              </a:rPr>
              <a:t>http://scikit-learn.org/stable/modules/generated/sklearn.tree.DecisionTreeClassifier.html</a:t>
            </a:r>
            <a:r>
              <a:rPr lang="en-US" dirty="0"/>
              <a:t> (Decision Tree Classifier)</a:t>
            </a:r>
          </a:p>
          <a:p>
            <a:r>
              <a:rPr lang="en-US" dirty="0">
                <a:hlinkClick r:id="rId8"/>
              </a:rPr>
              <a:t>https://www.sas.com/en_us/insights/analytics/machine-learning.html</a:t>
            </a:r>
            <a:r>
              <a:rPr lang="en-US" dirty="0"/>
              <a:t> (Machine Learning)</a:t>
            </a:r>
          </a:p>
          <a:p>
            <a:r>
              <a:rPr lang="en-US" dirty="0">
                <a:hlinkClick r:id="rId9"/>
              </a:rPr>
              <a:t>http://xgboost.readthedocs.io/en/latest/model.html</a:t>
            </a:r>
            <a:r>
              <a:rPr lang="en-US" dirty="0"/>
              <a:t> (</a:t>
            </a:r>
            <a:r>
              <a:rPr lang="en-US" dirty="0" err="1"/>
              <a:t>XGBoost</a:t>
            </a:r>
            <a:r>
              <a:rPr lang="en-US" dirty="0"/>
              <a:t> Trees)</a:t>
            </a:r>
          </a:p>
          <a:p>
            <a:endParaRPr lang="en-US" dirty="0"/>
          </a:p>
        </p:txBody>
      </p:sp>
    </p:spTree>
    <p:extLst>
      <p:ext uri="{BB962C8B-B14F-4D97-AF65-F5344CB8AC3E}">
        <p14:creationId xmlns:p14="http://schemas.microsoft.com/office/powerpoint/2010/main" val="11704426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2126" y="2400045"/>
            <a:ext cx="7192342" cy="1320800"/>
          </a:xfrm>
        </p:spPr>
        <p:txBody>
          <a:bodyPr>
            <a:noAutofit/>
          </a:bodyPr>
          <a:lstStyle/>
          <a:p>
            <a:r>
              <a:rPr lang="en-US" sz="8000" dirty="0">
                <a:latin typeface="AR HERMANN" panose="02000000000000000000" pitchFamily="2" charset="0"/>
              </a:rPr>
              <a:t>THANK YOU</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6237" y="0"/>
            <a:ext cx="3905763" cy="1935804"/>
          </a:xfrm>
          <a:prstGeom prst="rect">
            <a:avLst/>
          </a:prstGeom>
        </p:spPr>
      </p:pic>
    </p:spTree>
    <p:extLst>
      <p:ext uri="{BB962C8B-B14F-4D97-AF65-F5344CB8AC3E}">
        <p14:creationId xmlns:p14="http://schemas.microsoft.com/office/powerpoint/2010/main" val="35916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descr="A person using a phone&#10;&#10;Description generated with high confidence"/>
          <p:cNvPicPr>
            <a:picLocks noChangeAspect="1"/>
          </p:cNvPicPr>
          <p:nvPr/>
        </p:nvPicPr>
        <p:blipFill rotWithShape="1">
          <a:blip r:embed="rId2">
            <a:duotone>
              <a:schemeClr val="bg2">
                <a:shade val="45000"/>
                <a:satMod val="135000"/>
              </a:schemeClr>
              <a:prstClr val="white"/>
            </a:duotone>
            <a:alphaModFix amt="25000"/>
            <a:extLst>
              <a:ext uri="{28A0092B-C50C-407E-A947-70E740481C1C}">
                <a14:useLocalDpi xmlns:a14="http://schemas.microsoft.com/office/drawing/2010/main" val="0"/>
              </a:ext>
            </a:extLst>
          </a:blip>
          <a:srcRect t="15730"/>
          <a:stretch/>
        </p:blipFill>
        <p:spPr>
          <a:xfrm>
            <a:off x="-8079" y="-272585"/>
            <a:ext cx="12191999" cy="6857990"/>
          </a:xfrm>
          <a:prstGeom prst="rect">
            <a:avLst/>
          </a:prstGeom>
        </p:spPr>
      </p:pic>
      <p:grpSp>
        <p:nvGrpSpPr>
          <p:cNvPr id="16" name="Group 15"/>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7" name="Straight Connector 16"/>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9" name="Rectangle 23"/>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8"/>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9"/>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0" y="456606"/>
            <a:ext cx="11099297" cy="1320800"/>
          </a:xfrm>
        </p:spPr>
        <p:txBody>
          <a:bodyPr>
            <a:normAutofit/>
          </a:bodyPr>
          <a:lstStyle/>
          <a:p>
            <a:r>
              <a:rPr lang="en-US" altLang="zh-CN" b="1" dirty="0">
                <a:solidFill>
                  <a:srgbClr val="92D050"/>
                </a:solidFill>
              </a:rPr>
              <a:t>CROSS-INDUSTRY STANDARD PROCESS (CRISP-DM)</a:t>
            </a:r>
            <a:endParaRPr lang="en-US" dirty="0">
              <a:solidFill>
                <a:srgbClr val="92D050"/>
              </a:solidFill>
            </a:endParaRPr>
          </a:p>
        </p:txBody>
      </p:sp>
      <p:sp>
        <p:nvSpPr>
          <p:cNvPr id="10" name="Content Placeholder 9"/>
          <p:cNvSpPr>
            <a:spLocks noGrp="1"/>
          </p:cNvSpPr>
          <p:nvPr>
            <p:ph idx="1"/>
          </p:nvPr>
        </p:nvSpPr>
        <p:spPr>
          <a:xfrm>
            <a:off x="677334" y="2094112"/>
            <a:ext cx="9385814" cy="3880773"/>
          </a:xfrm>
        </p:spPr>
        <p:txBody>
          <a:bodyPr>
            <a:normAutofit/>
          </a:bodyPr>
          <a:lstStyle/>
          <a:p>
            <a:r>
              <a:rPr lang="en-US" dirty="0">
                <a:solidFill>
                  <a:srgbClr val="92D050"/>
                </a:solidFill>
              </a:rPr>
              <a:t>Business Understanding </a:t>
            </a:r>
            <a:r>
              <a:rPr lang="en-US" dirty="0">
                <a:solidFill>
                  <a:schemeClr val="tx1"/>
                </a:solidFill>
              </a:rPr>
              <a:t>(What problem are we going to address?)</a:t>
            </a:r>
          </a:p>
          <a:p>
            <a:r>
              <a:rPr lang="en-US" dirty="0">
                <a:solidFill>
                  <a:srgbClr val="92D050"/>
                </a:solidFill>
              </a:rPr>
              <a:t>Data Understanding </a:t>
            </a:r>
            <a:r>
              <a:rPr lang="en-US" dirty="0">
                <a:solidFill>
                  <a:schemeClr val="tx1"/>
                </a:solidFill>
              </a:rPr>
              <a:t>(What data are we going to use, from where, getting used to it)</a:t>
            </a:r>
          </a:p>
          <a:p>
            <a:r>
              <a:rPr lang="en-US" dirty="0">
                <a:solidFill>
                  <a:srgbClr val="92D050"/>
                </a:solidFill>
              </a:rPr>
              <a:t>Data Preparation </a:t>
            </a:r>
            <a:r>
              <a:rPr lang="en-US" dirty="0">
                <a:solidFill>
                  <a:schemeClr val="tx1"/>
                </a:solidFill>
              </a:rPr>
              <a:t>(Selection of relevant data after transformation, cleaning and handling outliers)</a:t>
            </a:r>
          </a:p>
          <a:p>
            <a:r>
              <a:rPr lang="en-US" dirty="0">
                <a:solidFill>
                  <a:srgbClr val="92D050"/>
                </a:solidFill>
              </a:rPr>
              <a:t>Modeling </a:t>
            </a:r>
            <a:r>
              <a:rPr lang="en-US" dirty="0">
                <a:solidFill>
                  <a:schemeClr val="tx1"/>
                </a:solidFill>
              </a:rPr>
              <a:t>(Selection of best data processing algorithm on optimization and alternative model discussion)</a:t>
            </a:r>
          </a:p>
          <a:p>
            <a:r>
              <a:rPr lang="en-US" dirty="0">
                <a:solidFill>
                  <a:srgbClr val="92D050"/>
                </a:solidFill>
              </a:rPr>
              <a:t>Evaluation</a:t>
            </a:r>
            <a:r>
              <a:rPr lang="en-US" dirty="0"/>
              <a:t> </a:t>
            </a:r>
            <a:r>
              <a:rPr lang="en-US" dirty="0">
                <a:solidFill>
                  <a:schemeClr val="tx1"/>
                </a:solidFill>
              </a:rPr>
              <a:t>(Determine accuracy and evaluate, test if project meets objectives)</a:t>
            </a:r>
          </a:p>
          <a:p>
            <a:r>
              <a:rPr lang="en-US" dirty="0">
                <a:solidFill>
                  <a:srgbClr val="92D050"/>
                </a:solidFill>
              </a:rPr>
              <a:t>Deployment </a:t>
            </a:r>
            <a:r>
              <a:rPr lang="en-US" dirty="0">
                <a:solidFill>
                  <a:schemeClr val="tx1"/>
                </a:solidFill>
              </a:rPr>
              <a:t>(Release the observed results into production, enhance business on generating reports to guarantee success for the algorithm)</a:t>
            </a:r>
          </a:p>
        </p:txBody>
      </p:sp>
      <p:sp>
        <p:nvSpPr>
          <p:cNvPr id="5" name="TextBox 4"/>
          <p:cNvSpPr txBox="1"/>
          <p:nvPr/>
        </p:nvSpPr>
        <p:spPr>
          <a:xfrm>
            <a:off x="678898" y="1343951"/>
            <a:ext cx="9128148" cy="646331"/>
          </a:xfrm>
          <a:prstGeom prst="rect">
            <a:avLst/>
          </a:prstGeom>
          <a:noFill/>
        </p:spPr>
        <p:txBody>
          <a:bodyPr wrap="square" rtlCol="0">
            <a:spAutoFit/>
          </a:bodyPr>
          <a:lstStyle/>
          <a:p>
            <a:r>
              <a:rPr lang="en-US" dirty="0"/>
              <a:t>We will use CRISP-DM to solve the problem at our disposal. This data mining technique has 6 different phases.</a:t>
            </a:r>
          </a:p>
        </p:txBody>
      </p:sp>
      <p:pic>
        <p:nvPicPr>
          <p:cNvPr id="9" name="Picture 8" descr="A street sign on a pole&#10;&#10;Description generated with very high confidenc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4500" y="4601182"/>
            <a:ext cx="2865579" cy="2305099"/>
          </a:xfrm>
          <a:prstGeom prst="rect">
            <a:avLst/>
          </a:prstGeom>
        </p:spPr>
      </p:pic>
    </p:spTree>
    <p:extLst>
      <p:ext uri="{BB962C8B-B14F-4D97-AF65-F5344CB8AC3E}">
        <p14:creationId xmlns:p14="http://schemas.microsoft.com/office/powerpoint/2010/main" val="1591157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p:cNvPicPr>
            <a:picLocks noChangeAspect="1"/>
          </p:cNvPicPr>
          <p:nvPr/>
        </p:nvPicPr>
        <p:blipFill rotWithShape="1">
          <a:blip r:embed="rId2">
            <a:duotone>
              <a:schemeClr val="bg2">
                <a:shade val="45000"/>
                <a:satMod val="135000"/>
              </a:schemeClr>
              <a:prstClr val="white"/>
            </a:duotone>
            <a:alphaModFix amt="25000"/>
            <a:extLst>
              <a:ext uri="{28A0092B-C50C-407E-A947-70E740481C1C}">
                <a14:useLocalDpi xmlns:a14="http://schemas.microsoft.com/office/drawing/2010/main" val="0"/>
              </a:ext>
            </a:extLst>
          </a:blip>
          <a:srcRect t="15730"/>
          <a:stretch/>
        </p:blipFill>
        <p:spPr>
          <a:xfrm>
            <a:off x="1" y="10"/>
            <a:ext cx="12191999" cy="6857990"/>
          </a:xfrm>
          <a:prstGeom prst="rect">
            <a:avLst/>
          </a:prstGeom>
        </p:spPr>
      </p:pic>
      <p:grpSp>
        <p:nvGrpSpPr>
          <p:cNvPr id="16" name="Group 15"/>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7" name="Straight Connector 16"/>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9" name="Rectangle 23"/>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8"/>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9"/>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468593" y="114370"/>
            <a:ext cx="8596668" cy="747276"/>
          </a:xfrm>
        </p:spPr>
        <p:txBody>
          <a:bodyPr>
            <a:normAutofit/>
          </a:bodyPr>
          <a:lstStyle/>
          <a:p>
            <a:r>
              <a:rPr lang="en-US" dirty="0"/>
              <a:t>Business Understanding</a:t>
            </a:r>
          </a:p>
        </p:txBody>
      </p:sp>
      <p:sp>
        <p:nvSpPr>
          <p:cNvPr id="3" name="TextBox 2"/>
          <p:cNvSpPr txBox="1"/>
          <p:nvPr/>
        </p:nvSpPr>
        <p:spPr>
          <a:xfrm>
            <a:off x="681163" y="4430496"/>
            <a:ext cx="4800600" cy="369332"/>
          </a:xfrm>
          <a:prstGeom prst="rect">
            <a:avLst/>
          </a:prstGeom>
          <a:noFill/>
        </p:spPr>
        <p:txBody>
          <a:bodyPr wrap="square" rtlCol="0">
            <a:spAutoFit/>
          </a:bodyPr>
          <a:lstStyle/>
          <a:p>
            <a:r>
              <a:rPr lang="en-US" dirty="0">
                <a:solidFill>
                  <a:schemeClr val="accent5">
                    <a:lumMod val="40000"/>
                    <a:lumOff val="60000"/>
                  </a:schemeClr>
                </a:solidFill>
              </a:rPr>
              <a:t>Accomplishments:</a:t>
            </a:r>
          </a:p>
        </p:txBody>
      </p:sp>
      <p:sp>
        <p:nvSpPr>
          <p:cNvPr id="4" name="TextBox 3"/>
          <p:cNvSpPr txBox="1"/>
          <p:nvPr/>
        </p:nvSpPr>
        <p:spPr>
          <a:xfrm>
            <a:off x="803274" y="1507988"/>
            <a:ext cx="9568392" cy="923330"/>
          </a:xfrm>
          <a:prstGeom prst="rect">
            <a:avLst/>
          </a:prstGeom>
          <a:noFill/>
        </p:spPr>
        <p:txBody>
          <a:bodyPr wrap="square" rtlCol="0">
            <a:spAutoFit/>
          </a:bodyPr>
          <a:lstStyle/>
          <a:p>
            <a:r>
              <a:rPr lang="en-US" dirty="0"/>
              <a:t>To detect if a credit card transaction in Europe in September 2013 is fraudulent using real time transaction data that was taken from a partner bank with the ULB and predict accuracy to reduce credit card fraud.</a:t>
            </a:r>
          </a:p>
        </p:txBody>
      </p:sp>
      <p:sp>
        <p:nvSpPr>
          <p:cNvPr id="27" name="TextBox 26"/>
          <p:cNvSpPr txBox="1"/>
          <p:nvPr/>
        </p:nvSpPr>
        <p:spPr>
          <a:xfrm>
            <a:off x="683113" y="2741656"/>
            <a:ext cx="4800600" cy="369332"/>
          </a:xfrm>
          <a:prstGeom prst="rect">
            <a:avLst/>
          </a:prstGeom>
          <a:noFill/>
        </p:spPr>
        <p:txBody>
          <a:bodyPr wrap="square" rtlCol="0">
            <a:spAutoFit/>
          </a:bodyPr>
          <a:lstStyle/>
          <a:p>
            <a:r>
              <a:rPr lang="en-US" dirty="0">
                <a:solidFill>
                  <a:schemeClr val="accent5">
                    <a:lumMod val="40000"/>
                    <a:lumOff val="60000"/>
                  </a:schemeClr>
                </a:solidFill>
              </a:rPr>
              <a:t>Goal:</a:t>
            </a:r>
          </a:p>
        </p:txBody>
      </p:sp>
      <p:sp>
        <p:nvSpPr>
          <p:cNvPr id="28" name="TextBox 27"/>
          <p:cNvSpPr txBox="1"/>
          <p:nvPr/>
        </p:nvSpPr>
        <p:spPr>
          <a:xfrm>
            <a:off x="800100" y="3173975"/>
            <a:ext cx="9568392" cy="923330"/>
          </a:xfrm>
          <a:prstGeom prst="rect">
            <a:avLst/>
          </a:prstGeom>
          <a:noFill/>
        </p:spPr>
        <p:txBody>
          <a:bodyPr wrap="square" rtlCol="0">
            <a:spAutoFit/>
          </a:bodyPr>
          <a:lstStyle/>
          <a:p>
            <a:r>
              <a:rPr lang="en-US" dirty="0"/>
              <a:t>To use data mining techniques and predict whether a transaction made by a person is safe or fraudulent and to determine the best algorithm using model accuracy and precision rules.</a:t>
            </a:r>
          </a:p>
        </p:txBody>
      </p:sp>
      <p:sp>
        <p:nvSpPr>
          <p:cNvPr id="29" name="TextBox 28"/>
          <p:cNvSpPr txBox="1"/>
          <p:nvPr/>
        </p:nvSpPr>
        <p:spPr>
          <a:xfrm>
            <a:off x="688731" y="1206317"/>
            <a:ext cx="4800600" cy="369332"/>
          </a:xfrm>
          <a:prstGeom prst="rect">
            <a:avLst/>
          </a:prstGeom>
          <a:noFill/>
        </p:spPr>
        <p:txBody>
          <a:bodyPr wrap="square" rtlCol="0">
            <a:spAutoFit/>
          </a:bodyPr>
          <a:lstStyle/>
          <a:p>
            <a:r>
              <a:rPr lang="en-US" dirty="0">
                <a:solidFill>
                  <a:schemeClr val="accent5">
                    <a:lumMod val="40000"/>
                    <a:lumOff val="60000"/>
                  </a:schemeClr>
                </a:solidFill>
              </a:rPr>
              <a:t>Profound Question:</a:t>
            </a:r>
          </a:p>
        </p:txBody>
      </p:sp>
      <p:sp>
        <p:nvSpPr>
          <p:cNvPr id="30" name="TextBox 29"/>
          <p:cNvSpPr txBox="1"/>
          <p:nvPr/>
        </p:nvSpPr>
        <p:spPr>
          <a:xfrm>
            <a:off x="794999" y="4839962"/>
            <a:ext cx="9568392" cy="1477328"/>
          </a:xfrm>
          <a:prstGeom prst="rect">
            <a:avLst/>
          </a:prstGeom>
          <a:noFill/>
        </p:spPr>
        <p:txBody>
          <a:bodyPr wrap="square" rtlCol="0">
            <a:spAutoFit/>
          </a:bodyPr>
          <a:lstStyle/>
          <a:p>
            <a:r>
              <a:rPr lang="en-US" dirty="0"/>
              <a:t>Since fraudulent transactions can be predicted with a high accuracy, the bank can properly track credit card defaulters of their customers and report them to the police. Further, since the best model is also predicted here, it can be recommended on a global scale to monitor credit card fraud and a good relationship between the customers and the financial organization.</a:t>
            </a:r>
          </a:p>
        </p:txBody>
      </p:sp>
    </p:spTree>
    <p:extLst>
      <p:ext uri="{BB962C8B-B14F-4D97-AF65-F5344CB8AC3E}">
        <p14:creationId xmlns:p14="http://schemas.microsoft.com/office/powerpoint/2010/main" val="4127473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p:cNvPicPr>
            <a:picLocks noChangeAspect="1"/>
          </p:cNvPicPr>
          <p:nvPr/>
        </p:nvPicPr>
        <p:blipFill rotWithShape="1">
          <a:blip r:embed="rId2">
            <a:duotone>
              <a:schemeClr val="bg2">
                <a:shade val="45000"/>
                <a:satMod val="135000"/>
              </a:schemeClr>
              <a:prstClr val="white"/>
            </a:duotone>
            <a:alphaModFix amt="25000"/>
            <a:extLst>
              <a:ext uri="{28A0092B-C50C-407E-A947-70E740481C1C}">
                <a14:useLocalDpi xmlns:a14="http://schemas.microsoft.com/office/drawing/2010/main" val="0"/>
              </a:ext>
            </a:extLst>
          </a:blip>
          <a:srcRect t="15730"/>
          <a:stretch/>
        </p:blipFill>
        <p:spPr>
          <a:xfrm>
            <a:off x="1" y="10"/>
            <a:ext cx="12191999" cy="6857990"/>
          </a:xfrm>
          <a:prstGeom prst="rect">
            <a:avLst/>
          </a:prstGeom>
        </p:spPr>
      </p:pic>
      <p:grpSp>
        <p:nvGrpSpPr>
          <p:cNvPr id="16" name="Group 15"/>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7" name="Straight Connector 16"/>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9" name="Rectangle 23"/>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8"/>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9"/>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677334" y="609600"/>
            <a:ext cx="8596668" cy="1320800"/>
          </a:xfrm>
        </p:spPr>
        <p:txBody>
          <a:bodyPr>
            <a:normAutofit/>
          </a:bodyPr>
          <a:lstStyle/>
          <a:p>
            <a:r>
              <a:rPr lang="en-US" dirty="0"/>
              <a:t>Data Understanding</a:t>
            </a:r>
          </a:p>
        </p:txBody>
      </p:sp>
      <p:sp>
        <p:nvSpPr>
          <p:cNvPr id="10" name="Content Placeholder 9"/>
          <p:cNvSpPr>
            <a:spLocks noGrp="1"/>
          </p:cNvSpPr>
          <p:nvPr>
            <p:ph idx="1"/>
          </p:nvPr>
        </p:nvSpPr>
        <p:spPr>
          <a:xfrm>
            <a:off x="677334" y="2160589"/>
            <a:ext cx="8596668" cy="3880773"/>
          </a:xfrm>
        </p:spPr>
        <p:txBody>
          <a:bodyPr>
            <a:normAutofit lnSpcReduction="10000"/>
          </a:bodyPr>
          <a:lstStyle/>
          <a:p>
            <a:pPr lvl="0"/>
            <a:r>
              <a:rPr lang="en-US" dirty="0"/>
              <a:t>The dataset has been collected during a research collaboration of </a:t>
            </a:r>
            <a:r>
              <a:rPr lang="en-US" dirty="0" err="1"/>
              <a:t>Worldline</a:t>
            </a:r>
            <a:r>
              <a:rPr lang="en-US" dirty="0"/>
              <a:t> and the Machine Learning Group of ULB (</a:t>
            </a:r>
            <a:r>
              <a:rPr lang="en-US" dirty="0" err="1"/>
              <a:t>Université</a:t>
            </a:r>
            <a:r>
              <a:rPr lang="en-US" dirty="0"/>
              <a:t> Libre de </a:t>
            </a:r>
            <a:r>
              <a:rPr lang="en-US" dirty="0" err="1"/>
              <a:t>Bruxelles</a:t>
            </a:r>
            <a:r>
              <a:rPr lang="en-US" dirty="0"/>
              <a:t>) of Brussels on big data mining and fraud detection.</a:t>
            </a:r>
          </a:p>
          <a:p>
            <a:pPr lvl="0"/>
            <a:endParaRPr lang="en-US" dirty="0"/>
          </a:p>
          <a:p>
            <a:pPr lvl="0"/>
            <a:r>
              <a:rPr lang="en-US" dirty="0"/>
              <a:t>The dataset contains transactions made by credit cards in September 2013 that belong to cardholders across Europe.</a:t>
            </a:r>
          </a:p>
          <a:p>
            <a:pPr lvl="0"/>
            <a:endParaRPr lang="en-US" dirty="0"/>
          </a:p>
          <a:p>
            <a:pPr lvl="0"/>
            <a:r>
              <a:rPr lang="en-US" dirty="0"/>
              <a:t>This study was made to first find the spread of fraudulent users and then identify how many are being done and as a project to the University, we will successfully help ULB in finding out the best algorithm out of three good machine learning algorithms.</a:t>
            </a:r>
          </a:p>
          <a:p>
            <a:r>
              <a:rPr lang="en-US" dirty="0"/>
              <a:t>This data was obtained from </a:t>
            </a:r>
            <a:r>
              <a:rPr lang="en-US" u="sng" dirty="0">
                <a:hlinkClick r:id="rId3"/>
              </a:rPr>
              <a:t>http://mlg.ulb.ac.be</a:t>
            </a:r>
            <a:endParaRPr lang="en-US" dirty="0"/>
          </a:p>
          <a:p>
            <a:pPr marL="0" lvl="0" indent="0">
              <a:buNone/>
            </a:pPr>
            <a:endParaRPr lang="en-US" dirty="0"/>
          </a:p>
          <a:p>
            <a:endParaRPr lang="en-US" dirty="0"/>
          </a:p>
          <a:p>
            <a:endParaRPr lang="en-US" dirty="0"/>
          </a:p>
        </p:txBody>
      </p:sp>
      <p:sp>
        <p:nvSpPr>
          <p:cNvPr id="27" name="TextBox 26"/>
          <p:cNvSpPr txBox="1"/>
          <p:nvPr/>
        </p:nvSpPr>
        <p:spPr>
          <a:xfrm>
            <a:off x="674160" y="1491497"/>
            <a:ext cx="4800600" cy="369332"/>
          </a:xfrm>
          <a:prstGeom prst="rect">
            <a:avLst/>
          </a:prstGeom>
          <a:noFill/>
        </p:spPr>
        <p:txBody>
          <a:bodyPr wrap="square" rtlCol="0">
            <a:spAutoFit/>
          </a:bodyPr>
          <a:lstStyle/>
          <a:p>
            <a:r>
              <a:rPr lang="en-US" dirty="0">
                <a:solidFill>
                  <a:schemeClr val="accent5">
                    <a:lumMod val="40000"/>
                    <a:lumOff val="60000"/>
                  </a:schemeClr>
                </a:solidFill>
              </a:rPr>
              <a:t>Data source:</a:t>
            </a:r>
          </a:p>
        </p:txBody>
      </p:sp>
    </p:spTree>
    <p:extLst>
      <p:ext uri="{BB962C8B-B14F-4D97-AF65-F5344CB8AC3E}">
        <p14:creationId xmlns:p14="http://schemas.microsoft.com/office/powerpoint/2010/main" val="2009255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p:cNvPicPr>
            <a:picLocks noChangeAspect="1"/>
          </p:cNvPicPr>
          <p:nvPr/>
        </p:nvPicPr>
        <p:blipFill rotWithShape="1">
          <a:blip r:embed="rId2">
            <a:duotone>
              <a:schemeClr val="bg2">
                <a:shade val="45000"/>
                <a:satMod val="135000"/>
              </a:schemeClr>
              <a:prstClr val="white"/>
            </a:duotone>
            <a:alphaModFix amt="25000"/>
            <a:extLst>
              <a:ext uri="{28A0092B-C50C-407E-A947-70E740481C1C}">
                <a14:useLocalDpi xmlns:a14="http://schemas.microsoft.com/office/drawing/2010/main" val="0"/>
              </a:ext>
            </a:extLst>
          </a:blip>
          <a:srcRect t="15730"/>
          <a:stretch/>
        </p:blipFill>
        <p:spPr>
          <a:xfrm>
            <a:off x="1" y="10"/>
            <a:ext cx="12191999" cy="6857990"/>
          </a:xfrm>
          <a:prstGeom prst="rect">
            <a:avLst/>
          </a:prstGeom>
        </p:spPr>
      </p:pic>
      <p:grpSp>
        <p:nvGrpSpPr>
          <p:cNvPr id="16" name="Group 15"/>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7" name="Straight Connector 16"/>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9" name="Rectangle 23"/>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8"/>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9"/>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677334" y="609600"/>
            <a:ext cx="8596668" cy="1320800"/>
          </a:xfrm>
        </p:spPr>
        <p:txBody>
          <a:bodyPr>
            <a:normAutofit/>
          </a:bodyPr>
          <a:lstStyle/>
          <a:p>
            <a:r>
              <a:rPr lang="en-US" dirty="0"/>
              <a:t>Data Understanding</a:t>
            </a:r>
          </a:p>
        </p:txBody>
      </p:sp>
      <p:sp>
        <p:nvSpPr>
          <p:cNvPr id="10" name="Content Placeholder 9"/>
          <p:cNvSpPr>
            <a:spLocks noGrp="1"/>
          </p:cNvSpPr>
          <p:nvPr>
            <p:ph idx="1"/>
          </p:nvPr>
        </p:nvSpPr>
        <p:spPr>
          <a:xfrm>
            <a:off x="677334" y="2160589"/>
            <a:ext cx="8596668" cy="3880773"/>
          </a:xfrm>
        </p:spPr>
        <p:txBody>
          <a:bodyPr>
            <a:normAutofit/>
          </a:bodyPr>
          <a:lstStyle/>
          <a:p>
            <a:pPr lvl="0"/>
            <a:r>
              <a:rPr lang="en-US" dirty="0"/>
              <a:t>This is a huge dataset with 284,807 records out of which 492 are fraudulent and the other 284309 are clean transactions.</a:t>
            </a:r>
          </a:p>
          <a:p>
            <a:pPr lvl="0"/>
            <a:endParaRPr lang="en-US" dirty="0"/>
          </a:p>
          <a:p>
            <a:r>
              <a:rPr lang="en-US" dirty="0"/>
              <a:t>There are 31 attributes in the dataset out of which 29 are features for fraud detection, and one target variable.</a:t>
            </a:r>
          </a:p>
          <a:p>
            <a:endParaRPr lang="en-US" dirty="0"/>
          </a:p>
          <a:p>
            <a:r>
              <a:rPr lang="en-US" dirty="0"/>
              <a:t>The target variable is the only variable that classifies people as a person committing fraud or a clean person who does not commit any fraud.</a:t>
            </a:r>
          </a:p>
          <a:p>
            <a:endParaRPr lang="en-US" dirty="0"/>
          </a:p>
          <a:p>
            <a:endParaRPr lang="en-US" dirty="0"/>
          </a:p>
        </p:txBody>
      </p:sp>
      <p:sp>
        <p:nvSpPr>
          <p:cNvPr id="27" name="TextBox 26"/>
          <p:cNvSpPr txBox="1"/>
          <p:nvPr/>
        </p:nvSpPr>
        <p:spPr>
          <a:xfrm>
            <a:off x="674159" y="1491497"/>
            <a:ext cx="5858525" cy="369332"/>
          </a:xfrm>
          <a:prstGeom prst="rect">
            <a:avLst/>
          </a:prstGeom>
          <a:noFill/>
        </p:spPr>
        <p:txBody>
          <a:bodyPr wrap="square" rtlCol="0">
            <a:spAutoFit/>
          </a:bodyPr>
          <a:lstStyle/>
          <a:p>
            <a:r>
              <a:rPr lang="en-US" dirty="0">
                <a:solidFill>
                  <a:schemeClr val="accent5">
                    <a:lumMod val="40000"/>
                    <a:lumOff val="60000"/>
                  </a:schemeClr>
                </a:solidFill>
              </a:rPr>
              <a:t>Dataset details: Credit card transaction dataset</a:t>
            </a:r>
          </a:p>
        </p:txBody>
      </p:sp>
    </p:spTree>
    <p:extLst>
      <p:ext uri="{BB962C8B-B14F-4D97-AF65-F5344CB8AC3E}">
        <p14:creationId xmlns:p14="http://schemas.microsoft.com/office/powerpoint/2010/main" val="1803576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p:cNvPicPr>
            <a:picLocks noChangeAspect="1"/>
          </p:cNvPicPr>
          <p:nvPr/>
        </p:nvPicPr>
        <p:blipFill rotWithShape="1">
          <a:blip r:embed="rId2">
            <a:duotone>
              <a:schemeClr val="bg2">
                <a:shade val="45000"/>
                <a:satMod val="135000"/>
              </a:schemeClr>
              <a:prstClr val="white"/>
            </a:duotone>
            <a:alphaModFix amt="25000"/>
            <a:extLst>
              <a:ext uri="{28A0092B-C50C-407E-A947-70E740481C1C}">
                <a14:useLocalDpi xmlns:a14="http://schemas.microsoft.com/office/drawing/2010/main" val="0"/>
              </a:ext>
            </a:extLst>
          </a:blip>
          <a:srcRect t="15730"/>
          <a:stretch/>
        </p:blipFill>
        <p:spPr>
          <a:xfrm>
            <a:off x="1" y="10"/>
            <a:ext cx="12191999" cy="6857990"/>
          </a:xfrm>
          <a:prstGeom prst="rect">
            <a:avLst/>
          </a:prstGeom>
        </p:spPr>
      </p:pic>
      <p:grpSp>
        <p:nvGrpSpPr>
          <p:cNvPr id="16" name="Group 15"/>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7" name="Straight Connector 16"/>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9" name="Rectangle 23"/>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8"/>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9"/>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677334" y="609600"/>
            <a:ext cx="8596668" cy="1320800"/>
          </a:xfrm>
        </p:spPr>
        <p:txBody>
          <a:bodyPr>
            <a:normAutofit/>
          </a:bodyPr>
          <a:lstStyle/>
          <a:p>
            <a:r>
              <a:rPr lang="en-US" dirty="0"/>
              <a:t>Data Understanding</a:t>
            </a:r>
          </a:p>
        </p:txBody>
      </p:sp>
      <p:sp>
        <p:nvSpPr>
          <p:cNvPr id="27" name="TextBox 26"/>
          <p:cNvSpPr txBox="1"/>
          <p:nvPr/>
        </p:nvSpPr>
        <p:spPr>
          <a:xfrm>
            <a:off x="674160" y="1491497"/>
            <a:ext cx="4800600" cy="369332"/>
          </a:xfrm>
          <a:prstGeom prst="rect">
            <a:avLst/>
          </a:prstGeom>
          <a:noFill/>
        </p:spPr>
        <p:txBody>
          <a:bodyPr wrap="square" rtlCol="0">
            <a:spAutoFit/>
          </a:bodyPr>
          <a:lstStyle/>
          <a:p>
            <a:r>
              <a:rPr lang="en-US" dirty="0">
                <a:solidFill>
                  <a:schemeClr val="accent5">
                    <a:lumMod val="40000"/>
                    <a:lumOff val="60000"/>
                  </a:schemeClr>
                </a:solidFill>
              </a:rPr>
              <a:t>Data Sample:</a:t>
            </a:r>
          </a:p>
        </p:txBody>
      </p:sp>
      <p:pic>
        <p:nvPicPr>
          <p:cNvPr id="6" name="Picture 5" descr="A picture containing text&#10;&#10;Description generated with very high confidenc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4635" y="1461212"/>
            <a:ext cx="7462749" cy="5396788"/>
          </a:xfrm>
          <a:prstGeom prst="rect">
            <a:avLst/>
          </a:prstGeom>
        </p:spPr>
      </p:pic>
    </p:spTree>
    <p:extLst>
      <p:ext uri="{BB962C8B-B14F-4D97-AF65-F5344CB8AC3E}">
        <p14:creationId xmlns:p14="http://schemas.microsoft.com/office/powerpoint/2010/main" val="3965462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p:cNvPicPr>
            <a:picLocks noChangeAspect="1"/>
          </p:cNvPicPr>
          <p:nvPr/>
        </p:nvPicPr>
        <p:blipFill rotWithShape="1">
          <a:blip r:embed="rId2">
            <a:duotone>
              <a:schemeClr val="bg2">
                <a:shade val="45000"/>
                <a:satMod val="135000"/>
              </a:schemeClr>
              <a:prstClr val="white"/>
            </a:duotone>
            <a:alphaModFix amt="25000"/>
            <a:extLst>
              <a:ext uri="{28A0092B-C50C-407E-A947-70E740481C1C}">
                <a14:useLocalDpi xmlns:a14="http://schemas.microsoft.com/office/drawing/2010/main" val="0"/>
              </a:ext>
            </a:extLst>
          </a:blip>
          <a:srcRect t="15730"/>
          <a:stretch/>
        </p:blipFill>
        <p:spPr>
          <a:xfrm>
            <a:off x="1" y="10"/>
            <a:ext cx="12191999" cy="6857990"/>
          </a:xfrm>
          <a:prstGeom prst="rect">
            <a:avLst/>
          </a:prstGeom>
        </p:spPr>
      </p:pic>
      <p:grpSp>
        <p:nvGrpSpPr>
          <p:cNvPr id="16" name="Group 15"/>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7" name="Straight Connector 16"/>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9" name="Rectangle 23"/>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8"/>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9"/>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677334" y="609600"/>
            <a:ext cx="8596668" cy="1320800"/>
          </a:xfrm>
        </p:spPr>
        <p:txBody>
          <a:bodyPr>
            <a:normAutofit/>
          </a:bodyPr>
          <a:lstStyle/>
          <a:p>
            <a:r>
              <a:rPr lang="en-US" dirty="0"/>
              <a:t>Data Understanding</a:t>
            </a:r>
          </a:p>
        </p:txBody>
      </p:sp>
      <p:sp>
        <p:nvSpPr>
          <p:cNvPr id="10" name="Content Placeholder 9"/>
          <p:cNvSpPr>
            <a:spLocks noGrp="1"/>
          </p:cNvSpPr>
          <p:nvPr>
            <p:ph idx="1"/>
          </p:nvPr>
        </p:nvSpPr>
        <p:spPr>
          <a:xfrm>
            <a:off x="697876" y="2072813"/>
            <a:ext cx="8596668" cy="3880773"/>
          </a:xfrm>
        </p:spPr>
        <p:txBody>
          <a:bodyPr>
            <a:normAutofit/>
          </a:bodyPr>
          <a:lstStyle/>
          <a:p>
            <a:r>
              <a:rPr lang="en-US" b="1" dirty="0">
                <a:solidFill>
                  <a:srgbClr val="92D050"/>
                </a:solidFill>
              </a:rPr>
              <a:t>Time</a:t>
            </a:r>
            <a:r>
              <a:rPr lang="en-US" dirty="0">
                <a:solidFill>
                  <a:srgbClr val="92D050"/>
                </a:solidFill>
              </a:rPr>
              <a:t>: </a:t>
            </a:r>
            <a:r>
              <a:rPr lang="en-US" dirty="0"/>
              <a:t>The number of seconds elapsed between each transaction and the first selection of the dataset.</a:t>
            </a:r>
          </a:p>
          <a:p>
            <a:endParaRPr lang="en-US" dirty="0"/>
          </a:p>
          <a:p>
            <a:r>
              <a:rPr lang="en-US" b="1" dirty="0">
                <a:solidFill>
                  <a:srgbClr val="92D050"/>
                </a:solidFill>
              </a:rPr>
              <a:t>Amount</a:t>
            </a:r>
            <a:r>
              <a:rPr lang="en-US" dirty="0">
                <a:solidFill>
                  <a:srgbClr val="92D050"/>
                </a:solidFill>
              </a:rPr>
              <a:t>: </a:t>
            </a:r>
            <a:r>
              <a:rPr lang="en-US" dirty="0"/>
              <a:t>The amount of money used by the cardholder in the respective transaction.</a:t>
            </a:r>
          </a:p>
          <a:p>
            <a:endParaRPr lang="en-US" dirty="0"/>
          </a:p>
          <a:p>
            <a:r>
              <a:rPr lang="en-US" dirty="0">
                <a:solidFill>
                  <a:srgbClr val="92D050"/>
                </a:solidFill>
              </a:rPr>
              <a:t>V1 – V28:</a:t>
            </a:r>
            <a:r>
              <a:rPr lang="en-US" dirty="0"/>
              <a:t> V1 to V28 are 28 principal components extracted on performing a comprehensive Principal component transformation/analysis (PCA). </a:t>
            </a:r>
          </a:p>
          <a:p>
            <a:endParaRPr lang="en-US" dirty="0"/>
          </a:p>
          <a:p>
            <a:r>
              <a:rPr lang="en-US" dirty="0">
                <a:solidFill>
                  <a:srgbClr val="92D050"/>
                </a:solidFill>
              </a:rPr>
              <a:t>Target:</a:t>
            </a:r>
            <a:r>
              <a:rPr lang="en-US" dirty="0"/>
              <a:t> ‘Class’ or the target variable is the responsible variable. It is binary and shows 1 in case of fraud and 0 otherwise.</a:t>
            </a:r>
          </a:p>
        </p:txBody>
      </p:sp>
      <p:sp>
        <p:nvSpPr>
          <p:cNvPr id="27" name="TextBox 26"/>
          <p:cNvSpPr txBox="1"/>
          <p:nvPr/>
        </p:nvSpPr>
        <p:spPr>
          <a:xfrm>
            <a:off x="674160" y="1491497"/>
            <a:ext cx="4800600" cy="369332"/>
          </a:xfrm>
          <a:prstGeom prst="rect">
            <a:avLst/>
          </a:prstGeom>
          <a:noFill/>
        </p:spPr>
        <p:txBody>
          <a:bodyPr wrap="square" rtlCol="0">
            <a:spAutoFit/>
          </a:bodyPr>
          <a:lstStyle/>
          <a:p>
            <a:r>
              <a:rPr lang="en-US" dirty="0">
                <a:solidFill>
                  <a:schemeClr val="accent5">
                    <a:lumMod val="40000"/>
                    <a:lumOff val="60000"/>
                  </a:schemeClr>
                </a:solidFill>
              </a:rPr>
              <a:t>Attribute details:</a:t>
            </a:r>
          </a:p>
        </p:txBody>
      </p:sp>
    </p:spTree>
    <p:extLst>
      <p:ext uri="{BB962C8B-B14F-4D97-AF65-F5344CB8AC3E}">
        <p14:creationId xmlns:p14="http://schemas.microsoft.com/office/powerpoint/2010/main" val="1168789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p:cNvPicPr>
            <a:picLocks noChangeAspect="1"/>
          </p:cNvPicPr>
          <p:nvPr/>
        </p:nvPicPr>
        <p:blipFill rotWithShape="1">
          <a:blip r:embed="rId2">
            <a:duotone>
              <a:schemeClr val="bg2">
                <a:shade val="45000"/>
                <a:satMod val="135000"/>
              </a:schemeClr>
              <a:prstClr val="white"/>
            </a:duotone>
            <a:alphaModFix amt="25000"/>
            <a:extLst>
              <a:ext uri="{28A0092B-C50C-407E-A947-70E740481C1C}">
                <a14:useLocalDpi xmlns:a14="http://schemas.microsoft.com/office/drawing/2010/main" val="0"/>
              </a:ext>
            </a:extLst>
          </a:blip>
          <a:srcRect t="15730"/>
          <a:stretch/>
        </p:blipFill>
        <p:spPr>
          <a:xfrm>
            <a:off x="1" y="10"/>
            <a:ext cx="12191999" cy="6857990"/>
          </a:xfrm>
          <a:prstGeom prst="rect">
            <a:avLst/>
          </a:prstGeom>
        </p:spPr>
      </p:pic>
      <p:grpSp>
        <p:nvGrpSpPr>
          <p:cNvPr id="16" name="Group 15"/>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7" name="Straight Connector 16"/>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9" name="Rectangle 23"/>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8"/>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9"/>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677334" y="609600"/>
            <a:ext cx="8596668" cy="1320800"/>
          </a:xfrm>
        </p:spPr>
        <p:txBody>
          <a:bodyPr>
            <a:normAutofit/>
          </a:bodyPr>
          <a:lstStyle/>
          <a:p>
            <a:r>
              <a:rPr lang="en-US" dirty="0"/>
              <a:t>Data Preparation</a:t>
            </a:r>
          </a:p>
        </p:txBody>
      </p:sp>
      <p:sp>
        <p:nvSpPr>
          <p:cNvPr id="10" name="Content Placeholder 9"/>
          <p:cNvSpPr>
            <a:spLocks noGrp="1"/>
          </p:cNvSpPr>
          <p:nvPr>
            <p:ph idx="1"/>
          </p:nvPr>
        </p:nvSpPr>
        <p:spPr>
          <a:xfrm>
            <a:off x="681163" y="2977227"/>
            <a:ext cx="8596668" cy="2746565"/>
          </a:xfrm>
        </p:spPr>
        <p:txBody>
          <a:bodyPr>
            <a:normAutofit/>
          </a:bodyPr>
          <a:lstStyle/>
          <a:p>
            <a:r>
              <a:rPr lang="en-US" dirty="0"/>
              <a:t>Handling the missing values and outliers if any.</a:t>
            </a:r>
          </a:p>
          <a:p>
            <a:endParaRPr lang="en-US" dirty="0"/>
          </a:p>
          <a:p>
            <a:r>
              <a:rPr lang="en-US" dirty="0"/>
              <a:t>Finding attributes that require transformation in the data.</a:t>
            </a:r>
          </a:p>
          <a:p>
            <a:endParaRPr lang="en-US" dirty="0"/>
          </a:p>
          <a:p>
            <a:r>
              <a:rPr lang="en-US" dirty="0"/>
              <a:t>Selecting the appropriate values necessary for analysis.</a:t>
            </a:r>
          </a:p>
        </p:txBody>
      </p:sp>
      <p:sp>
        <p:nvSpPr>
          <p:cNvPr id="27" name="TextBox 26"/>
          <p:cNvSpPr txBox="1"/>
          <p:nvPr/>
        </p:nvSpPr>
        <p:spPr>
          <a:xfrm>
            <a:off x="684121" y="1772096"/>
            <a:ext cx="8657166" cy="646331"/>
          </a:xfrm>
          <a:prstGeom prst="rect">
            <a:avLst/>
          </a:prstGeom>
          <a:noFill/>
        </p:spPr>
        <p:txBody>
          <a:bodyPr wrap="square" rtlCol="0">
            <a:spAutoFit/>
          </a:bodyPr>
          <a:lstStyle/>
          <a:p>
            <a:pPr fontAlgn="auto">
              <a:spcBef>
                <a:spcPts val="0"/>
              </a:spcBef>
              <a:spcAft>
                <a:spcPts val="0"/>
              </a:spcAft>
              <a:defRPr/>
            </a:pPr>
            <a:r>
              <a:rPr lang="en-US" dirty="0"/>
              <a:t>For data preparation the data set will be  cleansed and transformed. The data set </a:t>
            </a:r>
          </a:p>
          <a:p>
            <a:pPr fontAlgn="auto">
              <a:spcBef>
                <a:spcPts val="0"/>
              </a:spcBef>
              <a:spcAft>
                <a:spcPts val="0"/>
              </a:spcAft>
              <a:defRPr/>
            </a:pPr>
            <a:r>
              <a:rPr lang="en-US" dirty="0"/>
              <a:t>is reviewed for the following :</a:t>
            </a:r>
          </a:p>
        </p:txBody>
      </p:sp>
    </p:spTree>
    <p:extLst>
      <p:ext uri="{BB962C8B-B14F-4D97-AF65-F5344CB8AC3E}">
        <p14:creationId xmlns:p14="http://schemas.microsoft.com/office/powerpoint/2010/main" val="313712978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590</TotalTime>
  <Words>2230</Words>
  <Application>Microsoft Office PowerPoint</Application>
  <PresentationFormat>Widescreen</PresentationFormat>
  <Paragraphs>203</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 HERMANN</vt:lpstr>
      <vt:lpstr>Arial</vt:lpstr>
      <vt:lpstr>方正姚体</vt:lpstr>
      <vt:lpstr>Trebuchet MS</vt:lpstr>
      <vt:lpstr>Wingdings 3</vt:lpstr>
      <vt:lpstr>Facet</vt:lpstr>
      <vt:lpstr>                 Final Project  CREDIT CARD FRAUD DETERCTION</vt:lpstr>
      <vt:lpstr>Introduction</vt:lpstr>
      <vt:lpstr>CROSS-INDUSTRY STANDARD PROCESS (CRISP-DM)</vt:lpstr>
      <vt:lpstr>Business Understanding</vt:lpstr>
      <vt:lpstr>Data Understanding</vt:lpstr>
      <vt:lpstr>Data Understanding</vt:lpstr>
      <vt:lpstr>Data Understanding</vt:lpstr>
      <vt:lpstr>Data Understanding</vt:lpstr>
      <vt:lpstr>Data Preparation</vt:lpstr>
      <vt:lpstr>Data Preparation</vt:lpstr>
      <vt:lpstr>Data Preparation</vt:lpstr>
      <vt:lpstr>Data Preparation</vt:lpstr>
      <vt:lpstr>Modeling - Tools</vt:lpstr>
      <vt:lpstr>Modeling</vt:lpstr>
      <vt:lpstr>Modeling</vt:lpstr>
      <vt:lpstr>Modeling – Random Forest Classifier</vt:lpstr>
      <vt:lpstr>Modeling – Decision Tree Classifier</vt:lpstr>
      <vt:lpstr>Modeling – Deriving Rules for Decision Tree</vt:lpstr>
      <vt:lpstr>Evaluation – Random Forest Classifier &amp; Decision Tree Classifier</vt:lpstr>
      <vt:lpstr>Evaluation – Random Forest Classifier &amp; Decision Tree Classifier</vt:lpstr>
      <vt:lpstr>Modeling – XG Boost Technique</vt:lpstr>
      <vt:lpstr>Evaluation – All 3 algorithms</vt:lpstr>
      <vt:lpstr>Deployment</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Saketh Patibandla</dc:creator>
  <cp:lastModifiedBy>Saketh Patibandla</cp:lastModifiedBy>
  <cp:revision>31</cp:revision>
  <dcterms:created xsi:type="dcterms:W3CDTF">2017-05-10T17:16:06Z</dcterms:created>
  <dcterms:modified xsi:type="dcterms:W3CDTF">2017-05-11T03:58:49Z</dcterms:modified>
</cp:coreProperties>
</file>