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4512" r:id="rId2"/>
  </p:sldMasterIdLst>
  <p:notesMasterIdLst>
    <p:notesMasterId r:id="rId64"/>
  </p:notesMasterIdLst>
  <p:handoutMasterIdLst>
    <p:handoutMasterId r:id="rId65"/>
  </p:handoutMasterIdLst>
  <p:sldIdLst>
    <p:sldId id="473" r:id="rId3"/>
    <p:sldId id="336" r:id="rId4"/>
    <p:sldId id="560" r:id="rId5"/>
    <p:sldId id="561" r:id="rId6"/>
    <p:sldId id="740" r:id="rId7"/>
    <p:sldId id="759" r:id="rId8"/>
    <p:sldId id="760" r:id="rId9"/>
    <p:sldId id="742" r:id="rId10"/>
    <p:sldId id="761" r:id="rId11"/>
    <p:sldId id="762" r:id="rId12"/>
    <p:sldId id="763" r:id="rId13"/>
    <p:sldId id="744" r:id="rId14"/>
    <p:sldId id="765" r:id="rId15"/>
    <p:sldId id="745" r:id="rId16"/>
    <p:sldId id="766" r:id="rId17"/>
    <p:sldId id="746" r:id="rId18"/>
    <p:sldId id="747" r:id="rId19"/>
    <p:sldId id="749" r:id="rId20"/>
    <p:sldId id="750" r:id="rId21"/>
    <p:sldId id="751" r:id="rId22"/>
    <p:sldId id="753" r:id="rId23"/>
    <p:sldId id="752" r:id="rId24"/>
    <p:sldId id="767" r:id="rId25"/>
    <p:sldId id="768" r:id="rId26"/>
    <p:sldId id="754" r:id="rId27"/>
    <p:sldId id="755" r:id="rId28"/>
    <p:sldId id="756" r:id="rId29"/>
    <p:sldId id="769" r:id="rId30"/>
    <p:sldId id="770" r:id="rId31"/>
    <p:sldId id="771" r:id="rId32"/>
    <p:sldId id="772" r:id="rId33"/>
    <p:sldId id="773" r:id="rId34"/>
    <p:sldId id="775" r:id="rId35"/>
    <p:sldId id="774" r:id="rId36"/>
    <p:sldId id="797" r:id="rId37"/>
    <p:sldId id="798" r:id="rId38"/>
    <p:sldId id="776" r:id="rId39"/>
    <p:sldId id="777" r:id="rId40"/>
    <p:sldId id="778" r:id="rId41"/>
    <p:sldId id="779" r:id="rId42"/>
    <p:sldId id="780" r:id="rId43"/>
    <p:sldId id="781" r:id="rId44"/>
    <p:sldId id="782" r:id="rId45"/>
    <p:sldId id="783" r:id="rId46"/>
    <p:sldId id="784" r:id="rId47"/>
    <p:sldId id="792" r:id="rId48"/>
    <p:sldId id="785" r:id="rId49"/>
    <p:sldId id="794" r:id="rId50"/>
    <p:sldId id="786" r:id="rId51"/>
    <p:sldId id="795" r:id="rId52"/>
    <p:sldId id="796" r:id="rId53"/>
    <p:sldId id="787" r:id="rId54"/>
    <p:sldId id="799" r:id="rId55"/>
    <p:sldId id="800" r:id="rId56"/>
    <p:sldId id="801" r:id="rId57"/>
    <p:sldId id="788" r:id="rId58"/>
    <p:sldId id="789" r:id="rId59"/>
    <p:sldId id="790" r:id="rId60"/>
    <p:sldId id="791" r:id="rId61"/>
    <p:sldId id="692" r:id="rId62"/>
    <p:sldId id="620" r:id="rId63"/>
  </p:sldIdLst>
  <p:sldSz cx="9144000" cy="6858000" type="screen4x3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710"/>
    <a:srgbClr val="3366FF"/>
    <a:srgbClr val="FF0000"/>
    <a:srgbClr val="0000FF"/>
    <a:srgbClr val="FFFF99"/>
    <a:srgbClr val="F9A50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68"/>
    <p:restoredTop sz="94006" autoAdjust="0"/>
  </p:normalViewPr>
  <p:slideViewPr>
    <p:cSldViewPr>
      <p:cViewPr varScale="1">
        <p:scale>
          <a:sx n="67" d="100"/>
          <a:sy n="67" d="100"/>
        </p:scale>
        <p:origin x="7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19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/>
          <a:lstStyle>
            <a:lvl1pPr algn="l">
              <a:defRPr sz="11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/>
          <a:lstStyle>
            <a:lvl1pPr algn="r">
              <a:defRPr sz="11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ECA3D30-25D1-4864-8443-C1CBCAB87E69}" type="datetimeFigureOut">
              <a:rPr lang="en-US">
                <a:latin typeface="Arial" panose="020B0604020202020204" pitchFamily="34" charset="0"/>
              </a:rPr>
              <a:pPr>
                <a:defRPr/>
              </a:pPr>
              <a:t>11/21/2016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 anchor="b"/>
          <a:lstStyle>
            <a:lvl1pPr algn="l">
              <a:defRPr sz="11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 anchor="b"/>
          <a:lstStyle>
            <a:lvl1pPr algn="r">
              <a:defRPr sz="11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27090D8-DA3B-4C8F-BEE5-C3C2A0C6A0B2}" type="slidenum">
              <a:rPr lang="en-US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2463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9FED0E3-99E4-4BBE-A109-A7C9294B9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033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4DF64E6-CC2D-4F8D-B89B-2A9F3447309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5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FDFA7-95F7-48B6-89B8-C8447462D157}" type="slidenum">
              <a:rPr lang="en-US" altLang="en-US" smtClean="0">
                <a:latin typeface="Arial" panose="020B0604020202020204" pitchFamily="34" charset="0"/>
              </a:rPr>
              <a:pPr/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704665-2672-4ADD-B76B-5FEC5AA86920}" type="slidenum">
              <a:rPr lang="en-US" altLang="en-US" smtClean="0">
                <a:latin typeface="Arial" panose="020B0604020202020204" pitchFamily="34" charset="0"/>
              </a:rPr>
              <a:pPr/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704665-2672-4ADD-B76B-5FEC5AA86920}" type="slidenum">
              <a:rPr lang="en-US" altLang="en-US" smtClean="0">
                <a:latin typeface="Arial" panose="020B0604020202020204" pitchFamily="34" charset="0"/>
              </a:rPr>
              <a:pPr/>
              <a:t>21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2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704665-2672-4ADD-B76B-5FEC5AA86920}" type="slidenum">
              <a:rPr lang="en-US" altLang="en-US" smtClean="0">
                <a:latin typeface="Arial" panose="020B0604020202020204" pitchFamily="34" charset="0"/>
              </a:rPr>
              <a:pPr/>
              <a:t>53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3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704665-2672-4ADD-B76B-5FEC5AA86920}" type="slidenum">
              <a:rPr lang="en-US" altLang="en-US" smtClean="0">
                <a:latin typeface="Arial" panose="020B0604020202020204" pitchFamily="34" charset="0"/>
              </a:rPr>
              <a:pPr/>
              <a:t>56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7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050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dirty="0" smtClean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dirty="0" smtClean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dirty="0" smtClean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dirty="0" smtClean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dirty="0" smtClean="0">
                <a:latin typeface="Arial" panose="020B060402020202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dirty="0" smtClean="0">
                <a:latin typeface="Arial" panose="020B060402020202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dirty="0" smtClean="0">
                <a:latin typeface="Arial" panose="020B0604020202020204" pitchFamily="34" charset="0"/>
              </a:endParaRPr>
            </a:p>
          </p:txBody>
        </p:sp>
      </p:grpSp>
      <p:sp>
        <p:nvSpPr>
          <p:cNvPr id="1085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4D3782A-32E4-45FA-972B-364FCD507E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97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A7538-934B-4D0A-BB6F-04B5CD567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0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214313"/>
            <a:ext cx="216217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14313"/>
            <a:ext cx="6335713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BD44C-F5AB-4675-A5B5-F215B29B7F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81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6C645-354C-4571-9147-B072105DE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617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45238"/>
            <a:ext cx="2133600" cy="476250"/>
          </a:xfrm>
        </p:spPr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5238"/>
            <a:ext cx="2895600" cy="476250"/>
          </a:xfrm>
        </p:spPr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51588"/>
            <a:ext cx="2133600" cy="476250"/>
          </a:xfrm>
        </p:spPr>
        <p:txBody>
          <a:bodyPr/>
          <a:lstStyle>
            <a:lvl1pPr algn="r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AEFA5F0-CF39-4C9F-A72F-AFFCDAF4C51C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7CEABCD-3608-4F0E-93C2-8B024A303C3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7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BB437B6-2C0F-4118-B5DE-D647098BC20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8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68E8731-918F-4C2A-B7B8-C9B09FDFE7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0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06D85F8-8CF5-43AF-B15E-3E8ACDC4BA3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0D4ED7A-1C66-4EB1-8895-08777B1BFAC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0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EA7B474-10EA-4496-88A4-60224DB761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716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1503363" y="1272208"/>
            <a:ext cx="7640637" cy="0"/>
          </a:xfrm>
          <a:prstGeom prst="line">
            <a:avLst/>
          </a:prstGeom>
          <a:solidFill>
            <a:schemeClr val="accent1"/>
          </a:solidFill>
          <a:ln w="44450" cap="flat" cmpd="sng" algn="ctr">
            <a:gradFill flip="none" rotWithShape="1">
              <a:gsLst>
                <a:gs pos="0">
                  <a:srgbClr val="FF0000"/>
                </a:gs>
                <a:gs pos="37000">
                  <a:srgbClr val="F83710"/>
                </a:gs>
                <a:gs pos="70000">
                  <a:srgbClr val="F9A50F"/>
                </a:gs>
                <a:gs pos="100000">
                  <a:srgbClr val="FFC0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16"/>
          <p:cNvCxnSpPr>
            <a:cxnSpLocks noChangeShapeType="1"/>
          </p:cNvCxnSpPr>
          <p:nvPr userDrawn="1"/>
        </p:nvCxnSpPr>
        <p:spPr bwMode="auto">
          <a:xfrm>
            <a:off x="1503363" y="304800"/>
            <a:ext cx="7640637" cy="0"/>
          </a:xfrm>
          <a:prstGeom prst="line">
            <a:avLst/>
          </a:prstGeom>
          <a:noFill/>
          <a:ln w="444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7"/>
          <p:cNvCxnSpPr>
            <a:cxnSpLocks noChangeShapeType="1"/>
          </p:cNvCxnSpPr>
          <p:nvPr userDrawn="1"/>
        </p:nvCxnSpPr>
        <p:spPr bwMode="auto">
          <a:xfrm>
            <a:off x="0" y="6480175"/>
            <a:ext cx="91440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3363" y="762000"/>
            <a:ext cx="7640637" cy="533400"/>
          </a:xfrm>
        </p:spPr>
        <p:txBody>
          <a:bodyPr/>
          <a:lstStyle>
            <a:lvl1pPr algn="ctr">
              <a:defRPr sz="3200" b="1" cap="all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73813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CBED0-5F80-43A9-97C6-3263A85109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40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D62C2A5-E9BF-4FE6-BAE7-E7D3CEEA86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5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84689EE-8DA8-41A7-B7A0-6E2869E030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2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61C3299-B400-4E09-B8D1-90CAE3186A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9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65D4DC7-CACC-4794-9DC2-D1D0D9882F3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748B3-3FFE-405D-BC61-7B982F1BA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6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3EFF9-0299-4378-A388-50A326BFE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03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DC0D-E4EE-4B96-91B6-9EB05C10F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2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FF404-6316-49FF-9FA0-B4BF0F6974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03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21498-C7A5-4D69-B494-6DCE0B9EA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7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44731-1DBE-4FDE-9CAF-44B42FA17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1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B4319-92F3-4859-8569-F1C2537B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82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334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334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556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556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826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254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160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5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1075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75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1C129AE-014D-4337-9D53-F9214D94E3C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8" name="Picture 13" descr="logoTDT (NHỎ).bmp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  <p:sldLayoutId id="214748483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Arial 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Arial 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نمط العنوان الرئيسي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nl-NL" dirty="0" smtClean="0"/>
              <a:t>402084-Chapter 3</a:t>
            </a:r>
            <a:r>
              <a:rPr lang="en-US" dirty="0" smtClean="0"/>
              <a:t>: Digital image compression</a:t>
            </a:r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BC0FB133-2D2B-4B01-A08C-5C8DA132CE8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</p:sldLayoutIdLst>
  <p:hf hdr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0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/>
          </p:cNvSpPr>
          <p:nvPr/>
        </p:nvSpPr>
        <p:spPr bwMode="auto">
          <a:xfrm>
            <a:off x="33338" y="2590800"/>
            <a:ext cx="9144000" cy="1905000"/>
          </a:xfrm>
          <a:prstGeom prst="rect">
            <a:avLst/>
          </a:pr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is-IS" sz="2800" dirty="0" smtClean="0">
                <a:solidFill>
                  <a:srgbClr val="FFFF00"/>
                </a:solidFill>
              </a:rPr>
              <a:t>402084</a:t>
            </a:r>
            <a:r>
              <a:rPr lang="en-US" sz="4400" dirty="0">
                <a:solidFill>
                  <a:srgbClr val="FFFF00"/>
                </a:solidFill>
              </a:rPr>
              <a:t/>
            </a:r>
            <a:br>
              <a:rPr lang="en-US" sz="4400" dirty="0">
                <a:solidFill>
                  <a:srgbClr val="FFFF00"/>
                </a:solidFill>
              </a:rPr>
            </a:br>
            <a:r>
              <a:rPr lang="en-US" sz="4400" dirty="0" smtClean="0">
                <a:solidFill>
                  <a:srgbClr val="FFFF00"/>
                </a:solidFill>
              </a:rPr>
              <a:t>DIGITAL IMAGE PROCESSING</a:t>
            </a:r>
            <a:endParaRPr lang="en-US" sz="4400" dirty="0">
              <a:solidFill>
                <a:srgbClr val="FFFF00"/>
              </a:solidFill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FFFF00"/>
                </a:solidFill>
              </a:rPr>
              <a:t>CHAPTER 3</a:t>
            </a:r>
            <a:r>
              <a:rPr lang="en-US" sz="2800" dirty="0" smtClean="0">
                <a:solidFill>
                  <a:srgbClr val="FFFF00"/>
                </a:solidFill>
              </a:rPr>
              <a:t>: DIGITAL IMAGE COMPRESION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587625" y="6019800"/>
            <a:ext cx="2890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Vu </a:t>
            </a:r>
            <a:r>
              <a:rPr lang="en-US" sz="2800" b="1" dirty="0" err="1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Anh</a:t>
            </a:r>
            <a:r>
              <a:rPr lang="en-US" sz="2800" b="1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. Le, </a:t>
            </a:r>
            <a:r>
              <a:rPr lang="en-US" sz="2800" b="1" dirty="0" err="1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Phd</a:t>
            </a:r>
            <a:r>
              <a:rPr lang="en-US" sz="2800" b="1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US" sz="2800" b="1" dirty="0">
              <a:solidFill>
                <a:srgbClr val="FFFF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71600" y="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kern="0" dirty="0" smtClean="0">
                <a:solidFill>
                  <a:srgbClr val="FFFFFF"/>
                </a:solidFill>
              </a:rPr>
              <a:t>TON </a:t>
            </a:r>
            <a:r>
              <a:rPr lang="en-US" sz="3200" b="1" kern="0" dirty="0">
                <a:solidFill>
                  <a:srgbClr val="FFFFFF"/>
                </a:solidFill>
              </a:rPr>
              <a:t>DUC THANG </a:t>
            </a:r>
            <a:r>
              <a:rPr lang="en-US" sz="3200" b="1" kern="0" dirty="0" smtClean="0">
                <a:solidFill>
                  <a:srgbClr val="FFFFFF"/>
                </a:solidFill>
              </a:rPr>
              <a:t>UNIVERSITY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71600" y="8001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kern="0" dirty="0" smtClean="0">
                <a:solidFill>
                  <a:srgbClr val="FFFFFF"/>
                </a:solidFill>
              </a:rPr>
              <a:t>FACULTY OF ELECTRICAL AND ELECTRONICS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96862" y="1448790"/>
            <a:ext cx="8650288" cy="4608513"/>
          </a:xfrm>
        </p:spPr>
        <p:txBody>
          <a:bodyPr/>
          <a:lstStyle/>
          <a:p>
            <a:r>
              <a:rPr lang="en-US" altLang="zh-TW" dirty="0"/>
              <a:t>Coding </a:t>
            </a:r>
            <a:r>
              <a:rPr lang="en-US" altLang="zh-TW" dirty="0" smtClean="0"/>
              <a:t>Redundancy</a:t>
            </a:r>
          </a:p>
          <a:p>
            <a:pPr lvl="1"/>
            <a:r>
              <a:rPr lang="en-US" altLang="en-US" u="sng" dirty="0"/>
              <a:t>Example</a:t>
            </a:r>
            <a:endParaRPr lang="en-US" altLang="zh-TW" dirty="0" smtClean="0"/>
          </a:p>
          <a:p>
            <a:pPr marL="0" indent="0">
              <a:buNone/>
            </a:pPr>
            <a:endParaRPr lang="en-US" altLang="en-US" u="sng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42"/>
          <a:stretch>
            <a:fillRect/>
          </a:stretch>
        </p:blipFill>
        <p:spPr bwMode="auto">
          <a:xfrm>
            <a:off x="4397911" y="1927690"/>
            <a:ext cx="4768850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871538" y="2760663"/>
          <a:ext cx="5648325" cy="349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9" name="Equation" r:id="rId4" imgW="2768400" imgH="1714320" progId="Equation.3">
                  <p:embed/>
                </p:oleObj>
              </mc:Choice>
              <mc:Fallback>
                <p:oleObj name="Equation" r:id="rId4" imgW="276840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17" b="-9914"/>
                      <a:stretch>
                        <a:fillRect/>
                      </a:stretch>
                    </p:blipFill>
                    <p:spPr bwMode="auto">
                      <a:xfrm>
                        <a:off x="871538" y="2760663"/>
                        <a:ext cx="5648325" cy="349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5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96862" y="1448790"/>
            <a:ext cx="8650288" cy="4608513"/>
          </a:xfrm>
        </p:spPr>
        <p:txBody>
          <a:bodyPr/>
          <a:lstStyle/>
          <a:p>
            <a:r>
              <a:rPr lang="en-US" altLang="zh-TW" dirty="0"/>
              <a:t>Coding </a:t>
            </a:r>
            <a:r>
              <a:rPr lang="en-US" altLang="zh-TW" dirty="0" smtClean="0"/>
              <a:t>Redundancy</a:t>
            </a:r>
          </a:p>
          <a:p>
            <a:pPr marL="0" indent="0">
              <a:buNone/>
            </a:pPr>
            <a:endParaRPr lang="en-US" altLang="en-US" u="sng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42"/>
          <a:stretch>
            <a:fillRect/>
          </a:stretch>
        </p:blipFill>
        <p:spPr bwMode="auto">
          <a:xfrm>
            <a:off x="1777891" y="1981081"/>
            <a:ext cx="5156309" cy="194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637846" y="3865564"/>
            <a:ext cx="6019800" cy="2459038"/>
            <a:chOff x="1339" y="2047"/>
            <a:chExt cx="3792" cy="1549"/>
          </a:xfrm>
        </p:grpSpPr>
        <p:pic>
          <p:nvPicPr>
            <p:cNvPr id="15" name="Picture 1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74"/>
            <a:stretch/>
          </p:blipFill>
          <p:spPr bwMode="auto">
            <a:xfrm>
              <a:off x="1339" y="2057"/>
              <a:ext cx="3792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4380" y="2047"/>
              <a:ext cx="479" cy="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141536" y="2500004"/>
            <a:ext cx="1796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Variable-Length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3771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11875" y="1289801"/>
            <a:ext cx="4812475" cy="4608513"/>
          </a:xfrm>
        </p:spPr>
        <p:txBody>
          <a:bodyPr/>
          <a:lstStyle/>
          <a:p>
            <a:r>
              <a:rPr lang="en-US" altLang="en-US" dirty="0" smtClean="0"/>
              <a:t>Inter-pixel Redundancy</a:t>
            </a:r>
            <a:endParaRPr lang="en-US" altLang="zh-TW" dirty="0" smtClean="0"/>
          </a:p>
          <a:p>
            <a:pPr lvl="1"/>
            <a:r>
              <a:rPr lang="en-US" dirty="0" smtClean="0"/>
              <a:t>Internal </a:t>
            </a:r>
            <a:r>
              <a:rPr lang="en-US" dirty="0"/>
              <a:t>Correlation between the </a:t>
            </a:r>
            <a:r>
              <a:rPr lang="en-US" dirty="0" smtClean="0"/>
              <a:t>pixel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pixel can </a:t>
            </a:r>
            <a:r>
              <a:rPr lang="en-US" dirty="0" smtClean="0"/>
              <a:t>be </a:t>
            </a:r>
            <a:r>
              <a:rPr lang="en-US" dirty="0"/>
              <a:t>predicted from the values of its neighbors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 reduce </a:t>
            </a:r>
            <a:r>
              <a:rPr lang="en-US" dirty="0" smtClean="0"/>
              <a:t>2D </a:t>
            </a:r>
            <a:r>
              <a:rPr lang="en-US" dirty="0"/>
              <a:t>array is transformed (mapped) into </a:t>
            </a:r>
            <a:r>
              <a:rPr lang="en-US" dirty="0" smtClean="0"/>
              <a:t>more efficient </a:t>
            </a:r>
            <a:r>
              <a:rPr lang="en-US" dirty="0"/>
              <a:t>format (Frequency Domain etc.)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3814" r="19577" b="31007"/>
          <a:stretch/>
        </p:blipFill>
        <p:spPr bwMode="auto">
          <a:xfrm>
            <a:off x="4648200" y="2133600"/>
            <a:ext cx="453425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3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11875" y="1289801"/>
            <a:ext cx="8774875" cy="4608513"/>
          </a:xfrm>
        </p:spPr>
        <p:txBody>
          <a:bodyPr/>
          <a:lstStyle/>
          <a:p>
            <a:r>
              <a:rPr lang="en-US" altLang="en-US" dirty="0" smtClean="0"/>
              <a:t>Run-Length Encoding</a:t>
            </a:r>
          </a:p>
          <a:p>
            <a:pPr lvl="1"/>
            <a:r>
              <a:rPr lang="en-US" altLang="en-US" dirty="0"/>
              <a:t>Example of </a:t>
            </a:r>
            <a:r>
              <a:rPr lang="en-US" altLang="en-US" dirty="0" smtClean="0"/>
              <a:t>Inter-pixel Redundancy </a:t>
            </a:r>
            <a:r>
              <a:rPr lang="en-US" altLang="en-US" dirty="0"/>
              <a:t>removal</a:t>
            </a:r>
          </a:p>
          <a:p>
            <a:pPr lvl="2"/>
            <a:endParaRPr lang="en-US" altLang="en-US" dirty="0"/>
          </a:p>
          <a:p>
            <a:pPr marL="400050" lvl="1" indent="0">
              <a:buNone/>
            </a:pPr>
            <a:endParaRPr lang="en-US" altLang="zh-TW" dirty="0" smtClean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2" b="11526"/>
          <a:stretch>
            <a:fillRect/>
          </a:stretch>
        </p:blipFill>
        <p:spPr bwMode="auto">
          <a:xfrm>
            <a:off x="3003962" y="2518612"/>
            <a:ext cx="3518423" cy="350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altLang="zh-TW" dirty="0"/>
              <a:t>Irrelevant information and Psycho-Visual </a:t>
            </a:r>
            <a:r>
              <a:rPr lang="en-US" altLang="zh-TW" dirty="0" smtClean="0"/>
              <a:t>Redundancy </a:t>
            </a:r>
            <a:r>
              <a:rPr lang="en-US" dirty="0" smtClean="0"/>
              <a:t>Internal </a:t>
            </a:r>
            <a:r>
              <a:rPr lang="en-US" dirty="0"/>
              <a:t>Correlation between the </a:t>
            </a:r>
            <a:r>
              <a:rPr lang="en-US" dirty="0" smtClean="0"/>
              <a:t>pixel</a:t>
            </a:r>
          </a:p>
          <a:p>
            <a:pPr lvl="1"/>
            <a:r>
              <a:rPr lang="en-US" dirty="0"/>
              <a:t>The perceived intensity of the eye is limited </a:t>
            </a:r>
            <a:endParaRPr lang="en-US" dirty="0" smtClean="0"/>
          </a:p>
          <a:p>
            <a:pPr lvl="1"/>
            <a:r>
              <a:rPr lang="en-US" dirty="0" smtClean="0"/>
              <a:t>Certain </a:t>
            </a:r>
            <a:r>
              <a:rPr lang="en-US" dirty="0"/>
              <a:t>information has less relative </a:t>
            </a:r>
            <a:r>
              <a:rPr lang="en-US" dirty="0" smtClean="0"/>
              <a:t>importance </a:t>
            </a:r>
            <a:r>
              <a:rPr lang="en-US" dirty="0"/>
              <a:t>that other information in normal visual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general</a:t>
            </a:r>
            <a:r>
              <a:rPr lang="en-US" dirty="0"/>
              <a:t>, observer searches for </a:t>
            </a:r>
            <a:r>
              <a:rPr lang="en-US" dirty="0" smtClean="0"/>
              <a:t>distinguishing </a:t>
            </a:r>
            <a:r>
              <a:rPr lang="en-US" dirty="0"/>
              <a:t>features such as edges and textural </a:t>
            </a:r>
            <a:r>
              <a:rPr lang="en-US" dirty="0" smtClean="0"/>
              <a:t>regions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269731"/>
            <a:ext cx="8650288" cy="4608513"/>
          </a:xfrm>
        </p:spPr>
        <p:txBody>
          <a:bodyPr/>
          <a:lstStyle/>
          <a:p>
            <a:r>
              <a:rPr lang="en-US" altLang="en-US" dirty="0"/>
              <a:t>The human visual system is more </a:t>
            </a:r>
            <a:r>
              <a:rPr lang="en-US" altLang="en-US" dirty="0" smtClean="0"/>
              <a:t>sensitive </a:t>
            </a:r>
            <a:r>
              <a:rPr lang="en-US" altLang="en-US" dirty="0"/>
              <a:t>to </a:t>
            </a:r>
            <a:r>
              <a:rPr lang="en-US" altLang="en-US" dirty="0" smtClean="0"/>
              <a:t>edges</a:t>
            </a:r>
          </a:p>
          <a:p>
            <a:pPr marL="0" indent="0">
              <a:buNone/>
            </a:pPr>
            <a:r>
              <a:rPr lang="en-US" altLang="en-US" u="sng" dirty="0"/>
              <a:t>Middle Picture:</a:t>
            </a:r>
            <a:r>
              <a:rPr lang="en-US" altLang="en-US" dirty="0"/>
              <a:t> </a:t>
            </a:r>
          </a:p>
          <a:p>
            <a:pPr marL="400050" lvl="1" indent="0">
              <a:buNone/>
            </a:pPr>
            <a:r>
              <a:rPr lang="en-US" altLang="en-US" dirty="0"/>
              <a:t>Uniform quantization from </a:t>
            </a:r>
            <a:r>
              <a:rPr lang="en-US" altLang="en-US" dirty="0" smtClean="0"/>
              <a:t>256 </a:t>
            </a:r>
            <a:r>
              <a:rPr lang="en-US" altLang="en-US" dirty="0"/>
              <a:t>to </a:t>
            </a:r>
          </a:p>
          <a:p>
            <a:pPr marL="400050" lvl="1" indent="0">
              <a:buNone/>
            </a:pPr>
            <a:r>
              <a:rPr lang="en-US" altLang="en-US" dirty="0"/>
              <a:t>16 gray levels</a:t>
            </a:r>
          </a:p>
          <a:p>
            <a:pPr marL="400050" lvl="1" indent="0">
              <a:buNone/>
            </a:pPr>
            <a:r>
              <a:rPr lang="en-US" altLang="en-US" i="1" dirty="0"/>
              <a:t>C</a:t>
            </a:r>
            <a:r>
              <a:rPr lang="en-US" altLang="en-US" i="1" baseline="-25000" dirty="0"/>
              <a:t>R</a:t>
            </a:r>
            <a:r>
              <a:rPr lang="en-US" altLang="en-US" i="1" dirty="0"/>
              <a:t>= </a:t>
            </a:r>
            <a:r>
              <a:rPr lang="en-US" altLang="en-US" i="1" dirty="0" smtClean="0"/>
              <a:t>2</a:t>
            </a:r>
          </a:p>
          <a:p>
            <a:pPr marL="0" indent="0">
              <a:buNone/>
            </a:pPr>
            <a:r>
              <a:rPr lang="en-US" altLang="en-US" u="sng" dirty="0"/>
              <a:t>Right picture:</a:t>
            </a:r>
            <a:r>
              <a:rPr lang="en-US" altLang="en-US" dirty="0"/>
              <a:t> </a:t>
            </a:r>
          </a:p>
          <a:p>
            <a:pPr marL="400050" lvl="1" indent="0">
              <a:buNone/>
            </a:pPr>
            <a:r>
              <a:rPr lang="en-US" altLang="en-US" dirty="0"/>
              <a:t>Improved gray level quantization</a:t>
            </a:r>
          </a:p>
          <a:p>
            <a:pPr marL="400050" lvl="1" indent="0">
              <a:buNone/>
            </a:pPr>
            <a:r>
              <a:rPr lang="en-US" altLang="en-US" dirty="0"/>
              <a:t>(IGS)</a:t>
            </a:r>
          </a:p>
          <a:p>
            <a:pPr marL="400050" lvl="1" indent="0">
              <a:buNone/>
            </a:pPr>
            <a:r>
              <a:rPr lang="en-US" altLang="en-US" i="1" dirty="0"/>
              <a:t>CR= 2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perceived intensity of the eye is limited </a:t>
            </a:r>
            <a:endParaRPr lang="en-US" dirty="0" smtClean="0"/>
          </a:p>
          <a:p>
            <a:pPr lvl="1"/>
            <a:r>
              <a:rPr lang="en-US" dirty="0" smtClean="0"/>
              <a:t>Certain </a:t>
            </a:r>
            <a:r>
              <a:rPr lang="en-US" dirty="0"/>
              <a:t>information has less relative </a:t>
            </a:r>
            <a:r>
              <a:rPr lang="en-US" dirty="0" smtClean="0"/>
              <a:t>importance </a:t>
            </a:r>
            <a:r>
              <a:rPr lang="en-US" dirty="0"/>
              <a:t>that other information in normal visual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general</a:t>
            </a:r>
            <a:r>
              <a:rPr lang="en-US" dirty="0"/>
              <a:t>, observer searches for </a:t>
            </a:r>
            <a:r>
              <a:rPr lang="en-US" dirty="0" smtClean="0"/>
              <a:t>distinguishing </a:t>
            </a:r>
            <a:r>
              <a:rPr lang="en-US" dirty="0"/>
              <a:t>features such as edges and textural </a:t>
            </a:r>
            <a:r>
              <a:rPr lang="en-US" dirty="0" smtClean="0"/>
              <a:t>regions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826"/>
          <a:stretch>
            <a:fillRect/>
          </a:stretch>
        </p:blipFill>
        <p:spPr bwMode="auto">
          <a:xfrm>
            <a:off x="5322691" y="2598845"/>
            <a:ext cx="3661569" cy="235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1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altLang="zh-TW" dirty="0"/>
              <a:t>Measuring </a:t>
            </a:r>
            <a:r>
              <a:rPr lang="en-US" altLang="zh-TW" dirty="0" smtClean="0"/>
              <a:t>Information</a:t>
            </a:r>
          </a:p>
          <a:p>
            <a:pPr lvl="1"/>
            <a:r>
              <a:rPr lang="en-US" dirty="0"/>
              <a:t>A random even E that occurs </a:t>
            </a:r>
            <a:r>
              <a:rPr lang="en-US" dirty="0" smtClean="0"/>
              <a:t>with probability </a:t>
            </a:r>
            <a:r>
              <a:rPr lang="en-US" dirty="0"/>
              <a:t>P(E) is said to contain I(E) information where I(E) is defined </a:t>
            </a:r>
            <a:r>
              <a:rPr lang="en-US" dirty="0" smtClean="0"/>
              <a:t>as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800"/>
            <a:ext cx="5594350" cy="13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altLang="zh-TW" dirty="0"/>
              <a:t>Measuring </a:t>
            </a:r>
            <a:r>
              <a:rPr lang="en-US" altLang="zh-TW" dirty="0" smtClean="0"/>
              <a:t>Information</a:t>
            </a:r>
          </a:p>
          <a:p>
            <a:pPr lvl="1"/>
            <a:r>
              <a:rPr lang="en-US" dirty="0"/>
              <a:t>For a source of events </a:t>
            </a:r>
            <a:r>
              <a:rPr lang="en-US" i="1" dirty="0" smtClean="0"/>
              <a:t>a0 </a:t>
            </a:r>
            <a:r>
              <a:rPr lang="en-US" i="1" dirty="0"/>
              <a:t>, </a:t>
            </a:r>
            <a:r>
              <a:rPr lang="en-US" i="1" dirty="0" smtClean="0"/>
              <a:t>a1 </a:t>
            </a:r>
            <a:r>
              <a:rPr lang="en-US" i="1" dirty="0"/>
              <a:t>,</a:t>
            </a:r>
            <a:r>
              <a:rPr lang="en-US" i="1" dirty="0" smtClean="0"/>
              <a:t>a2 </a:t>
            </a:r>
            <a:r>
              <a:rPr lang="en-US" i="1" dirty="0"/>
              <a:t>, .., </a:t>
            </a:r>
            <a:r>
              <a:rPr lang="en-US" i="1" dirty="0" err="1" smtClean="0"/>
              <a:t>ak</a:t>
            </a:r>
            <a:r>
              <a:rPr lang="en-US" i="1" dirty="0" smtClean="0"/>
              <a:t> </a:t>
            </a:r>
            <a:r>
              <a:rPr lang="en-US" dirty="0"/>
              <a:t>with associated </a:t>
            </a:r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image, we use the normalized histogram to generate </a:t>
            </a:r>
            <a:r>
              <a:rPr lang="en-US" dirty="0" smtClean="0"/>
              <a:t>the source </a:t>
            </a:r>
            <a:r>
              <a:rPr lang="en-US" dirty="0"/>
              <a:t>probability, </a:t>
            </a:r>
            <a:r>
              <a:rPr lang="en-US" dirty="0" smtClean="0"/>
              <a:t>which leads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/>
              <a:t>entropy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362200"/>
            <a:ext cx="3886200" cy="441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1" y="4419600"/>
            <a:ext cx="4038600" cy="8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/>
              <a:t>Fidelity Criteria-Objective Fidelity Criteria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29306"/>
            <a:ext cx="6600952" cy="348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/>
              <a:t>Fidelity Criteria-Objective Fidelity Criteria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5" y="1957528"/>
            <a:ext cx="9081035" cy="42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674" y="567530"/>
            <a:ext cx="7793038" cy="547688"/>
          </a:xfrm>
        </p:spPr>
        <p:txBody>
          <a:bodyPr/>
          <a:lstStyle/>
          <a:p>
            <a:pPr eaLnBrk="1" hangingPunct="1"/>
            <a:r>
              <a:rPr lang="vi-VN" altLang="en-US" sz="3600" dirty="0" smtClean="0"/>
              <a:t>OBJECTIVES</a:t>
            </a:r>
            <a:endParaRPr lang="en-US" altLang="en-US" sz="36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50288" cy="5017295"/>
          </a:xfrm>
        </p:spPr>
        <p:txBody>
          <a:bodyPr/>
          <a:lstStyle/>
          <a:p>
            <a:pPr marL="0" indent="0">
              <a:buNone/>
            </a:pPr>
            <a:endParaRPr lang="en-US" altLang="en-US" b="1" i="1" dirty="0" smtClean="0"/>
          </a:p>
          <a:p>
            <a:r>
              <a:rPr lang="vi-VN" altLang="en-US" dirty="0" smtClean="0"/>
              <a:t>Known </a:t>
            </a:r>
            <a:r>
              <a:rPr lang="en-US" altLang="en-US" dirty="0" smtClean="0"/>
              <a:t>why need image compression</a:t>
            </a:r>
          </a:p>
          <a:p>
            <a:r>
              <a:rPr lang="en-US" altLang="en-US" dirty="0"/>
              <a:t>Know </a:t>
            </a:r>
            <a:r>
              <a:rPr lang="en-US" altLang="en-US" dirty="0" smtClean="0"/>
              <a:t>the block diagram of image compression .</a:t>
            </a:r>
          </a:p>
          <a:p>
            <a:r>
              <a:rPr lang="en-US" altLang="en-US" dirty="0" smtClean="0"/>
              <a:t>Understand Huffman coding, lossless and </a:t>
            </a:r>
            <a:r>
              <a:rPr lang="en-US" altLang="en-US" dirty="0" err="1" smtClean="0"/>
              <a:t>lossy</a:t>
            </a:r>
            <a:r>
              <a:rPr lang="en-US" altLang="en-US" dirty="0" smtClean="0"/>
              <a:t> coding</a:t>
            </a:r>
          </a:p>
          <a:p>
            <a:r>
              <a:rPr lang="en-US" altLang="en-US" dirty="0" smtClean="0"/>
              <a:t>Understand </a:t>
            </a:r>
            <a:r>
              <a:rPr lang="vi-VN" altLang="en-US" dirty="0" smtClean="0"/>
              <a:t>JPEG image conpression standard</a:t>
            </a:r>
            <a:r>
              <a:rPr lang="en-US" altLang="en-US" dirty="0" smtClean="0"/>
              <a:t>.</a:t>
            </a:r>
          </a:p>
          <a:p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427BAF-39DA-4FCB-B82A-BE861CF29D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/>
              <a:t>Fidelity Criteria-Objective Fidelity Criteria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750"/>
            <a:ext cx="9143010" cy="37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7" y="587351"/>
            <a:ext cx="7793038" cy="776288"/>
          </a:xfrm>
        </p:spPr>
        <p:txBody>
          <a:bodyPr/>
          <a:lstStyle/>
          <a:p>
            <a:pPr eaLnBrk="1" hangingPunct="1"/>
            <a:r>
              <a:rPr lang="vi-VN" altLang="en-US" sz="3400" dirty="0" smtClean="0"/>
              <a:t>CHAPTER </a:t>
            </a:r>
            <a:r>
              <a:rPr lang="en-US" altLang="en-US" sz="3400" dirty="0"/>
              <a:t>3</a:t>
            </a:r>
            <a:r>
              <a:rPr lang="vi-VN" altLang="en-US" sz="3400" dirty="0" smtClean="0"/>
              <a:t>: </a:t>
            </a:r>
            <a:r>
              <a:rPr lang="en-US" altLang="en-US" sz="3400" dirty="0" smtClean="0"/>
              <a:t>Digital image compression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1.1 IMAGE COMPRESSION OVERVIEW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F83710"/>
                </a:solidFill>
              </a:rPr>
              <a:t>1</a:t>
            </a:r>
            <a:r>
              <a:rPr lang="en-US" altLang="en-US" sz="2800" dirty="0" smtClean="0">
                <a:solidFill>
                  <a:srgbClr val="F83710"/>
                </a:solidFill>
              </a:rPr>
              <a:t>.2 DITGITAL IMAGE COMPRESSION STEPS</a:t>
            </a:r>
          </a:p>
          <a:p>
            <a:pPr marL="0" indent="0">
              <a:buNone/>
            </a:pPr>
            <a:r>
              <a:rPr lang="en-US" altLang="en-US" sz="2800" dirty="0" smtClean="0"/>
              <a:t>1.3 HUFFMAN CODING</a:t>
            </a:r>
          </a:p>
          <a:p>
            <a:pPr marL="0" indent="0">
              <a:buNone/>
            </a:pPr>
            <a:r>
              <a:rPr lang="en-US" altLang="en-US" sz="2800" dirty="0" smtClean="0"/>
              <a:t>1.4 JPEG STANDARD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6758" y="6398644"/>
            <a:ext cx="4227441" cy="457200"/>
          </a:xfrm>
        </p:spPr>
        <p:txBody>
          <a:bodyPr/>
          <a:lstStyle/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FFC60-1499-4CB9-B87F-15DBB26482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681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/>
              <a:t>Compression </a:t>
            </a:r>
            <a:r>
              <a:rPr lang="en-US" altLang="en-US" dirty="0" smtClean="0"/>
              <a:t>Model</a:t>
            </a:r>
          </a:p>
          <a:p>
            <a:pPr lvl="1"/>
            <a:r>
              <a:rPr lang="en-US" altLang="en-US" dirty="0"/>
              <a:t>The source encoder is responsible for removing </a:t>
            </a:r>
            <a:r>
              <a:rPr lang="en-US" altLang="en-US" dirty="0" smtClean="0"/>
              <a:t>redundancy (coding</a:t>
            </a:r>
            <a:r>
              <a:rPr lang="en-US" altLang="en-US" dirty="0"/>
              <a:t>, inter-pixel, psycho-visual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/>
              <a:t>The channel encoder ensures robustness against channel noise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11"/>
          <a:stretch>
            <a:fillRect/>
          </a:stretch>
        </p:blipFill>
        <p:spPr bwMode="auto">
          <a:xfrm>
            <a:off x="304800" y="3657600"/>
            <a:ext cx="8533706" cy="151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 smtClean="0"/>
              <a:t>Compression </a:t>
            </a:r>
            <a:r>
              <a:rPr lang="en-US" altLang="en-US" dirty="0"/>
              <a:t>Types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91525" y="2225209"/>
            <a:ext cx="2305439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dirty="0">
                <a:latin typeface="Arial" panose="020B0604020202020204" pitchFamily="34" charset="0"/>
              </a:rPr>
              <a:t>Compression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9894" y="3455184"/>
            <a:ext cx="4065537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dirty="0">
                <a:latin typeface="Arial" panose="020B0604020202020204" pitchFamily="34" charset="0"/>
              </a:rPr>
              <a:t>Error-Free Compression</a:t>
            </a:r>
          </a:p>
          <a:p>
            <a:pPr algn="ctr"/>
            <a:r>
              <a:rPr lang="en-US" altLang="en-US" sz="2800" dirty="0">
                <a:latin typeface="Arial" panose="020B0604020202020204" pitchFamily="34" charset="0"/>
              </a:rPr>
              <a:t>(Loss-less)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600245" y="3515380"/>
            <a:ext cx="3344185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dirty="0" err="1">
                <a:latin typeface="Arial" panose="020B0604020202020204" pitchFamily="34" charset="0"/>
              </a:rPr>
              <a:t>Lossy</a:t>
            </a:r>
            <a:r>
              <a:rPr lang="en-US" altLang="en-US" sz="2800" dirty="0">
                <a:latin typeface="Arial" panose="020B0604020202020204" pitchFamily="34" charset="0"/>
              </a:rPr>
              <a:t> Compression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1905000" y="2789238"/>
            <a:ext cx="2663825" cy="6659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4568824" y="2779713"/>
            <a:ext cx="2670175" cy="7356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 smtClean="0"/>
              <a:t>Error-Free Compression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/>
              <a:t>Some applications require no error in compression (medical, business documents, etc..)</a:t>
            </a:r>
          </a:p>
          <a:p>
            <a:pPr lvl="1"/>
            <a:r>
              <a:rPr lang="en-US" altLang="en-US" i="1" dirty="0"/>
              <a:t>C</a:t>
            </a:r>
            <a:r>
              <a:rPr lang="en-US" altLang="en-US" i="1" baseline="-25000" dirty="0"/>
              <a:t>R</a:t>
            </a:r>
            <a:r>
              <a:rPr lang="en-US" altLang="en-US" i="1" dirty="0"/>
              <a:t>=2 to 10 </a:t>
            </a:r>
            <a:r>
              <a:rPr lang="en-US" altLang="en-US" dirty="0"/>
              <a:t>can be expected.</a:t>
            </a:r>
          </a:p>
          <a:p>
            <a:pPr lvl="1"/>
            <a:r>
              <a:rPr lang="en-US" altLang="en-US" dirty="0"/>
              <a:t>Make use of coding redundancy and inter-pixel redundancy. </a:t>
            </a:r>
          </a:p>
          <a:p>
            <a:pPr lvl="1"/>
            <a:r>
              <a:rPr lang="en-US" altLang="en-US" dirty="0"/>
              <a:t>Ex: Huffman codes, LZW, Arithmetic coding, 1D and 2D run-length encoding, Loss-less Predictive Coding, and Bit-Plane Coding.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 smtClean="0"/>
              <a:t> Image/Video Compression Standards</a:t>
            </a:r>
            <a:endParaRPr lang="en-US" altLang="zh-TW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28" y="1707754"/>
            <a:ext cx="6636173" cy="466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/>
              <a:t> Huffman </a:t>
            </a:r>
            <a:r>
              <a:rPr lang="en-US" altLang="zh-TW" dirty="0" smtClean="0"/>
              <a:t>coding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n </a:t>
            </a:r>
            <a:r>
              <a:rPr lang="en-US" altLang="zh-TW" dirty="0"/>
              <a:t>entropy encoding algorithm used for lossless data compression.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term refers to the </a:t>
            </a:r>
            <a:r>
              <a:rPr lang="en-US" altLang="zh-TW" dirty="0"/>
              <a:t>use </a:t>
            </a:r>
            <a:r>
              <a:rPr lang="en-US" altLang="zh-TW" dirty="0" smtClean="0"/>
              <a:t>of </a:t>
            </a:r>
            <a:r>
              <a:rPr lang="en-US" altLang="zh-TW" dirty="0"/>
              <a:t>a </a:t>
            </a:r>
            <a:r>
              <a:rPr lang="en-US" altLang="zh-TW" dirty="0" smtClean="0"/>
              <a:t>variable </a:t>
            </a:r>
            <a:r>
              <a:rPr lang="en-US" altLang="zh-TW" dirty="0"/>
              <a:t>length code table for encoding a source </a:t>
            </a:r>
            <a:r>
              <a:rPr lang="en-US" altLang="zh-TW" dirty="0" smtClean="0"/>
              <a:t>symbol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variable-length code table has been derived in a particular way based on the estimated probability of occurrence for each possible value of </a:t>
            </a:r>
            <a:r>
              <a:rPr lang="en-US" altLang="zh-TW" dirty="0" smtClean="0"/>
              <a:t>the source symbol</a:t>
            </a:r>
            <a:endParaRPr lang="en-US" altLang="zh-TW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/>
              <a:t> Huffman </a:t>
            </a:r>
            <a:r>
              <a:rPr lang="en-US" altLang="zh-TW" dirty="0" smtClean="0"/>
              <a:t>coding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/>
          <a:stretch>
            <a:fillRect/>
          </a:stretch>
        </p:blipFill>
        <p:spPr bwMode="auto">
          <a:xfrm>
            <a:off x="1006475" y="2133600"/>
            <a:ext cx="7294563" cy="225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911225" y="4576763"/>
          <a:ext cx="7072313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9" name="Equation" r:id="rId4" imgW="3466800" imgH="482400" progId="Equation.3">
                  <p:embed/>
                </p:oleObj>
              </mc:Choice>
              <mc:Fallback>
                <p:oleObj name="Equation" r:id="rId4" imgW="3466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17" b="-9914"/>
                      <a:stretch>
                        <a:fillRect/>
                      </a:stretch>
                    </p:blipFill>
                    <p:spPr bwMode="auto">
                      <a:xfrm>
                        <a:off x="911225" y="4576763"/>
                        <a:ext cx="7072313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2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en-US" dirty="0"/>
              <a:t>Fixed Length: </a:t>
            </a:r>
            <a:r>
              <a:rPr lang="en-US" altLang="en-US" dirty="0" smtClean="0"/>
              <a:t>LZW</a:t>
            </a:r>
          </a:p>
          <a:p>
            <a:pPr lvl="1"/>
            <a:r>
              <a:rPr lang="en-US" altLang="en-US" dirty="0"/>
              <a:t>Error Free Compression Technique</a:t>
            </a:r>
          </a:p>
          <a:p>
            <a:pPr lvl="1"/>
            <a:r>
              <a:rPr lang="en-US" altLang="en-US" dirty="0"/>
              <a:t>Remove Inter-pixel redundancy</a:t>
            </a:r>
          </a:p>
          <a:p>
            <a:pPr lvl="1"/>
            <a:r>
              <a:rPr lang="en-US" altLang="en-US" dirty="0"/>
              <a:t>Requires no priori knowledge of probability distribution of pixels</a:t>
            </a:r>
          </a:p>
          <a:p>
            <a:pPr lvl="1"/>
            <a:r>
              <a:rPr lang="en-US" altLang="en-US" dirty="0"/>
              <a:t>Assigns fixed length code words to variable length sequences</a:t>
            </a:r>
          </a:p>
          <a:p>
            <a:pPr lvl="1"/>
            <a:r>
              <a:rPr lang="en-US" altLang="en-US" dirty="0"/>
              <a:t>Included in GIF and TIFF and PDF file formats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en-US" dirty="0"/>
              <a:t>Fixed Length: </a:t>
            </a:r>
            <a:r>
              <a:rPr lang="en-US" altLang="en-US" dirty="0" smtClean="0"/>
              <a:t>LZW </a:t>
            </a:r>
            <a:r>
              <a:rPr lang="en-US" altLang="en-US" u="sng" dirty="0"/>
              <a:t>Coding </a:t>
            </a:r>
            <a:r>
              <a:rPr lang="en-US" altLang="en-US" u="sng" dirty="0" smtClean="0"/>
              <a:t>Technique</a:t>
            </a:r>
            <a:endParaRPr lang="en-US" altLang="en-US" dirty="0" smtClean="0"/>
          </a:p>
          <a:p>
            <a:pPr lvl="1"/>
            <a:r>
              <a:rPr lang="en-US" altLang="en-US" dirty="0"/>
              <a:t>A codebook or a dictionary has to be constructed</a:t>
            </a:r>
          </a:p>
          <a:p>
            <a:pPr lvl="1"/>
            <a:r>
              <a:rPr lang="en-US" altLang="en-US" dirty="0"/>
              <a:t>For an 8-bit monochrome image, the first 256 entries are assigned to the gray levels 0,1,2,..,255.</a:t>
            </a:r>
          </a:p>
          <a:p>
            <a:pPr lvl="1"/>
            <a:r>
              <a:rPr lang="en-US" altLang="en-US" dirty="0"/>
              <a:t>As the encoder examines image pixels, gray level sequences that are not in the dictionary are assigned to a new </a:t>
            </a:r>
            <a:r>
              <a:rPr lang="en-US" altLang="en-US" dirty="0" smtClean="0"/>
              <a:t>entry.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7" y="587351"/>
            <a:ext cx="7793038" cy="776288"/>
          </a:xfrm>
        </p:spPr>
        <p:txBody>
          <a:bodyPr/>
          <a:lstStyle/>
          <a:p>
            <a:pPr eaLnBrk="1" hangingPunct="1"/>
            <a:r>
              <a:rPr lang="vi-VN" altLang="en-US" sz="3400" dirty="0" smtClean="0"/>
              <a:t>CHAPTER </a:t>
            </a:r>
            <a:r>
              <a:rPr lang="en-US" altLang="en-US" sz="3400" dirty="0"/>
              <a:t>3</a:t>
            </a:r>
            <a:r>
              <a:rPr lang="vi-VN" altLang="en-US" sz="3400" dirty="0" smtClean="0"/>
              <a:t>: </a:t>
            </a:r>
            <a:r>
              <a:rPr lang="en-US" altLang="en-US" sz="3400" dirty="0" smtClean="0"/>
              <a:t>Digital image compression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1.1 IMAGE COMPRESSION OVERVIEW</a:t>
            </a:r>
          </a:p>
          <a:p>
            <a:pPr marL="0" indent="0">
              <a:buNone/>
            </a:pPr>
            <a:r>
              <a:rPr lang="en-US" altLang="en-US" sz="2800" dirty="0"/>
              <a:t>1</a:t>
            </a:r>
            <a:r>
              <a:rPr lang="en-US" altLang="en-US" sz="2800" dirty="0" smtClean="0"/>
              <a:t>.2 DITGITAL IMAGE COMPRESSION STEPS</a:t>
            </a:r>
          </a:p>
          <a:p>
            <a:pPr marL="0" indent="0">
              <a:buNone/>
            </a:pPr>
            <a:r>
              <a:rPr lang="en-US" altLang="en-US" sz="2800" dirty="0"/>
              <a:t>1.3 HUFFMAN </a:t>
            </a:r>
            <a:r>
              <a:rPr lang="en-US" altLang="en-US" sz="2800" dirty="0" smtClean="0"/>
              <a:t>CODING</a:t>
            </a:r>
          </a:p>
          <a:p>
            <a:pPr marL="0" indent="0">
              <a:buNone/>
            </a:pPr>
            <a:r>
              <a:rPr lang="en-US" altLang="en-US" sz="2800" dirty="0" smtClean="0"/>
              <a:t>1.4 JPEG STANDARD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6758" y="6398644"/>
            <a:ext cx="4227441" cy="457200"/>
          </a:xfrm>
        </p:spPr>
        <p:txBody>
          <a:bodyPr/>
          <a:lstStyle/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FFC60-1499-4CB9-B87F-15DBB26482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en-US" dirty="0"/>
              <a:t>Fixed Length: </a:t>
            </a:r>
            <a:r>
              <a:rPr lang="en-US" altLang="en-US" dirty="0" smtClean="0"/>
              <a:t>LZW</a:t>
            </a:r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u="sng" kern="0" smtClean="0"/>
              <a:t>Example</a:t>
            </a:r>
          </a:p>
          <a:p>
            <a:pPr>
              <a:buFontTx/>
              <a:buNone/>
            </a:pPr>
            <a:r>
              <a:rPr lang="en-US" altLang="en-US" kern="0" smtClean="0"/>
              <a:t>		</a:t>
            </a:r>
            <a:r>
              <a:rPr lang="en-US" altLang="en-US" sz="1800" kern="0" smtClean="0"/>
              <a:t>Consider the following 4 x 4 8 bit image</a:t>
            </a:r>
          </a:p>
          <a:p>
            <a:pPr>
              <a:buFontTx/>
              <a:buNone/>
            </a:pPr>
            <a:r>
              <a:rPr lang="en-US" altLang="en-US" sz="1800" kern="0" smtClean="0"/>
              <a:t>		39   39   126   126</a:t>
            </a:r>
          </a:p>
          <a:p>
            <a:pPr>
              <a:buFontTx/>
              <a:buNone/>
            </a:pPr>
            <a:r>
              <a:rPr lang="en-US" altLang="en-US" sz="1800" kern="0" smtClean="0"/>
              <a:t>		39   39   126   126</a:t>
            </a:r>
          </a:p>
          <a:p>
            <a:pPr>
              <a:buFontTx/>
              <a:buNone/>
            </a:pPr>
            <a:r>
              <a:rPr lang="en-US" altLang="en-US" sz="1800" kern="0" smtClean="0"/>
              <a:t>		39   39   126   126</a:t>
            </a:r>
          </a:p>
          <a:p>
            <a:pPr>
              <a:buFontTx/>
              <a:buNone/>
            </a:pPr>
            <a:r>
              <a:rPr lang="en-US" altLang="en-US" sz="1800" kern="0" smtClean="0"/>
              <a:t>		39   39   126   126</a:t>
            </a:r>
            <a:endParaRPr lang="en-US" altLang="en-US" sz="1800" kern="0" dirty="0"/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943602" y="2327275"/>
            <a:ext cx="2916238" cy="2546350"/>
            <a:chOff x="3744" y="1466"/>
            <a:chExt cx="1837" cy="1604"/>
          </a:xfrm>
        </p:grpSpPr>
        <p:sp>
          <p:nvSpPr>
            <p:cNvPr id="11" name="Rectangle 55"/>
            <p:cNvSpPr>
              <a:spLocks noChangeArrowheads="1"/>
            </p:cNvSpPr>
            <p:nvPr/>
          </p:nvSpPr>
          <p:spPr bwMode="auto">
            <a:xfrm>
              <a:off x="3744" y="1466"/>
              <a:ext cx="1781" cy="23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latin typeface="Arial" panose="020B0604020202020204" pitchFamily="34" charset="0"/>
                </a:rPr>
                <a:t>Dictionary Location          Entry</a:t>
              </a:r>
            </a:p>
          </p:txBody>
        </p:sp>
        <p:sp>
          <p:nvSpPr>
            <p:cNvPr id="12" name="Rectangle 56"/>
            <p:cNvSpPr>
              <a:spLocks noChangeArrowheads="1"/>
            </p:cNvSpPr>
            <p:nvPr/>
          </p:nvSpPr>
          <p:spPr bwMode="auto">
            <a:xfrm>
              <a:off x="3744" y="1711"/>
              <a:ext cx="1788" cy="12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Text Box 57"/>
            <p:cNvSpPr txBox="1">
              <a:spLocks noChangeArrowheads="1"/>
            </p:cNvSpPr>
            <p:nvPr/>
          </p:nvSpPr>
          <p:spPr bwMode="auto">
            <a:xfrm>
              <a:off x="4025" y="1780"/>
              <a:ext cx="1556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0			0</a:t>
              </a:r>
            </a:p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1			1</a:t>
              </a:r>
            </a:p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.			.</a:t>
              </a:r>
            </a:p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255			255</a:t>
              </a:r>
            </a:p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256			-</a:t>
              </a:r>
            </a:p>
            <a:p>
              <a:pPr>
                <a:buFontTx/>
                <a:buAutoNum type="arabicPlain" startAt="256"/>
              </a:pPr>
              <a:endParaRPr lang="en-US" alt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511			-</a:t>
              </a:r>
            </a:p>
            <a:p>
              <a:pPr lvl="4">
                <a:buFontTx/>
                <a:buAutoNum type="arabicPlain"/>
              </a:pPr>
              <a:endParaRPr lang="en-US" alt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6769100" y="4737100"/>
            <a:ext cx="16305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</a:rPr>
              <a:t>Initial Dictionary</a:t>
            </a:r>
          </a:p>
        </p:txBody>
      </p:sp>
    </p:spTree>
    <p:extLst>
      <p:ext uri="{BB962C8B-B14F-4D97-AF65-F5344CB8AC3E}">
        <p14:creationId xmlns:p14="http://schemas.microsoft.com/office/powerpoint/2010/main" val="10746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en-US" dirty="0"/>
              <a:t>Fixed Length: </a:t>
            </a:r>
            <a:r>
              <a:rPr lang="en-US" altLang="en-US" dirty="0" smtClean="0"/>
              <a:t>LZW</a:t>
            </a:r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620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en-US" sz="1800" kern="0" dirty="0" smtClean="0"/>
              <a:t>39   39   126   126</a:t>
            </a:r>
          </a:p>
          <a:p>
            <a:pPr marL="609600" indent="-609600">
              <a:buFontTx/>
              <a:buNone/>
            </a:pPr>
            <a:r>
              <a:rPr lang="en-US" altLang="en-US" sz="1800" kern="0" dirty="0" smtClean="0"/>
              <a:t>39   39   126   126</a:t>
            </a:r>
          </a:p>
          <a:p>
            <a:pPr marL="609600" indent="-609600">
              <a:buFontTx/>
              <a:buNone/>
            </a:pPr>
            <a:r>
              <a:rPr lang="en-US" altLang="en-US" sz="1800" kern="0" dirty="0" smtClean="0"/>
              <a:t>39   39   126   126</a:t>
            </a:r>
          </a:p>
          <a:p>
            <a:pPr marL="609600" indent="-609600">
              <a:buFontTx/>
              <a:buNone/>
            </a:pPr>
            <a:r>
              <a:rPr lang="en-US" altLang="en-US" sz="1800" kern="0" dirty="0" smtClean="0"/>
              <a:t>39   39   126   126	</a:t>
            </a:r>
          </a:p>
          <a:p>
            <a:pPr marL="609600" indent="-609600">
              <a:buFontTx/>
              <a:buNone/>
            </a:pPr>
            <a:endParaRPr lang="en-US" altLang="en-US" sz="1800" kern="0" dirty="0" smtClean="0"/>
          </a:p>
          <a:p>
            <a:pPr marL="609600" indent="-609600">
              <a:buFontTx/>
              <a:buNone/>
            </a:pPr>
            <a:endParaRPr lang="en-US" altLang="en-US" sz="1800" kern="0" dirty="0" smtClean="0"/>
          </a:p>
          <a:p>
            <a:pPr marL="609600" indent="-609600">
              <a:buFontTx/>
              <a:buNone/>
            </a:pPr>
            <a:endParaRPr lang="en-US" altLang="en-US" sz="1800" kern="0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086100" y="2032000"/>
            <a:ext cx="47589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Is 39 in the dictionary……..Yes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What about 39-39………….No</a:t>
            </a:r>
          </a:p>
          <a:p>
            <a:pP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Then add 39-39 in entry 256</a:t>
            </a:r>
          </a:p>
          <a:p>
            <a:pP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And output the last recognized </a:t>
            </a:r>
            <a:r>
              <a:rPr lang="en-US" altLang="en-US" dirty="0" smtClean="0">
                <a:latin typeface="Arial" panose="020B0604020202020204" pitchFamily="34" charset="0"/>
              </a:rPr>
              <a:t>symbol…39x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pSp>
        <p:nvGrpSpPr>
          <p:cNvPr id="24" name="Group 5"/>
          <p:cNvGrpSpPr>
            <a:grpSpLocks/>
          </p:cNvGrpSpPr>
          <p:nvPr/>
        </p:nvGrpSpPr>
        <p:grpSpPr bwMode="auto">
          <a:xfrm>
            <a:off x="333375" y="3649663"/>
            <a:ext cx="2686050" cy="2546350"/>
            <a:chOff x="3889" y="1466"/>
            <a:chExt cx="1692" cy="1604"/>
          </a:xfrm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889" y="1466"/>
              <a:ext cx="1637" cy="23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00" b="1" dirty="0">
                  <a:latin typeface="Arial" panose="020B0604020202020204" pitchFamily="34" charset="0"/>
                </a:rPr>
                <a:t>Dictionary Location          Entry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3889" y="1711"/>
              <a:ext cx="1643" cy="12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4025" y="1780"/>
              <a:ext cx="1556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0			0</a:t>
              </a:r>
            </a:p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1			1</a:t>
              </a:r>
            </a:p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.			.</a:t>
              </a:r>
            </a:p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255			255</a:t>
              </a:r>
            </a:p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256			-</a:t>
              </a:r>
            </a:p>
            <a:p>
              <a:pPr>
                <a:buFontTx/>
                <a:buAutoNum type="arabicPlain" startAt="256"/>
              </a:pPr>
              <a:endParaRPr lang="en-US" alt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511			-</a:t>
              </a:r>
            </a:p>
            <a:p>
              <a:pPr lvl="4">
                <a:buFontTx/>
                <a:buAutoNum type="arabicPlain"/>
              </a:pPr>
              <a:endParaRPr lang="en-US" alt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Freeform 11"/>
          <p:cNvSpPr>
            <a:spLocks/>
          </p:cNvSpPr>
          <p:nvPr/>
        </p:nvSpPr>
        <p:spPr bwMode="auto">
          <a:xfrm>
            <a:off x="2824163" y="2997200"/>
            <a:ext cx="4852987" cy="2244725"/>
          </a:xfrm>
          <a:custGeom>
            <a:avLst/>
            <a:gdLst>
              <a:gd name="T0" fmla="*/ 2567 w 3057"/>
              <a:gd name="T1" fmla="*/ 0 h 1414"/>
              <a:gd name="T2" fmla="*/ 2629 w 3057"/>
              <a:gd name="T3" fmla="*/ 427 h 1414"/>
              <a:gd name="T4" fmla="*/ 0 w 3057"/>
              <a:gd name="T5" fmla="*/ 1414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57" h="1414">
                <a:moveTo>
                  <a:pt x="2567" y="0"/>
                </a:moveTo>
                <a:cubicBezTo>
                  <a:pt x="2812" y="95"/>
                  <a:pt x="3057" y="191"/>
                  <a:pt x="2629" y="427"/>
                </a:cubicBezTo>
                <a:cubicBezTo>
                  <a:pt x="2201" y="663"/>
                  <a:pt x="438" y="1250"/>
                  <a:pt x="0" y="141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2198688" y="5143500"/>
            <a:ext cx="6415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rgbClr val="FFFF66"/>
                </a:solidFill>
                <a:latin typeface="Arial" panose="020B0604020202020204" pitchFamily="34" charset="0"/>
              </a:rPr>
              <a:t>39-39</a:t>
            </a:r>
          </a:p>
        </p:txBody>
      </p:sp>
    </p:spTree>
    <p:extLst>
      <p:ext uri="{BB962C8B-B14F-4D97-AF65-F5344CB8AC3E}">
        <p14:creationId xmlns:p14="http://schemas.microsoft.com/office/powerpoint/2010/main" val="9100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en-US" dirty="0"/>
              <a:t>Fixed Length: </a:t>
            </a:r>
            <a:r>
              <a:rPr lang="en-US" altLang="en-US" dirty="0" smtClean="0"/>
              <a:t>LZW</a:t>
            </a:r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7620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800" kern="0" dirty="0" smtClean="0">
                <a:ea typeface="Times New Roman Rom" charset="0"/>
              </a:rPr>
              <a:t>Code the following image using LZW codes</a:t>
            </a:r>
          </a:p>
          <a:p>
            <a:pPr>
              <a:buFontTx/>
              <a:buNone/>
            </a:pPr>
            <a:r>
              <a:rPr lang="en-US" altLang="en-US" sz="2800" kern="0" dirty="0" smtClean="0">
                <a:ea typeface="Times New Roman Rom" charset="0"/>
              </a:rPr>
              <a:t>				39   39   126   126</a:t>
            </a:r>
          </a:p>
          <a:p>
            <a:pPr>
              <a:buFontTx/>
              <a:buNone/>
            </a:pPr>
            <a:r>
              <a:rPr lang="en-US" altLang="en-US" sz="2800" kern="0" dirty="0" smtClean="0">
                <a:ea typeface="Times New Roman Rom" charset="0"/>
              </a:rPr>
              <a:t>				39   39   126   126</a:t>
            </a:r>
          </a:p>
          <a:p>
            <a:pPr>
              <a:buFontTx/>
              <a:buNone/>
            </a:pPr>
            <a:r>
              <a:rPr lang="en-US" altLang="en-US" sz="2800" kern="0" dirty="0" smtClean="0">
                <a:ea typeface="Times New Roman Rom" charset="0"/>
              </a:rPr>
              <a:t>				39   39   126   126</a:t>
            </a:r>
          </a:p>
          <a:p>
            <a:pPr>
              <a:buFontTx/>
              <a:buNone/>
            </a:pPr>
            <a:r>
              <a:rPr lang="en-US" altLang="en-US" sz="2800" kern="0" dirty="0" smtClean="0">
                <a:ea typeface="Times New Roman Rom" charset="0"/>
              </a:rPr>
              <a:t>				39   39   126   126</a:t>
            </a:r>
          </a:p>
          <a:p>
            <a:pPr>
              <a:buFontTx/>
              <a:buNone/>
            </a:pPr>
            <a:r>
              <a:rPr lang="en-US" altLang="en-US" sz="2800" kern="0" dirty="0" smtClean="0">
                <a:ea typeface="Times New Roman Rom" charset="0"/>
              </a:rPr>
              <a:t>* How can we decode the compressed sequence to obtain the original image ?</a:t>
            </a:r>
            <a:endParaRPr lang="en-US" altLang="en-US" sz="2800" kern="0" dirty="0">
              <a:ea typeface="Times New Roman Ro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en-US" dirty="0"/>
              <a:t>Fixed Length: </a:t>
            </a:r>
            <a:r>
              <a:rPr lang="en-US" altLang="en-US" dirty="0" smtClean="0"/>
              <a:t>LZW</a:t>
            </a:r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60" y="1749424"/>
            <a:ext cx="7582991" cy="461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5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 smtClean="0"/>
              <a:t>Loss-less </a:t>
            </a:r>
            <a:r>
              <a:rPr lang="en-US" altLang="en-US" dirty="0"/>
              <a:t>Predictive Encoding</a:t>
            </a: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6" y="2046287"/>
            <a:ext cx="8904222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3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 smtClean="0"/>
              <a:t>Loss-less </a:t>
            </a:r>
            <a:r>
              <a:rPr lang="en-US" altLang="en-US" dirty="0"/>
              <a:t>Predictive Encoding</a:t>
            </a: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-34724" y="1663153"/>
            <a:ext cx="93726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pixel a predictor (one of 7 possible) is used that </a:t>
            </a:r>
            <a:r>
              <a:rPr lang="en-US" altLang="en-US" sz="22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en-US" alt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predicts the value contained in the pixel as a combination of up to 3 neighboring pixels.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difference between the predicted value and the actual value (</a:t>
            </a:r>
            <a:r>
              <a:rPr lang="en-US" altLang="en-US" sz="2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contained in the pixel is used as the </a:t>
            </a:r>
            <a:r>
              <a:rPr lang="en-US" altLang="en-US" sz="22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difference </a:t>
            </a:r>
            <a:r>
              <a:rPr lang="en-US" alt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to represent the pixel.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predictor along with the predictive difference are encoded as the pixel’s content.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series of pixel values are encoded using Huffman  coding</a:t>
            </a:r>
            <a:endParaRPr lang="en-US" altLang="en-US" sz="2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 smtClean="0"/>
              <a:t>Loss-less </a:t>
            </a:r>
            <a:r>
              <a:rPr lang="en-US" altLang="en-US" dirty="0"/>
              <a:t>Predictive Encoding</a:t>
            </a: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-34724" y="1663153"/>
            <a:ext cx="93726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42950" y="32766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1550" y="32766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00150" y="32766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8750" y="32766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42950" y="34956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42950" y="37147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971550" y="37147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42950" y="39338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971550" y="39338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200150" y="34956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428750" y="34956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200150" y="37147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428750" y="37147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200150" y="39338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428750" y="39338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42950" y="41529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971550" y="41529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1200150" y="41529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428750" y="41529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1657350" y="32766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1657350" y="34956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1657350" y="37147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657350" y="39338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1657350" y="41529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971550" y="3495675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charset="0"/>
              </a:rPr>
              <a:t>C</a:t>
            </a: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1200150" y="3495675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charset="0"/>
              </a:rPr>
              <a:t>B</a:t>
            </a: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971550" y="371475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charset="0"/>
              </a:rPr>
              <a:t>A</a:t>
            </a: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1200150" y="371475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Comic Sans MS" charset="0"/>
              </a:rPr>
              <a:t>X</a:t>
            </a:r>
          </a:p>
        </p:txBody>
      </p:sp>
      <p:graphicFrame>
        <p:nvGraphicFramePr>
          <p:cNvPr id="41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45483"/>
              </p:ext>
            </p:extLst>
          </p:nvPr>
        </p:nvGraphicFramePr>
        <p:xfrm>
          <a:off x="1986264" y="2313622"/>
          <a:ext cx="2351088" cy="268224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Predictor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Prediction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A+B-C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 + (B-C)/2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 + (A-C)/2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(A+B)/2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Rectangle 80"/>
          <p:cNvSpPr>
            <a:spLocks noChangeArrowheads="1"/>
          </p:cNvSpPr>
          <p:nvPr/>
        </p:nvSpPr>
        <p:spPr bwMode="auto">
          <a:xfrm>
            <a:off x="4800600" y="2489457"/>
            <a:ext cx="3790950" cy="2543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400" dirty="0">
                <a:latin typeface="Comic Sans MS" charset="0"/>
              </a:rPr>
              <a:t>Notes: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en-US" sz="1400" dirty="0">
                <a:latin typeface="Comic Sans MS" charset="0"/>
              </a:rPr>
              <a:t>The very first pixel in location (0, 0) will always use itself.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en-US" sz="1400" dirty="0">
                <a:latin typeface="Comic Sans MS" charset="0"/>
              </a:rPr>
              <a:t>Pixels at the first row always use P1,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en-US" sz="1400" dirty="0">
                <a:latin typeface="Comic Sans MS" charset="0"/>
              </a:rPr>
              <a:t>Pixels at the first column always use P2.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en-US" sz="1400" dirty="0">
                <a:latin typeface="Comic Sans MS" charset="0"/>
              </a:rPr>
              <a:t>The best (of the 7) predictions is always chosen for any pixel.</a:t>
            </a:r>
            <a:endParaRPr lang="en-US" altLang="en-US" sz="16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 err="1" smtClean="0"/>
              <a:t>Lossy</a:t>
            </a:r>
            <a:r>
              <a:rPr lang="en-US" altLang="en-US" dirty="0" smtClean="0"/>
              <a:t> </a:t>
            </a:r>
            <a:r>
              <a:rPr lang="en-US" altLang="en-US" dirty="0"/>
              <a:t>Compression</a:t>
            </a:r>
          </a:p>
          <a:p>
            <a:endParaRPr lang="en-US" altLang="en-US" dirty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0"/>
          <a:stretch>
            <a:fillRect/>
          </a:stretch>
        </p:blipFill>
        <p:spPr bwMode="auto">
          <a:xfrm>
            <a:off x="325056" y="1995488"/>
            <a:ext cx="8455097" cy="41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352800" y="2245489"/>
            <a:ext cx="1076874" cy="6915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latin typeface="Arial" panose="020B0604020202020204" pitchFamily="34" charset="0"/>
              </a:rPr>
              <a:t>Quantizer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/>
              <a:t>Transform </a:t>
            </a:r>
            <a:r>
              <a:rPr lang="en-US" altLang="en-US" dirty="0" smtClean="0"/>
              <a:t>Coding</a:t>
            </a:r>
          </a:p>
          <a:p>
            <a:pPr lvl="1"/>
            <a:r>
              <a:rPr lang="en-US" altLang="en-US" dirty="0" err="1" smtClean="0"/>
              <a:t>Decorrelate</a:t>
            </a:r>
            <a:r>
              <a:rPr lang="en-US" altLang="en-US" dirty="0" smtClean="0"/>
              <a:t> </a:t>
            </a:r>
            <a:r>
              <a:rPr lang="en-US" altLang="en-US" dirty="0"/>
              <a:t>pixels and pack as much information into small number of transform coefficients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reversible linear transform (such as Fourier Transform) is used to map the image into a set of transform coefficients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These coefficients are then quantized and coded.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Compression </a:t>
            </a:r>
            <a:r>
              <a:rPr lang="en-US" altLang="en-US" dirty="0"/>
              <a:t>is achieved during quantization not during the transform step</a:t>
            </a:r>
          </a:p>
          <a:p>
            <a:pPr lvl="1"/>
            <a:endParaRPr lang="en-US" altLang="en-US" dirty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/>
              <a:t>Transform </a:t>
            </a:r>
            <a:r>
              <a:rPr lang="en-US" altLang="en-US" dirty="0" smtClean="0"/>
              <a:t>Coding block diagram</a:t>
            </a:r>
          </a:p>
          <a:p>
            <a:pPr lvl="1"/>
            <a:endParaRPr lang="en-US" altLang="en-US" dirty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71" b="29559"/>
          <a:stretch>
            <a:fillRect/>
          </a:stretch>
        </p:blipFill>
        <p:spPr bwMode="auto">
          <a:xfrm>
            <a:off x="34724" y="2029802"/>
            <a:ext cx="8804476" cy="246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0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altLang="zh-TW" dirty="0"/>
              <a:t>The size </a:t>
            </a:r>
            <a:r>
              <a:rPr lang="en-US" altLang="zh-TW" dirty="0" smtClean="0"/>
              <a:t>of typical </a:t>
            </a:r>
            <a:r>
              <a:rPr lang="en-US" altLang="zh-TW" dirty="0"/>
              <a:t>still image (1200x1600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The size of two hours standard television (720x480) movies</a:t>
            </a:r>
            <a:endParaRPr lang="en-US" altLang="zh-TW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0"/>
            <a:ext cx="4572000" cy="870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715543"/>
            <a:ext cx="6642665" cy="27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/>
              <a:t>2D </a:t>
            </a:r>
            <a:r>
              <a:rPr lang="en-US" altLang="en-US" dirty="0" smtClean="0"/>
              <a:t>Transforms</a:t>
            </a:r>
          </a:p>
          <a:p>
            <a:pPr lvl="1"/>
            <a:r>
              <a:rPr lang="en-US" altLang="en-US" dirty="0"/>
              <a:t>Energy </a:t>
            </a:r>
            <a:r>
              <a:rPr lang="en-US" altLang="en-US" dirty="0" smtClean="0"/>
              <a:t>packing: </a:t>
            </a:r>
            <a:r>
              <a:rPr lang="en-US" altLang="en-US" dirty="0"/>
              <a:t>2D transforms pack most of the </a:t>
            </a:r>
            <a:r>
              <a:rPr lang="en-US" altLang="en-US" dirty="0" smtClean="0"/>
              <a:t>energy into </a:t>
            </a:r>
            <a:r>
              <a:rPr lang="en-US" altLang="en-US" dirty="0"/>
              <a:t>small number of coefficients located </a:t>
            </a:r>
          </a:p>
          <a:p>
            <a:pPr lvl="1">
              <a:buFontTx/>
              <a:buNone/>
            </a:pPr>
            <a:r>
              <a:rPr lang="en-US" altLang="en-US" dirty="0"/>
              <a:t>	at the upper left corner of the 2D array</a:t>
            </a:r>
          </a:p>
          <a:p>
            <a:pPr lvl="1"/>
            <a:endParaRPr lang="en-US" altLang="en-US" dirty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962400" y="3657600"/>
            <a:ext cx="1892300" cy="17287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962400" y="3657600"/>
            <a:ext cx="515938" cy="552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713038" y="3992562"/>
            <a:ext cx="11588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960563" y="4052887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latin typeface="Arial" panose="020B0604020202020204" pitchFamily="34" charset="0"/>
              </a:rPr>
              <a:t>Energy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Packing</a:t>
            </a:r>
          </a:p>
        </p:txBody>
      </p:sp>
    </p:spTree>
    <p:extLst>
      <p:ext uri="{BB962C8B-B14F-4D97-AF65-F5344CB8AC3E}">
        <p14:creationId xmlns:p14="http://schemas.microsoft.com/office/powerpoint/2010/main" val="14467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/>
              <a:t>2D </a:t>
            </a:r>
            <a:r>
              <a:rPr lang="en-US" altLang="en-US" dirty="0" smtClean="0"/>
              <a:t>Transforms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an image </a:t>
            </a:r>
            <a:r>
              <a:rPr lang="en-US" altLang="en-US" i="1" dirty="0"/>
              <a:t>f(</a:t>
            </a:r>
            <a:r>
              <a:rPr lang="en-US" altLang="en-US" i="1" dirty="0" err="1"/>
              <a:t>x,y</a:t>
            </a:r>
            <a:r>
              <a:rPr lang="en-US" altLang="en-US" i="1" dirty="0"/>
              <a:t>)</a:t>
            </a:r>
            <a:r>
              <a:rPr lang="en-US" altLang="en-US" dirty="0"/>
              <a:t> of size </a:t>
            </a:r>
            <a:r>
              <a:rPr lang="en-US" altLang="en-US" i="1" dirty="0"/>
              <a:t>N x </a:t>
            </a:r>
            <a:r>
              <a:rPr lang="en-US" altLang="en-US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i="1" u="sng" dirty="0"/>
              <a:t>Forward transform</a:t>
            </a:r>
          </a:p>
          <a:p>
            <a:pPr marL="457200" lvl="1" indent="0">
              <a:buNone/>
            </a:pPr>
            <a:r>
              <a:rPr lang="en-US" altLang="en-US" i="1" dirty="0"/>
              <a:t>g(</a:t>
            </a:r>
            <a:r>
              <a:rPr lang="en-US" altLang="en-US" i="1" dirty="0" err="1"/>
              <a:t>x,y,u,v</a:t>
            </a:r>
            <a:r>
              <a:rPr lang="en-US" altLang="en-US" i="1" dirty="0"/>
              <a:t>) </a:t>
            </a:r>
            <a:r>
              <a:rPr lang="en-US" altLang="en-US" dirty="0"/>
              <a:t>is the forward transformation kernel or basis functions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292350" y="3792538"/>
          <a:ext cx="4418013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5" name="Equation" r:id="rId3" imgW="2082600" imgH="685800" progId="Equation.3">
                  <p:embed/>
                </p:oleObj>
              </mc:Choice>
              <mc:Fallback>
                <p:oleObj name="Equation" r:id="rId3" imgW="2082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3792538"/>
                        <a:ext cx="4418013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/>
              <a:t>2D </a:t>
            </a:r>
            <a:r>
              <a:rPr lang="en-US" altLang="en-US" dirty="0" smtClean="0"/>
              <a:t>Transforms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an image </a:t>
            </a:r>
            <a:r>
              <a:rPr lang="en-US" altLang="en-US" i="1" dirty="0"/>
              <a:t>f(</a:t>
            </a:r>
            <a:r>
              <a:rPr lang="en-US" altLang="en-US" i="1" dirty="0" err="1"/>
              <a:t>x,y</a:t>
            </a:r>
            <a:r>
              <a:rPr lang="en-US" altLang="en-US" i="1" dirty="0"/>
              <a:t>)</a:t>
            </a:r>
            <a:r>
              <a:rPr lang="en-US" altLang="en-US" dirty="0"/>
              <a:t> of size </a:t>
            </a:r>
            <a:r>
              <a:rPr lang="en-US" altLang="en-US" i="1" dirty="0"/>
              <a:t>N x </a:t>
            </a:r>
            <a:r>
              <a:rPr lang="en-US" altLang="en-US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i="1" u="sng" dirty="0" smtClean="0"/>
              <a:t>Inverse </a:t>
            </a:r>
            <a:r>
              <a:rPr lang="en-US" altLang="en-US" i="1" u="sng" dirty="0"/>
              <a:t>transform</a:t>
            </a:r>
          </a:p>
          <a:p>
            <a:pPr>
              <a:buFontTx/>
              <a:buNone/>
            </a:pPr>
            <a:r>
              <a:rPr lang="en-US" altLang="en-US" sz="2800" i="1" dirty="0">
                <a:ea typeface="Times New Roman Rom" charset="0"/>
              </a:rPr>
              <a:t>h(</a:t>
            </a:r>
            <a:r>
              <a:rPr lang="en-US" altLang="en-US" sz="2800" i="1" dirty="0" err="1">
                <a:ea typeface="Times New Roman Rom" charset="0"/>
              </a:rPr>
              <a:t>x,y,u,v</a:t>
            </a:r>
            <a:r>
              <a:rPr lang="en-US" altLang="en-US" sz="2800" i="1" dirty="0">
                <a:ea typeface="Times New Roman Rom" charset="0"/>
              </a:rPr>
              <a:t>) </a:t>
            </a:r>
            <a:r>
              <a:rPr lang="en-US" altLang="en-US" sz="2800" dirty="0">
                <a:ea typeface="Times New Roman Rom" charset="0"/>
              </a:rPr>
              <a:t>is the inverse transformation kernel or basis functions</a:t>
            </a:r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473388"/>
              </p:ext>
            </p:extLst>
          </p:nvPr>
        </p:nvGraphicFramePr>
        <p:xfrm>
          <a:off x="2437434" y="3810000"/>
          <a:ext cx="439102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9" name="Equation" r:id="rId3" imgW="2070000" imgH="660240" progId="Equation.3">
                  <p:embed/>
                </p:oleObj>
              </mc:Choice>
              <mc:Fallback>
                <p:oleObj name="Equation" r:id="rId3" imgW="20700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434" y="3810000"/>
                        <a:ext cx="4391025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6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/>
              <a:t>Discrete Cosine </a:t>
            </a:r>
            <a:r>
              <a:rPr lang="en-US" altLang="en-US" dirty="0" smtClean="0"/>
              <a:t>Transform </a:t>
            </a:r>
          </a:p>
          <a:p>
            <a:pPr lvl="1"/>
            <a:r>
              <a:rPr lang="en-US" altLang="en-US" dirty="0" smtClean="0"/>
              <a:t>One </a:t>
            </a:r>
            <a:r>
              <a:rPr lang="en-US" altLang="en-US" dirty="0"/>
              <a:t>of the most frequently used transformations for image compression is the DCT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/>
              <a:t>Consider an image </a:t>
            </a:r>
            <a:r>
              <a:rPr lang="en-US" altLang="en-US" i="1" dirty="0"/>
              <a:t>f(</a:t>
            </a:r>
            <a:r>
              <a:rPr lang="en-US" altLang="en-US" i="1" dirty="0" err="1"/>
              <a:t>x,y</a:t>
            </a:r>
            <a:r>
              <a:rPr lang="en-US" altLang="en-US" i="1" dirty="0"/>
              <a:t>)</a:t>
            </a:r>
            <a:r>
              <a:rPr lang="en-US" altLang="en-US" dirty="0"/>
              <a:t> of size </a:t>
            </a:r>
            <a:r>
              <a:rPr lang="en-US" altLang="en-US" i="1" dirty="0"/>
              <a:t>N x N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/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818509"/>
              </p:ext>
            </p:extLst>
          </p:nvPr>
        </p:nvGraphicFramePr>
        <p:xfrm>
          <a:off x="1142999" y="3276600"/>
          <a:ext cx="7000093" cy="3158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4" name="Equation" r:id="rId3" imgW="3517560" imgH="1587240" progId="Equation.3">
                  <p:embed/>
                </p:oleObj>
              </mc:Choice>
              <mc:Fallback>
                <p:oleObj name="Equation" r:id="rId3" imgW="351756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99" y="3276600"/>
                        <a:ext cx="7000093" cy="3158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0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/>
              <a:t>Discrete Cosine </a:t>
            </a:r>
            <a:r>
              <a:rPr lang="en-US" altLang="en-US" dirty="0" smtClean="0"/>
              <a:t>Transform </a:t>
            </a:r>
          </a:p>
          <a:p>
            <a:pPr lvl="1"/>
            <a:r>
              <a:rPr lang="en-US" altLang="en-US" dirty="0" smtClean="0"/>
              <a:t>Consider </a:t>
            </a:r>
            <a:r>
              <a:rPr lang="en-US" altLang="en-US" dirty="0"/>
              <a:t>an image </a:t>
            </a:r>
            <a:r>
              <a:rPr lang="en-US" altLang="en-US" i="1" dirty="0"/>
              <a:t>f(</a:t>
            </a:r>
            <a:r>
              <a:rPr lang="en-US" altLang="en-US" i="1" dirty="0" err="1"/>
              <a:t>x,y</a:t>
            </a:r>
            <a:r>
              <a:rPr lang="en-US" altLang="en-US" i="1" dirty="0"/>
              <a:t>)</a:t>
            </a:r>
            <a:r>
              <a:rPr lang="en-US" altLang="en-US" dirty="0"/>
              <a:t> of size </a:t>
            </a:r>
            <a:r>
              <a:rPr lang="en-US" altLang="en-US" i="1" dirty="0"/>
              <a:t>N x </a:t>
            </a:r>
            <a:r>
              <a:rPr lang="en-US" altLang="en-US" i="1" dirty="0" smtClean="0"/>
              <a:t>N</a:t>
            </a:r>
          </a:p>
          <a:p>
            <a:pPr marL="457200" lvl="1" indent="0">
              <a:buNone/>
            </a:pPr>
            <a:r>
              <a:rPr lang="en-US" altLang="en-US" dirty="0" smtClean="0"/>
              <a:t>Coefficients of DCT: note the DC and AC components of difference frequencies  </a:t>
            </a:r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6"/>
          <a:stretch>
            <a:fillRect/>
          </a:stretch>
        </p:blipFill>
        <p:spPr bwMode="auto">
          <a:xfrm>
            <a:off x="2057400" y="3161047"/>
            <a:ext cx="4417351" cy="3325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7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r>
              <a:rPr lang="en-US" altLang="en-US" dirty="0"/>
              <a:t>Discrete Cosine </a:t>
            </a:r>
            <a:r>
              <a:rPr lang="en-US" altLang="en-US" dirty="0" smtClean="0"/>
              <a:t>Transform </a:t>
            </a:r>
          </a:p>
          <a:p>
            <a:pPr lvl="1"/>
            <a:r>
              <a:rPr lang="en-US" altLang="en-US" dirty="0" smtClean="0"/>
              <a:t>Effect </a:t>
            </a:r>
            <a:r>
              <a:rPr lang="en-US" altLang="en-US" dirty="0"/>
              <a:t>of Window Size </a:t>
            </a:r>
          </a:p>
          <a:p>
            <a:endParaRPr lang="en-US" altLang="en-US" i="1" dirty="0" smtClean="0"/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8"/>
          <a:stretch>
            <a:fillRect/>
          </a:stretch>
        </p:blipFill>
        <p:spPr bwMode="auto">
          <a:xfrm>
            <a:off x="3717678" y="2315587"/>
            <a:ext cx="5121521" cy="393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44" y="2367209"/>
            <a:ext cx="2524933" cy="375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419596" y="5413361"/>
            <a:ext cx="623887" cy="687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161325"/>
            <a:ext cx="8650288" cy="4608513"/>
          </a:xfrm>
        </p:spPr>
        <p:txBody>
          <a:bodyPr/>
          <a:lstStyle/>
          <a:p>
            <a:r>
              <a:rPr lang="en-US" altLang="en-US" dirty="0"/>
              <a:t>Discrete Cosine </a:t>
            </a:r>
            <a:r>
              <a:rPr lang="en-US" altLang="en-US" dirty="0" smtClean="0"/>
              <a:t>Transform </a:t>
            </a:r>
          </a:p>
          <a:p>
            <a:pPr lvl="1"/>
            <a:r>
              <a:rPr lang="en-US" altLang="en-US" dirty="0" smtClean="0"/>
              <a:t>Compare DCT an FFT</a:t>
            </a:r>
            <a:endParaRPr lang="en-US" altLang="en-US" dirty="0"/>
          </a:p>
          <a:p>
            <a:endParaRPr lang="en-US" altLang="en-US" i="1" dirty="0" smtClean="0"/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 bwMode="auto">
          <a:xfrm>
            <a:off x="9020175" y="6448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fld id="{A510C8BE-8C58-D848-BD1D-012C8F096F48}" type="slidenum">
              <a:rPr lang="en-US" altLang="en-US" smtClean="0">
                <a:latin typeface="Arial" panose="020B0604020202020204" pitchFamily="34" charset="0"/>
              </a:rPr>
              <a:pPr/>
              <a:t>46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flipH="1">
            <a:off x="2524125" y="2780437"/>
            <a:ext cx="1255712" cy="10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6248400" y="2738438"/>
            <a:ext cx="100965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2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04227"/>
              </p:ext>
            </p:extLst>
          </p:nvPr>
        </p:nvGraphicFramePr>
        <p:xfrm>
          <a:off x="1219200" y="2987675"/>
          <a:ext cx="3228975" cy="29210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85104"/>
              </p:ext>
            </p:extLst>
          </p:nvPr>
        </p:nvGraphicFramePr>
        <p:xfrm>
          <a:off x="5162550" y="2997200"/>
          <a:ext cx="3095625" cy="29210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13612"/>
              </p:ext>
            </p:extLst>
          </p:nvPr>
        </p:nvGraphicFramePr>
        <p:xfrm>
          <a:off x="5153025" y="3578225"/>
          <a:ext cx="3095625" cy="29210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90077"/>
              </p:ext>
            </p:extLst>
          </p:nvPr>
        </p:nvGraphicFramePr>
        <p:xfrm>
          <a:off x="1209675" y="3540125"/>
          <a:ext cx="3228975" cy="29210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Line 113"/>
          <p:cNvSpPr>
            <a:spLocks noChangeShapeType="1"/>
          </p:cNvSpPr>
          <p:nvPr/>
        </p:nvSpPr>
        <p:spPr bwMode="auto">
          <a:xfrm>
            <a:off x="2895600" y="3676650"/>
            <a:ext cx="154305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7" name="Line 114"/>
          <p:cNvSpPr>
            <a:spLocks noChangeShapeType="1"/>
          </p:cNvSpPr>
          <p:nvPr/>
        </p:nvSpPr>
        <p:spPr bwMode="auto">
          <a:xfrm>
            <a:off x="6696075" y="3705225"/>
            <a:ext cx="154305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8" name="Group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08729"/>
              </p:ext>
            </p:extLst>
          </p:nvPr>
        </p:nvGraphicFramePr>
        <p:xfrm>
          <a:off x="5143500" y="4206875"/>
          <a:ext cx="3095625" cy="29210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8287"/>
              </p:ext>
            </p:extLst>
          </p:nvPr>
        </p:nvGraphicFramePr>
        <p:xfrm>
          <a:off x="1200150" y="4187825"/>
          <a:ext cx="3228975" cy="292100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416558"/>
              </p:ext>
            </p:extLst>
          </p:nvPr>
        </p:nvGraphicFramePr>
        <p:xfrm>
          <a:off x="981075" y="4409164"/>
          <a:ext cx="3371850" cy="144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5" name="Chart" r:id="rId3" imgW="4229100" imgH="1828800" progId="MSGraph.Chart.8">
                  <p:embed followColorScheme="full"/>
                </p:oleObj>
              </mc:Choice>
              <mc:Fallback>
                <p:oleObj name="Chart" r:id="rId3" imgW="4229100" imgH="18288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409164"/>
                        <a:ext cx="3371850" cy="1447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591313"/>
              </p:ext>
            </p:extLst>
          </p:nvPr>
        </p:nvGraphicFramePr>
        <p:xfrm>
          <a:off x="4886325" y="4408502"/>
          <a:ext cx="3419475" cy="146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6" name="Chart" r:id="rId5" imgW="4229100" imgH="1828800" progId="MSGraph.Chart.8">
                  <p:embed followColorScheme="full"/>
                </p:oleObj>
              </mc:Choice>
              <mc:Fallback>
                <p:oleObj name="Chart" r:id="rId5" imgW="4229100" imgH="18288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4408502"/>
                        <a:ext cx="3419475" cy="1468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77"/>
          <p:cNvSpPr txBox="1">
            <a:spLocks noChangeArrowheads="1"/>
          </p:cNvSpPr>
          <p:nvPr/>
        </p:nvSpPr>
        <p:spPr bwMode="auto">
          <a:xfrm>
            <a:off x="3622675" y="2514600"/>
            <a:ext cx="5397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charset="0"/>
              </a:rPr>
              <a:t>DCT</a:t>
            </a:r>
          </a:p>
        </p:txBody>
      </p:sp>
      <p:sp>
        <p:nvSpPr>
          <p:cNvPr id="33" name="Text Box 178"/>
          <p:cNvSpPr txBox="1">
            <a:spLocks noChangeArrowheads="1"/>
          </p:cNvSpPr>
          <p:nvPr/>
        </p:nvSpPr>
        <p:spPr bwMode="auto">
          <a:xfrm>
            <a:off x="5727700" y="2547938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FFT</a:t>
            </a:r>
          </a:p>
        </p:txBody>
      </p:sp>
      <p:sp>
        <p:nvSpPr>
          <p:cNvPr id="34" name="Line 179"/>
          <p:cNvSpPr>
            <a:spLocks noChangeShapeType="1"/>
          </p:cNvSpPr>
          <p:nvPr/>
        </p:nvSpPr>
        <p:spPr bwMode="auto">
          <a:xfrm>
            <a:off x="2667000" y="3286125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5" name="Line 180"/>
          <p:cNvSpPr>
            <a:spLocks noChangeShapeType="1"/>
          </p:cNvSpPr>
          <p:nvPr/>
        </p:nvSpPr>
        <p:spPr bwMode="auto">
          <a:xfrm flipH="1">
            <a:off x="2657475" y="3829050"/>
            <a:ext cx="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6" name="Line 181"/>
          <p:cNvSpPr>
            <a:spLocks noChangeShapeType="1"/>
          </p:cNvSpPr>
          <p:nvPr/>
        </p:nvSpPr>
        <p:spPr bwMode="auto">
          <a:xfrm>
            <a:off x="6638925" y="328612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Line 182"/>
          <p:cNvSpPr>
            <a:spLocks noChangeShapeType="1"/>
          </p:cNvSpPr>
          <p:nvPr/>
        </p:nvSpPr>
        <p:spPr bwMode="auto">
          <a:xfrm>
            <a:off x="6619875" y="387667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8" name="Text Box 183"/>
          <p:cNvSpPr txBox="1">
            <a:spLocks noChangeArrowheads="1"/>
          </p:cNvSpPr>
          <p:nvPr/>
        </p:nvSpPr>
        <p:spPr bwMode="auto">
          <a:xfrm>
            <a:off x="2755900" y="3852863"/>
            <a:ext cx="1236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Inverse DCT</a:t>
            </a:r>
          </a:p>
        </p:txBody>
      </p:sp>
      <p:sp>
        <p:nvSpPr>
          <p:cNvPr id="39" name="Text Box 184"/>
          <p:cNvSpPr txBox="1">
            <a:spLocks noChangeArrowheads="1"/>
          </p:cNvSpPr>
          <p:nvPr/>
        </p:nvSpPr>
        <p:spPr bwMode="auto">
          <a:xfrm>
            <a:off x="6680200" y="3900488"/>
            <a:ext cx="12176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Inverse FFT</a:t>
            </a:r>
          </a:p>
        </p:txBody>
      </p:sp>
    </p:spTree>
    <p:extLst>
      <p:ext uri="{BB962C8B-B14F-4D97-AF65-F5344CB8AC3E}">
        <p14:creationId xmlns:p14="http://schemas.microsoft.com/office/powerpoint/2010/main" val="559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296400" cy="4608513"/>
          </a:xfrm>
        </p:spPr>
        <p:txBody>
          <a:bodyPr/>
          <a:lstStyle/>
          <a:p>
            <a:r>
              <a:rPr lang="en-US" altLang="en-US" dirty="0" smtClean="0"/>
              <a:t>Quantization: reduce </a:t>
            </a:r>
            <a:r>
              <a:rPr lang="en-US" altLang="en-US" dirty="0"/>
              <a:t>number of bits </a:t>
            </a:r>
            <a:r>
              <a:rPr lang="en-US" altLang="en-US" dirty="0" smtClean="0"/>
              <a:t>per sample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Quantization </a:t>
            </a:r>
            <a:r>
              <a:rPr lang="en-US" altLang="en-US" dirty="0"/>
              <a:t>error is the main source of the </a:t>
            </a:r>
            <a:r>
              <a:rPr lang="en-US" altLang="en-US" dirty="0" err="1"/>
              <a:t>Lossy</a:t>
            </a:r>
            <a:r>
              <a:rPr lang="en-US" altLang="en-US" dirty="0"/>
              <a:t> Compression. 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/>
              <a:t>Uniform </a:t>
            </a:r>
            <a:r>
              <a:rPr lang="en-US" altLang="en-US" dirty="0" smtClean="0"/>
              <a:t>Quantization: q(</a:t>
            </a:r>
            <a:r>
              <a:rPr lang="en-US" altLang="en-US" dirty="0" err="1" smtClean="0"/>
              <a:t>u,v</a:t>
            </a:r>
            <a:r>
              <a:rPr lang="en-US" altLang="en-US" dirty="0"/>
              <a:t>) is a </a:t>
            </a:r>
            <a:r>
              <a:rPr lang="en-US" altLang="en-US" dirty="0" smtClean="0"/>
              <a:t>constant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Non-uniform Quantization -- Quantization </a:t>
            </a:r>
            <a:r>
              <a:rPr lang="en-US" altLang="en-US" dirty="0" smtClean="0"/>
              <a:t>Tables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Eye is most sensitive to low frequencies (upper left corner in frequency </a:t>
            </a:r>
            <a:r>
              <a:rPr lang="en-US" altLang="en-US" dirty="0" smtClean="0"/>
              <a:t>matrix)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less </a:t>
            </a:r>
            <a:r>
              <a:rPr lang="en-US" altLang="en-US" dirty="0"/>
              <a:t>sensitive to high frequencies (lower right corner)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71" b="67038"/>
          <a:stretch>
            <a:fillRect/>
          </a:stretch>
        </p:blipFill>
        <p:spPr bwMode="auto">
          <a:xfrm>
            <a:off x="267182" y="1752600"/>
            <a:ext cx="830508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533670" y="1828800"/>
            <a:ext cx="1073758" cy="75485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latin typeface="Arial" panose="020B0604020202020204" pitchFamily="34" charset="0"/>
              </a:rPr>
              <a:t>Quantizer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296400" cy="4608513"/>
          </a:xfrm>
        </p:spPr>
        <p:txBody>
          <a:bodyPr/>
          <a:lstStyle/>
          <a:p>
            <a:r>
              <a:rPr lang="en-US" altLang="en-US" dirty="0" smtClean="0"/>
              <a:t>Quantization: reduce </a:t>
            </a:r>
            <a:r>
              <a:rPr lang="en-US" altLang="en-US" dirty="0"/>
              <a:t>number of bits </a:t>
            </a:r>
            <a:r>
              <a:rPr lang="en-US" altLang="en-US" dirty="0" smtClean="0"/>
              <a:t>per sample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/>
              <a:t>Each transformed coefficient is </a:t>
            </a:r>
            <a:r>
              <a:rPr lang="en-US" altLang="en-US" dirty="0" smtClean="0"/>
              <a:t>quantized</a:t>
            </a:r>
          </a:p>
          <a:p>
            <a:pPr lvl="1"/>
            <a:r>
              <a:rPr lang="en-US" altLang="en-US" dirty="0" smtClean="0"/>
              <a:t>Z(</a:t>
            </a:r>
            <a:r>
              <a:rPr lang="en-US" altLang="en-US" dirty="0" err="1" smtClean="0"/>
              <a:t>u,v</a:t>
            </a:r>
            <a:r>
              <a:rPr lang="en-US" altLang="en-US" dirty="0" smtClean="0"/>
              <a:t>) quantization coefficients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71" b="67038"/>
          <a:stretch>
            <a:fillRect/>
          </a:stretch>
        </p:blipFill>
        <p:spPr bwMode="auto">
          <a:xfrm>
            <a:off x="267182" y="1929306"/>
            <a:ext cx="830508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533670" y="2005506"/>
            <a:ext cx="1073758" cy="75485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 dirty="0" err="1">
                <a:latin typeface="Arial" panose="020B0604020202020204" pitchFamily="34" charset="0"/>
              </a:rPr>
              <a:t>Quantizer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686806"/>
              </p:ext>
            </p:extLst>
          </p:nvPr>
        </p:nvGraphicFramePr>
        <p:xfrm>
          <a:off x="5671077" y="3323350"/>
          <a:ext cx="3288246" cy="96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1" name="Equation" r:id="rId4" imgW="1562040" imgH="457200" progId="Equation.3">
                  <p:embed/>
                </p:oleObj>
              </mc:Choice>
              <mc:Fallback>
                <p:oleObj name="Equation" r:id="rId4" imgW="1562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077" y="3323350"/>
                        <a:ext cx="3288246" cy="962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6925750" cy="233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50288" cy="4608513"/>
          </a:xfrm>
        </p:spPr>
        <p:txBody>
          <a:bodyPr/>
          <a:lstStyle/>
          <a:p>
            <a:r>
              <a:rPr lang="en-US" altLang="en-US" dirty="0" smtClean="0"/>
              <a:t>Bit </a:t>
            </a:r>
            <a:r>
              <a:rPr lang="en-US" altLang="en-US" dirty="0"/>
              <a:t>allocation and Zig </a:t>
            </a:r>
            <a:r>
              <a:rPr lang="en-US" altLang="en-US" dirty="0" err="1"/>
              <a:t>Zag</a:t>
            </a:r>
            <a:r>
              <a:rPr lang="en-US" altLang="en-US" dirty="0"/>
              <a:t> </a:t>
            </a:r>
            <a:r>
              <a:rPr lang="en-US" altLang="en-US" dirty="0" smtClean="0"/>
              <a:t>Ordering</a:t>
            </a:r>
          </a:p>
          <a:p>
            <a:pPr lvl="1"/>
            <a:r>
              <a:rPr lang="en-US" altLang="en-US" dirty="0"/>
              <a:t>to group low frequency coefficients in top of vector and high frequency coefficients at the bottom</a:t>
            </a:r>
          </a:p>
          <a:p>
            <a:pPr lvl="1"/>
            <a:r>
              <a:rPr lang="en-US" altLang="en-US" dirty="0"/>
              <a:t>Maps 8 x 8 matrix to a 1 x 64 vector 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12" name="Rectangle 191"/>
          <p:cNvSpPr>
            <a:spLocks noChangeArrowheads="1"/>
          </p:cNvSpPr>
          <p:nvPr/>
        </p:nvSpPr>
        <p:spPr bwMode="auto">
          <a:xfrm>
            <a:off x="2886075" y="37417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Rectangle 192"/>
          <p:cNvSpPr>
            <a:spLocks noChangeArrowheads="1"/>
          </p:cNvSpPr>
          <p:nvPr/>
        </p:nvSpPr>
        <p:spPr bwMode="auto">
          <a:xfrm>
            <a:off x="3114675" y="37417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3343275" y="37417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Rectangle 194"/>
          <p:cNvSpPr>
            <a:spLocks noChangeArrowheads="1"/>
          </p:cNvSpPr>
          <p:nvPr/>
        </p:nvSpPr>
        <p:spPr bwMode="auto">
          <a:xfrm>
            <a:off x="3571875" y="37417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Rectangle 195"/>
          <p:cNvSpPr>
            <a:spLocks noChangeArrowheads="1"/>
          </p:cNvSpPr>
          <p:nvPr/>
        </p:nvSpPr>
        <p:spPr bwMode="auto">
          <a:xfrm>
            <a:off x="2886075" y="39608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Rectangle 196"/>
          <p:cNvSpPr>
            <a:spLocks noChangeArrowheads="1"/>
          </p:cNvSpPr>
          <p:nvPr/>
        </p:nvSpPr>
        <p:spPr bwMode="auto">
          <a:xfrm>
            <a:off x="3114675" y="39608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3" name="Rectangle 197"/>
          <p:cNvSpPr>
            <a:spLocks noChangeArrowheads="1"/>
          </p:cNvSpPr>
          <p:nvPr/>
        </p:nvSpPr>
        <p:spPr bwMode="auto">
          <a:xfrm>
            <a:off x="3343275" y="39608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Rectangle 198"/>
          <p:cNvSpPr>
            <a:spLocks noChangeArrowheads="1"/>
          </p:cNvSpPr>
          <p:nvPr/>
        </p:nvSpPr>
        <p:spPr bwMode="auto">
          <a:xfrm>
            <a:off x="3571875" y="39608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5" name="Rectangle 199"/>
          <p:cNvSpPr>
            <a:spLocks noChangeArrowheads="1"/>
          </p:cNvSpPr>
          <p:nvPr/>
        </p:nvSpPr>
        <p:spPr bwMode="auto">
          <a:xfrm>
            <a:off x="2886075" y="41798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Rectangle 200"/>
          <p:cNvSpPr>
            <a:spLocks noChangeArrowheads="1"/>
          </p:cNvSpPr>
          <p:nvPr/>
        </p:nvSpPr>
        <p:spPr bwMode="auto">
          <a:xfrm>
            <a:off x="3114675" y="41798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7" name="Rectangle 201"/>
          <p:cNvSpPr>
            <a:spLocks noChangeArrowheads="1"/>
          </p:cNvSpPr>
          <p:nvPr/>
        </p:nvSpPr>
        <p:spPr bwMode="auto">
          <a:xfrm>
            <a:off x="3343275" y="41798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" name="Rectangle 202"/>
          <p:cNvSpPr>
            <a:spLocks noChangeArrowheads="1"/>
          </p:cNvSpPr>
          <p:nvPr/>
        </p:nvSpPr>
        <p:spPr bwMode="auto">
          <a:xfrm>
            <a:off x="3571875" y="41798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3800475" y="37417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" name="Rectangle 204"/>
          <p:cNvSpPr>
            <a:spLocks noChangeArrowheads="1"/>
          </p:cNvSpPr>
          <p:nvPr/>
        </p:nvSpPr>
        <p:spPr bwMode="auto">
          <a:xfrm>
            <a:off x="4029075" y="37417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1" name="Rectangle 205"/>
          <p:cNvSpPr>
            <a:spLocks noChangeArrowheads="1"/>
          </p:cNvSpPr>
          <p:nvPr/>
        </p:nvSpPr>
        <p:spPr bwMode="auto">
          <a:xfrm>
            <a:off x="4257675" y="37417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2" name="Rectangle 206"/>
          <p:cNvSpPr>
            <a:spLocks noChangeArrowheads="1"/>
          </p:cNvSpPr>
          <p:nvPr/>
        </p:nvSpPr>
        <p:spPr bwMode="auto">
          <a:xfrm>
            <a:off x="4486275" y="37417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3" name="Rectangle 207"/>
          <p:cNvSpPr>
            <a:spLocks noChangeArrowheads="1"/>
          </p:cNvSpPr>
          <p:nvPr/>
        </p:nvSpPr>
        <p:spPr bwMode="auto">
          <a:xfrm>
            <a:off x="3800475" y="39608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4" name="Rectangle 208"/>
          <p:cNvSpPr>
            <a:spLocks noChangeArrowheads="1"/>
          </p:cNvSpPr>
          <p:nvPr/>
        </p:nvSpPr>
        <p:spPr bwMode="auto">
          <a:xfrm>
            <a:off x="4029075" y="39608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5" name="Rectangle 209"/>
          <p:cNvSpPr>
            <a:spLocks noChangeArrowheads="1"/>
          </p:cNvSpPr>
          <p:nvPr/>
        </p:nvSpPr>
        <p:spPr bwMode="auto">
          <a:xfrm>
            <a:off x="4257675" y="39608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6" name="Rectangle 210"/>
          <p:cNvSpPr>
            <a:spLocks noChangeArrowheads="1"/>
          </p:cNvSpPr>
          <p:nvPr/>
        </p:nvSpPr>
        <p:spPr bwMode="auto">
          <a:xfrm>
            <a:off x="4486275" y="39608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Rectangle 211"/>
          <p:cNvSpPr>
            <a:spLocks noChangeArrowheads="1"/>
          </p:cNvSpPr>
          <p:nvPr/>
        </p:nvSpPr>
        <p:spPr bwMode="auto">
          <a:xfrm>
            <a:off x="3800475" y="41798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8" name="Rectangle 212"/>
          <p:cNvSpPr>
            <a:spLocks noChangeArrowheads="1"/>
          </p:cNvSpPr>
          <p:nvPr/>
        </p:nvSpPr>
        <p:spPr bwMode="auto">
          <a:xfrm>
            <a:off x="4029075" y="41798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9" name="Rectangle 213"/>
          <p:cNvSpPr>
            <a:spLocks noChangeArrowheads="1"/>
          </p:cNvSpPr>
          <p:nvPr/>
        </p:nvSpPr>
        <p:spPr bwMode="auto">
          <a:xfrm>
            <a:off x="4257675" y="41798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" name="Rectangle 214"/>
          <p:cNvSpPr>
            <a:spLocks noChangeArrowheads="1"/>
          </p:cNvSpPr>
          <p:nvPr/>
        </p:nvSpPr>
        <p:spPr bwMode="auto">
          <a:xfrm>
            <a:off x="4486275" y="41798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" name="Rectangle 215"/>
          <p:cNvSpPr>
            <a:spLocks noChangeArrowheads="1"/>
          </p:cNvSpPr>
          <p:nvPr/>
        </p:nvSpPr>
        <p:spPr bwMode="auto">
          <a:xfrm>
            <a:off x="2886075" y="43989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2" name="Rectangle 216"/>
          <p:cNvSpPr>
            <a:spLocks noChangeArrowheads="1"/>
          </p:cNvSpPr>
          <p:nvPr/>
        </p:nvSpPr>
        <p:spPr bwMode="auto">
          <a:xfrm>
            <a:off x="3114675" y="43989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3" name="Rectangle 217"/>
          <p:cNvSpPr>
            <a:spLocks noChangeArrowheads="1"/>
          </p:cNvSpPr>
          <p:nvPr/>
        </p:nvSpPr>
        <p:spPr bwMode="auto">
          <a:xfrm>
            <a:off x="3343275" y="43989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4" name="Rectangle 218"/>
          <p:cNvSpPr>
            <a:spLocks noChangeArrowheads="1"/>
          </p:cNvSpPr>
          <p:nvPr/>
        </p:nvSpPr>
        <p:spPr bwMode="auto">
          <a:xfrm>
            <a:off x="3571875" y="43989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5" name="Rectangle 219"/>
          <p:cNvSpPr>
            <a:spLocks noChangeArrowheads="1"/>
          </p:cNvSpPr>
          <p:nvPr/>
        </p:nvSpPr>
        <p:spPr bwMode="auto">
          <a:xfrm>
            <a:off x="2886075" y="46180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6" name="Rectangle 220"/>
          <p:cNvSpPr>
            <a:spLocks noChangeArrowheads="1"/>
          </p:cNvSpPr>
          <p:nvPr/>
        </p:nvSpPr>
        <p:spPr bwMode="auto">
          <a:xfrm>
            <a:off x="3114675" y="46180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7" name="Rectangle 221"/>
          <p:cNvSpPr>
            <a:spLocks noChangeArrowheads="1"/>
          </p:cNvSpPr>
          <p:nvPr/>
        </p:nvSpPr>
        <p:spPr bwMode="auto">
          <a:xfrm>
            <a:off x="3343275" y="46180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8" name="Rectangle 222"/>
          <p:cNvSpPr>
            <a:spLocks noChangeArrowheads="1"/>
          </p:cNvSpPr>
          <p:nvPr/>
        </p:nvSpPr>
        <p:spPr bwMode="auto">
          <a:xfrm>
            <a:off x="3571875" y="46180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9" name="Rectangle 223"/>
          <p:cNvSpPr>
            <a:spLocks noChangeArrowheads="1"/>
          </p:cNvSpPr>
          <p:nvPr/>
        </p:nvSpPr>
        <p:spPr bwMode="auto">
          <a:xfrm>
            <a:off x="2886075" y="48371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0" name="Rectangle 224"/>
          <p:cNvSpPr>
            <a:spLocks noChangeArrowheads="1"/>
          </p:cNvSpPr>
          <p:nvPr/>
        </p:nvSpPr>
        <p:spPr bwMode="auto">
          <a:xfrm>
            <a:off x="3114675" y="48371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1" name="Rectangle 225"/>
          <p:cNvSpPr>
            <a:spLocks noChangeArrowheads="1"/>
          </p:cNvSpPr>
          <p:nvPr/>
        </p:nvSpPr>
        <p:spPr bwMode="auto">
          <a:xfrm>
            <a:off x="3343275" y="48371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3571875" y="48371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3" name="Rectangle 227"/>
          <p:cNvSpPr>
            <a:spLocks noChangeArrowheads="1"/>
          </p:cNvSpPr>
          <p:nvPr/>
        </p:nvSpPr>
        <p:spPr bwMode="auto">
          <a:xfrm>
            <a:off x="3800475" y="43989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4" name="Rectangle 228"/>
          <p:cNvSpPr>
            <a:spLocks noChangeArrowheads="1"/>
          </p:cNvSpPr>
          <p:nvPr/>
        </p:nvSpPr>
        <p:spPr bwMode="auto">
          <a:xfrm>
            <a:off x="4029075" y="43989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" name="Rectangle 229"/>
          <p:cNvSpPr>
            <a:spLocks noChangeArrowheads="1"/>
          </p:cNvSpPr>
          <p:nvPr/>
        </p:nvSpPr>
        <p:spPr bwMode="auto">
          <a:xfrm>
            <a:off x="4257675" y="43989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6" name="Rectangle 230"/>
          <p:cNvSpPr>
            <a:spLocks noChangeArrowheads="1"/>
          </p:cNvSpPr>
          <p:nvPr/>
        </p:nvSpPr>
        <p:spPr bwMode="auto">
          <a:xfrm>
            <a:off x="4486275" y="43989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7" name="Rectangle 231"/>
          <p:cNvSpPr>
            <a:spLocks noChangeArrowheads="1"/>
          </p:cNvSpPr>
          <p:nvPr/>
        </p:nvSpPr>
        <p:spPr bwMode="auto">
          <a:xfrm>
            <a:off x="3800475" y="46180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8" name="Rectangle 232"/>
          <p:cNvSpPr>
            <a:spLocks noChangeArrowheads="1"/>
          </p:cNvSpPr>
          <p:nvPr/>
        </p:nvSpPr>
        <p:spPr bwMode="auto">
          <a:xfrm>
            <a:off x="4029075" y="46180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" name="Rectangle 233"/>
          <p:cNvSpPr>
            <a:spLocks noChangeArrowheads="1"/>
          </p:cNvSpPr>
          <p:nvPr/>
        </p:nvSpPr>
        <p:spPr bwMode="auto">
          <a:xfrm>
            <a:off x="4257675" y="46180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" name="Rectangle 234"/>
          <p:cNvSpPr>
            <a:spLocks noChangeArrowheads="1"/>
          </p:cNvSpPr>
          <p:nvPr/>
        </p:nvSpPr>
        <p:spPr bwMode="auto">
          <a:xfrm>
            <a:off x="4486275" y="461803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1" name="Rectangle 235"/>
          <p:cNvSpPr>
            <a:spLocks noChangeArrowheads="1"/>
          </p:cNvSpPr>
          <p:nvPr/>
        </p:nvSpPr>
        <p:spPr bwMode="auto">
          <a:xfrm>
            <a:off x="3800475" y="48371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2" name="Rectangle 236"/>
          <p:cNvSpPr>
            <a:spLocks noChangeArrowheads="1"/>
          </p:cNvSpPr>
          <p:nvPr/>
        </p:nvSpPr>
        <p:spPr bwMode="auto">
          <a:xfrm>
            <a:off x="4029075" y="48371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" name="Rectangle 237"/>
          <p:cNvSpPr>
            <a:spLocks noChangeArrowheads="1"/>
          </p:cNvSpPr>
          <p:nvPr/>
        </p:nvSpPr>
        <p:spPr bwMode="auto">
          <a:xfrm>
            <a:off x="4257675" y="48371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4" name="Rectangle 238"/>
          <p:cNvSpPr>
            <a:spLocks noChangeArrowheads="1"/>
          </p:cNvSpPr>
          <p:nvPr/>
        </p:nvSpPr>
        <p:spPr bwMode="auto">
          <a:xfrm>
            <a:off x="4486275" y="483711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5" name="Rectangle 239"/>
          <p:cNvSpPr>
            <a:spLocks noChangeArrowheads="1"/>
          </p:cNvSpPr>
          <p:nvPr/>
        </p:nvSpPr>
        <p:spPr bwMode="auto">
          <a:xfrm>
            <a:off x="2886075" y="50561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6" name="Rectangle 240"/>
          <p:cNvSpPr>
            <a:spLocks noChangeArrowheads="1"/>
          </p:cNvSpPr>
          <p:nvPr/>
        </p:nvSpPr>
        <p:spPr bwMode="auto">
          <a:xfrm>
            <a:off x="3114675" y="50561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7" name="Rectangle 241"/>
          <p:cNvSpPr>
            <a:spLocks noChangeArrowheads="1"/>
          </p:cNvSpPr>
          <p:nvPr/>
        </p:nvSpPr>
        <p:spPr bwMode="auto">
          <a:xfrm>
            <a:off x="3343275" y="50561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8" name="Rectangle 242"/>
          <p:cNvSpPr>
            <a:spLocks noChangeArrowheads="1"/>
          </p:cNvSpPr>
          <p:nvPr/>
        </p:nvSpPr>
        <p:spPr bwMode="auto">
          <a:xfrm>
            <a:off x="3571875" y="50561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9" name="Rectangle 243"/>
          <p:cNvSpPr>
            <a:spLocks noChangeArrowheads="1"/>
          </p:cNvSpPr>
          <p:nvPr/>
        </p:nvSpPr>
        <p:spPr bwMode="auto">
          <a:xfrm>
            <a:off x="2886075" y="52752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0" name="Rectangle 244"/>
          <p:cNvSpPr>
            <a:spLocks noChangeArrowheads="1"/>
          </p:cNvSpPr>
          <p:nvPr/>
        </p:nvSpPr>
        <p:spPr bwMode="auto">
          <a:xfrm>
            <a:off x="3114675" y="52752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1" name="Rectangle 245"/>
          <p:cNvSpPr>
            <a:spLocks noChangeArrowheads="1"/>
          </p:cNvSpPr>
          <p:nvPr/>
        </p:nvSpPr>
        <p:spPr bwMode="auto">
          <a:xfrm>
            <a:off x="3343275" y="52752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2" name="Rectangle 246"/>
          <p:cNvSpPr>
            <a:spLocks noChangeArrowheads="1"/>
          </p:cNvSpPr>
          <p:nvPr/>
        </p:nvSpPr>
        <p:spPr bwMode="auto">
          <a:xfrm>
            <a:off x="3571875" y="52752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3" name="Rectangle 247"/>
          <p:cNvSpPr>
            <a:spLocks noChangeArrowheads="1"/>
          </p:cNvSpPr>
          <p:nvPr/>
        </p:nvSpPr>
        <p:spPr bwMode="auto">
          <a:xfrm>
            <a:off x="3800475" y="50561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4" name="Rectangle 248"/>
          <p:cNvSpPr>
            <a:spLocks noChangeArrowheads="1"/>
          </p:cNvSpPr>
          <p:nvPr/>
        </p:nvSpPr>
        <p:spPr bwMode="auto">
          <a:xfrm>
            <a:off x="4029075" y="50561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5" name="Rectangle 249"/>
          <p:cNvSpPr>
            <a:spLocks noChangeArrowheads="1"/>
          </p:cNvSpPr>
          <p:nvPr/>
        </p:nvSpPr>
        <p:spPr bwMode="auto">
          <a:xfrm>
            <a:off x="4257675" y="50561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6" name="Rectangle 250"/>
          <p:cNvSpPr>
            <a:spLocks noChangeArrowheads="1"/>
          </p:cNvSpPr>
          <p:nvPr/>
        </p:nvSpPr>
        <p:spPr bwMode="auto">
          <a:xfrm>
            <a:off x="4486275" y="5056187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7" name="Rectangle 251"/>
          <p:cNvSpPr>
            <a:spLocks noChangeArrowheads="1"/>
          </p:cNvSpPr>
          <p:nvPr/>
        </p:nvSpPr>
        <p:spPr bwMode="auto">
          <a:xfrm>
            <a:off x="3800475" y="52752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8" name="Rectangle 252"/>
          <p:cNvSpPr>
            <a:spLocks noChangeArrowheads="1"/>
          </p:cNvSpPr>
          <p:nvPr/>
        </p:nvSpPr>
        <p:spPr bwMode="auto">
          <a:xfrm>
            <a:off x="4029075" y="52752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9" name="Rectangle 253"/>
          <p:cNvSpPr>
            <a:spLocks noChangeArrowheads="1"/>
          </p:cNvSpPr>
          <p:nvPr/>
        </p:nvSpPr>
        <p:spPr bwMode="auto">
          <a:xfrm>
            <a:off x="4257675" y="52752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0" name="Rectangle 254"/>
          <p:cNvSpPr>
            <a:spLocks noChangeArrowheads="1"/>
          </p:cNvSpPr>
          <p:nvPr/>
        </p:nvSpPr>
        <p:spPr bwMode="auto">
          <a:xfrm>
            <a:off x="4486275" y="52752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" name="Text Box 255"/>
          <p:cNvSpPr txBox="1">
            <a:spLocks noChangeArrowheads="1"/>
          </p:cNvSpPr>
          <p:nvPr/>
        </p:nvSpPr>
        <p:spPr bwMode="auto">
          <a:xfrm>
            <a:off x="4518025" y="5451475"/>
            <a:ext cx="5064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8x8</a:t>
            </a:r>
          </a:p>
        </p:txBody>
      </p:sp>
      <p:sp>
        <p:nvSpPr>
          <p:cNvPr id="82" name="Line 256"/>
          <p:cNvSpPr>
            <a:spLocks noChangeShapeType="1"/>
          </p:cNvSpPr>
          <p:nvPr/>
        </p:nvSpPr>
        <p:spPr bwMode="auto">
          <a:xfrm>
            <a:off x="2990850" y="3875087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3" name="Line 257"/>
          <p:cNvSpPr>
            <a:spLocks noChangeShapeType="1"/>
          </p:cNvSpPr>
          <p:nvPr/>
        </p:nvSpPr>
        <p:spPr bwMode="auto">
          <a:xfrm flipH="1">
            <a:off x="3000375" y="3875087"/>
            <a:ext cx="19050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" name="Line 258"/>
          <p:cNvSpPr>
            <a:spLocks noChangeShapeType="1"/>
          </p:cNvSpPr>
          <p:nvPr/>
        </p:nvSpPr>
        <p:spPr bwMode="auto">
          <a:xfrm>
            <a:off x="3000375" y="4084637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" name="Line 259"/>
          <p:cNvSpPr>
            <a:spLocks noChangeShapeType="1"/>
          </p:cNvSpPr>
          <p:nvPr/>
        </p:nvSpPr>
        <p:spPr bwMode="auto">
          <a:xfrm flipV="1">
            <a:off x="3000375" y="3846512"/>
            <a:ext cx="466725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" name="Line 261"/>
          <p:cNvSpPr>
            <a:spLocks noChangeShapeType="1"/>
          </p:cNvSpPr>
          <p:nvPr/>
        </p:nvSpPr>
        <p:spPr bwMode="auto">
          <a:xfrm>
            <a:off x="3448050" y="385603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" name="Line 262"/>
          <p:cNvSpPr>
            <a:spLocks noChangeShapeType="1"/>
          </p:cNvSpPr>
          <p:nvPr/>
        </p:nvSpPr>
        <p:spPr bwMode="auto">
          <a:xfrm flipH="1">
            <a:off x="3000375" y="3856037"/>
            <a:ext cx="66675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" name="Line 263"/>
          <p:cNvSpPr>
            <a:spLocks noChangeShapeType="1"/>
          </p:cNvSpPr>
          <p:nvPr/>
        </p:nvSpPr>
        <p:spPr bwMode="auto">
          <a:xfrm>
            <a:off x="3019425" y="4970462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" name="Line 265"/>
          <p:cNvSpPr>
            <a:spLocks noChangeShapeType="1"/>
          </p:cNvSpPr>
          <p:nvPr/>
        </p:nvSpPr>
        <p:spPr bwMode="auto">
          <a:xfrm flipH="1">
            <a:off x="3000375" y="3836987"/>
            <a:ext cx="904875" cy="904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0" name="Line 266"/>
          <p:cNvSpPr>
            <a:spLocks noChangeShapeType="1"/>
          </p:cNvSpPr>
          <p:nvPr/>
        </p:nvSpPr>
        <p:spPr bwMode="auto">
          <a:xfrm>
            <a:off x="3905250" y="384651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1" name="Line 267"/>
          <p:cNvSpPr>
            <a:spLocks noChangeShapeType="1"/>
          </p:cNvSpPr>
          <p:nvPr/>
        </p:nvSpPr>
        <p:spPr bwMode="auto">
          <a:xfrm flipH="1">
            <a:off x="3009900" y="3856037"/>
            <a:ext cx="1114425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2" name="Line 268"/>
          <p:cNvSpPr>
            <a:spLocks noChangeShapeType="1"/>
          </p:cNvSpPr>
          <p:nvPr/>
        </p:nvSpPr>
        <p:spPr bwMode="auto">
          <a:xfrm>
            <a:off x="3000375" y="4503737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3" name="Line 269"/>
          <p:cNvSpPr>
            <a:spLocks noChangeShapeType="1"/>
          </p:cNvSpPr>
          <p:nvPr/>
        </p:nvSpPr>
        <p:spPr bwMode="auto">
          <a:xfrm>
            <a:off x="4371975" y="385603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" name="Line 270"/>
          <p:cNvSpPr>
            <a:spLocks noChangeShapeType="1"/>
          </p:cNvSpPr>
          <p:nvPr/>
        </p:nvSpPr>
        <p:spPr bwMode="auto">
          <a:xfrm flipH="1">
            <a:off x="3009900" y="3836987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" name="Line 271"/>
          <p:cNvSpPr>
            <a:spLocks noChangeShapeType="1"/>
          </p:cNvSpPr>
          <p:nvPr/>
        </p:nvSpPr>
        <p:spPr bwMode="auto">
          <a:xfrm flipH="1">
            <a:off x="3057525" y="3865562"/>
            <a:ext cx="1533525" cy="153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" name="Line 272"/>
          <p:cNvSpPr>
            <a:spLocks noChangeShapeType="1"/>
          </p:cNvSpPr>
          <p:nvPr/>
        </p:nvSpPr>
        <p:spPr bwMode="auto">
          <a:xfrm>
            <a:off x="3067050" y="5399087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7" name="Line 273"/>
          <p:cNvSpPr>
            <a:spLocks noChangeShapeType="1"/>
          </p:cNvSpPr>
          <p:nvPr/>
        </p:nvSpPr>
        <p:spPr bwMode="auto">
          <a:xfrm flipH="1">
            <a:off x="3248025" y="4065587"/>
            <a:ext cx="1343025" cy="134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8" name="Line 274"/>
          <p:cNvSpPr>
            <a:spLocks noChangeShapeType="1"/>
          </p:cNvSpPr>
          <p:nvPr/>
        </p:nvSpPr>
        <p:spPr bwMode="auto">
          <a:xfrm>
            <a:off x="4600575" y="4075112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9" name="Line 275"/>
          <p:cNvSpPr>
            <a:spLocks noChangeShapeType="1"/>
          </p:cNvSpPr>
          <p:nvPr/>
        </p:nvSpPr>
        <p:spPr bwMode="auto">
          <a:xfrm flipH="1">
            <a:off x="3457575" y="4275137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0" name="Line 276"/>
          <p:cNvSpPr>
            <a:spLocks noChangeShapeType="1"/>
          </p:cNvSpPr>
          <p:nvPr/>
        </p:nvSpPr>
        <p:spPr bwMode="auto">
          <a:xfrm>
            <a:off x="3486150" y="539908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1" name="Line 277"/>
          <p:cNvSpPr>
            <a:spLocks noChangeShapeType="1"/>
          </p:cNvSpPr>
          <p:nvPr/>
        </p:nvSpPr>
        <p:spPr bwMode="auto">
          <a:xfrm flipH="1">
            <a:off x="3676650" y="4532312"/>
            <a:ext cx="89535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2" name="Line 278"/>
          <p:cNvSpPr>
            <a:spLocks noChangeShapeType="1"/>
          </p:cNvSpPr>
          <p:nvPr/>
        </p:nvSpPr>
        <p:spPr bwMode="auto">
          <a:xfrm flipH="1">
            <a:off x="3914775" y="4751387"/>
            <a:ext cx="66675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3" name="Line 279"/>
          <p:cNvSpPr>
            <a:spLocks noChangeShapeType="1"/>
          </p:cNvSpPr>
          <p:nvPr/>
        </p:nvSpPr>
        <p:spPr bwMode="auto">
          <a:xfrm flipV="1">
            <a:off x="4143375" y="4960937"/>
            <a:ext cx="466725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4" name="Line 280"/>
          <p:cNvSpPr>
            <a:spLocks noChangeShapeType="1"/>
          </p:cNvSpPr>
          <p:nvPr/>
        </p:nvSpPr>
        <p:spPr bwMode="auto">
          <a:xfrm>
            <a:off x="4581525" y="4522787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5" name="Line 281"/>
          <p:cNvSpPr>
            <a:spLocks noChangeShapeType="1"/>
          </p:cNvSpPr>
          <p:nvPr/>
        </p:nvSpPr>
        <p:spPr bwMode="auto">
          <a:xfrm>
            <a:off x="3933825" y="5399087"/>
            <a:ext cx="209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6" name="Line 282"/>
          <p:cNvSpPr>
            <a:spLocks noChangeShapeType="1"/>
          </p:cNvSpPr>
          <p:nvPr/>
        </p:nvSpPr>
        <p:spPr bwMode="auto">
          <a:xfrm flipH="1">
            <a:off x="4400550" y="5189537"/>
            <a:ext cx="19050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7" name="Line 283"/>
          <p:cNvSpPr>
            <a:spLocks noChangeShapeType="1"/>
          </p:cNvSpPr>
          <p:nvPr/>
        </p:nvSpPr>
        <p:spPr bwMode="auto">
          <a:xfrm>
            <a:off x="4600575" y="4970462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8" name="Line 284"/>
          <p:cNvSpPr>
            <a:spLocks noChangeShapeType="1"/>
          </p:cNvSpPr>
          <p:nvPr/>
        </p:nvSpPr>
        <p:spPr bwMode="auto">
          <a:xfrm flipV="1">
            <a:off x="4400550" y="5389562"/>
            <a:ext cx="180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9" name="Rectangle 285"/>
          <p:cNvSpPr>
            <a:spLocks noChangeArrowheads="1"/>
          </p:cNvSpPr>
          <p:nvPr/>
        </p:nvSpPr>
        <p:spPr bwMode="auto">
          <a:xfrm>
            <a:off x="12668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0" name="Rectangle 286"/>
          <p:cNvSpPr>
            <a:spLocks noChangeArrowheads="1"/>
          </p:cNvSpPr>
          <p:nvPr/>
        </p:nvSpPr>
        <p:spPr bwMode="auto">
          <a:xfrm>
            <a:off x="14954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1" name="Rectangle 287"/>
          <p:cNvSpPr>
            <a:spLocks noChangeArrowheads="1"/>
          </p:cNvSpPr>
          <p:nvPr/>
        </p:nvSpPr>
        <p:spPr bwMode="auto">
          <a:xfrm>
            <a:off x="17240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2" name="Rectangle 288"/>
          <p:cNvSpPr>
            <a:spLocks noChangeArrowheads="1"/>
          </p:cNvSpPr>
          <p:nvPr/>
        </p:nvSpPr>
        <p:spPr bwMode="auto">
          <a:xfrm>
            <a:off x="19526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3" name="Rectangle 289"/>
          <p:cNvSpPr>
            <a:spLocks noChangeArrowheads="1"/>
          </p:cNvSpPr>
          <p:nvPr/>
        </p:nvSpPr>
        <p:spPr bwMode="auto">
          <a:xfrm>
            <a:off x="21812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4" name="Rectangle 290"/>
          <p:cNvSpPr>
            <a:spLocks noChangeArrowheads="1"/>
          </p:cNvSpPr>
          <p:nvPr/>
        </p:nvSpPr>
        <p:spPr bwMode="auto">
          <a:xfrm>
            <a:off x="24098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5" name="Rectangle 291"/>
          <p:cNvSpPr>
            <a:spLocks noChangeArrowheads="1"/>
          </p:cNvSpPr>
          <p:nvPr/>
        </p:nvSpPr>
        <p:spPr bwMode="auto">
          <a:xfrm>
            <a:off x="26384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6" name="Rectangle 292"/>
          <p:cNvSpPr>
            <a:spLocks noChangeArrowheads="1"/>
          </p:cNvSpPr>
          <p:nvPr/>
        </p:nvSpPr>
        <p:spPr bwMode="auto">
          <a:xfrm>
            <a:off x="28670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7" name="Rectangle 309"/>
          <p:cNvSpPr>
            <a:spLocks noChangeArrowheads="1"/>
          </p:cNvSpPr>
          <p:nvPr/>
        </p:nvSpPr>
        <p:spPr bwMode="auto">
          <a:xfrm>
            <a:off x="30956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8" name="Rectangle 310"/>
          <p:cNvSpPr>
            <a:spLocks noChangeArrowheads="1"/>
          </p:cNvSpPr>
          <p:nvPr/>
        </p:nvSpPr>
        <p:spPr bwMode="auto">
          <a:xfrm>
            <a:off x="33242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9" name="Rectangle 311"/>
          <p:cNvSpPr>
            <a:spLocks noChangeArrowheads="1"/>
          </p:cNvSpPr>
          <p:nvPr/>
        </p:nvSpPr>
        <p:spPr bwMode="auto">
          <a:xfrm>
            <a:off x="35528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0" name="Rectangle 312"/>
          <p:cNvSpPr>
            <a:spLocks noChangeArrowheads="1"/>
          </p:cNvSpPr>
          <p:nvPr/>
        </p:nvSpPr>
        <p:spPr bwMode="auto">
          <a:xfrm>
            <a:off x="37814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1" name="Rectangle 313"/>
          <p:cNvSpPr>
            <a:spLocks noChangeArrowheads="1"/>
          </p:cNvSpPr>
          <p:nvPr/>
        </p:nvSpPr>
        <p:spPr bwMode="auto">
          <a:xfrm>
            <a:off x="40100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2" name="Rectangle 314"/>
          <p:cNvSpPr>
            <a:spLocks noChangeArrowheads="1"/>
          </p:cNvSpPr>
          <p:nvPr/>
        </p:nvSpPr>
        <p:spPr bwMode="auto">
          <a:xfrm>
            <a:off x="42386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3" name="Rectangle 315"/>
          <p:cNvSpPr>
            <a:spLocks noChangeArrowheads="1"/>
          </p:cNvSpPr>
          <p:nvPr/>
        </p:nvSpPr>
        <p:spPr bwMode="auto">
          <a:xfrm>
            <a:off x="44672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4" name="Rectangle 316"/>
          <p:cNvSpPr>
            <a:spLocks noChangeArrowheads="1"/>
          </p:cNvSpPr>
          <p:nvPr/>
        </p:nvSpPr>
        <p:spPr bwMode="auto">
          <a:xfrm>
            <a:off x="4695825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5" name="Rectangle 317"/>
          <p:cNvSpPr>
            <a:spLocks noChangeArrowheads="1"/>
          </p:cNvSpPr>
          <p:nvPr/>
        </p:nvSpPr>
        <p:spPr bwMode="auto">
          <a:xfrm>
            <a:off x="5391150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6" name="Rectangle 318"/>
          <p:cNvSpPr>
            <a:spLocks noChangeArrowheads="1"/>
          </p:cNvSpPr>
          <p:nvPr/>
        </p:nvSpPr>
        <p:spPr bwMode="auto">
          <a:xfrm>
            <a:off x="5619750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7" name="Rectangle 319"/>
          <p:cNvSpPr>
            <a:spLocks noChangeArrowheads="1"/>
          </p:cNvSpPr>
          <p:nvPr/>
        </p:nvSpPr>
        <p:spPr bwMode="auto">
          <a:xfrm>
            <a:off x="5848350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8" name="Rectangle 320"/>
          <p:cNvSpPr>
            <a:spLocks noChangeArrowheads="1"/>
          </p:cNvSpPr>
          <p:nvPr/>
        </p:nvSpPr>
        <p:spPr bwMode="auto">
          <a:xfrm>
            <a:off x="6076950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9" name="Rectangle 321"/>
          <p:cNvSpPr>
            <a:spLocks noChangeArrowheads="1"/>
          </p:cNvSpPr>
          <p:nvPr/>
        </p:nvSpPr>
        <p:spPr bwMode="auto">
          <a:xfrm>
            <a:off x="6305550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0" name="Rectangle 322"/>
          <p:cNvSpPr>
            <a:spLocks noChangeArrowheads="1"/>
          </p:cNvSpPr>
          <p:nvPr/>
        </p:nvSpPr>
        <p:spPr bwMode="auto">
          <a:xfrm>
            <a:off x="6534150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1" name="Rectangle 323"/>
          <p:cNvSpPr>
            <a:spLocks noChangeArrowheads="1"/>
          </p:cNvSpPr>
          <p:nvPr/>
        </p:nvSpPr>
        <p:spPr bwMode="auto">
          <a:xfrm>
            <a:off x="6762750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2" name="Rectangle 324"/>
          <p:cNvSpPr>
            <a:spLocks noChangeArrowheads="1"/>
          </p:cNvSpPr>
          <p:nvPr/>
        </p:nvSpPr>
        <p:spPr bwMode="auto">
          <a:xfrm>
            <a:off x="6991350" y="61309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3" name="Text Box 325"/>
          <p:cNvSpPr txBox="1">
            <a:spLocks noChangeArrowheads="1"/>
          </p:cNvSpPr>
          <p:nvPr/>
        </p:nvSpPr>
        <p:spPr bwMode="auto">
          <a:xfrm>
            <a:off x="4927600" y="6059488"/>
            <a:ext cx="4238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. . .</a:t>
            </a:r>
          </a:p>
        </p:txBody>
      </p:sp>
      <p:sp>
        <p:nvSpPr>
          <p:cNvPr id="134" name="Line 326"/>
          <p:cNvSpPr>
            <a:spLocks noChangeShapeType="1"/>
          </p:cNvSpPr>
          <p:nvPr/>
        </p:nvSpPr>
        <p:spPr bwMode="auto">
          <a:xfrm>
            <a:off x="3790950" y="5562600"/>
            <a:ext cx="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5" name="Text Box 327"/>
          <p:cNvSpPr txBox="1">
            <a:spLocks noChangeArrowheads="1"/>
          </p:cNvSpPr>
          <p:nvPr/>
        </p:nvSpPr>
        <p:spPr bwMode="auto">
          <a:xfrm>
            <a:off x="7249584" y="6055255"/>
            <a:ext cx="5857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charset="0"/>
              </a:rPr>
              <a:t>1x64</a:t>
            </a:r>
          </a:p>
        </p:txBody>
      </p:sp>
    </p:spTree>
    <p:extLst>
      <p:ext uri="{BB962C8B-B14F-4D97-AF65-F5344CB8AC3E}">
        <p14:creationId xmlns:p14="http://schemas.microsoft.com/office/powerpoint/2010/main" val="4854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altLang="zh-TW" dirty="0" smtClean="0"/>
              <a:t>Data, Information, and Redundancy</a:t>
            </a:r>
          </a:p>
          <a:p>
            <a:pPr lvl="1"/>
            <a:r>
              <a:rPr lang="en-US" altLang="en-US" dirty="0"/>
              <a:t>The term data compression refers to the process of reducing the amount of data required to represent a given quantity of </a:t>
            </a:r>
            <a:r>
              <a:rPr lang="en-US" altLang="en-US" dirty="0" smtClean="0"/>
              <a:t>information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 is used to represent Information </a:t>
            </a:r>
          </a:p>
          <a:p>
            <a:pPr lvl="1"/>
            <a:r>
              <a:rPr lang="en-US" altLang="zh-TW" dirty="0" smtClean="0"/>
              <a:t>Redundancy </a:t>
            </a:r>
            <a:r>
              <a:rPr lang="en-US" altLang="zh-TW" dirty="0"/>
              <a:t>in data representation of </a:t>
            </a:r>
            <a:r>
              <a:rPr lang="en-US" altLang="zh-TW" dirty="0" smtClean="0"/>
              <a:t>an information provides </a:t>
            </a:r>
            <a:r>
              <a:rPr lang="en-US" altLang="zh-TW" dirty="0"/>
              <a:t>no </a:t>
            </a:r>
            <a:r>
              <a:rPr lang="en-US" altLang="zh-TW" dirty="0" smtClean="0"/>
              <a:t>relevant </a:t>
            </a:r>
            <a:r>
              <a:rPr lang="en-US" altLang="zh-TW" dirty="0"/>
              <a:t>information or repeats a stated </a:t>
            </a:r>
            <a:r>
              <a:rPr lang="en-US" altLang="zh-TW" dirty="0" smtClean="0"/>
              <a:t>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50288" cy="4608513"/>
          </a:xfrm>
        </p:spPr>
        <p:txBody>
          <a:bodyPr/>
          <a:lstStyle/>
          <a:p>
            <a:r>
              <a:rPr lang="en-US" altLang="en-US" dirty="0"/>
              <a:t>DPCM on </a:t>
            </a:r>
            <a:r>
              <a:rPr lang="en-US" altLang="en-US" dirty="0" smtClean="0"/>
              <a:t>DC Components</a:t>
            </a:r>
          </a:p>
          <a:p>
            <a:pPr lvl="1"/>
            <a:r>
              <a:rPr lang="en-US" altLang="en-US" dirty="0"/>
              <a:t>The DC component </a:t>
            </a:r>
            <a:r>
              <a:rPr lang="en-US" altLang="en-US" dirty="0" smtClean="0"/>
              <a:t>often </a:t>
            </a:r>
            <a:r>
              <a:rPr lang="en-US" altLang="en-US" dirty="0"/>
              <a:t>close to that in the previous </a:t>
            </a:r>
            <a:r>
              <a:rPr lang="en-US" altLang="en-US" dirty="0" smtClean="0"/>
              <a:t>block</a:t>
            </a:r>
          </a:p>
          <a:p>
            <a:pPr lvl="1"/>
            <a:r>
              <a:rPr lang="en-US" altLang="en-US" dirty="0"/>
              <a:t>Differential Pulse Code Modulation (DPCM): </a:t>
            </a:r>
            <a:r>
              <a:rPr lang="en-US" altLang="en-US" dirty="0" smtClean="0"/>
              <a:t>Remember</a:t>
            </a:r>
            <a:r>
              <a:rPr lang="en-US" altLang="en-US" dirty="0"/>
              <a:t>, smaller number -&gt; fewer bits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136" name="Rectangle 188"/>
          <p:cNvSpPr>
            <a:spLocks noChangeArrowheads="1"/>
          </p:cNvSpPr>
          <p:nvPr/>
        </p:nvSpPr>
        <p:spPr bwMode="auto">
          <a:xfrm>
            <a:off x="1468437" y="4114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7" name="Rectangle 189"/>
          <p:cNvSpPr>
            <a:spLocks noChangeArrowheads="1"/>
          </p:cNvSpPr>
          <p:nvPr/>
        </p:nvSpPr>
        <p:spPr bwMode="auto">
          <a:xfrm>
            <a:off x="1697037" y="4114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8" name="Rectangle 190"/>
          <p:cNvSpPr>
            <a:spLocks noChangeArrowheads="1"/>
          </p:cNvSpPr>
          <p:nvPr/>
        </p:nvSpPr>
        <p:spPr bwMode="auto">
          <a:xfrm>
            <a:off x="1925637" y="4114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9" name="Rectangle 191"/>
          <p:cNvSpPr>
            <a:spLocks noChangeArrowheads="1"/>
          </p:cNvSpPr>
          <p:nvPr/>
        </p:nvSpPr>
        <p:spPr bwMode="auto">
          <a:xfrm>
            <a:off x="2154237" y="4114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" name="Rectangle 192"/>
          <p:cNvSpPr>
            <a:spLocks noChangeArrowheads="1"/>
          </p:cNvSpPr>
          <p:nvPr/>
        </p:nvSpPr>
        <p:spPr bwMode="auto">
          <a:xfrm>
            <a:off x="2382837" y="4114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1" name="Rectangle 193"/>
          <p:cNvSpPr>
            <a:spLocks noChangeArrowheads="1"/>
          </p:cNvSpPr>
          <p:nvPr/>
        </p:nvSpPr>
        <p:spPr bwMode="auto">
          <a:xfrm>
            <a:off x="3021012" y="4114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2" name="Rectangle 194"/>
          <p:cNvSpPr>
            <a:spLocks noChangeArrowheads="1"/>
          </p:cNvSpPr>
          <p:nvPr/>
        </p:nvSpPr>
        <p:spPr bwMode="auto">
          <a:xfrm>
            <a:off x="3249612" y="4114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3" name="Rectangle 239"/>
          <p:cNvSpPr>
            <a:spLocks noChangeArrowheads="1"/>
          </p:cNvSpPr>
          <p:nvPr/>
        </p:nvSpPr>
        <p:spPr bwMode="auto">
          <a:xfrm>
            <a:off x="1677987" y="4648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4" name="Rectangle 240"/>
          <p:cNvSpPr>
            <a:spLocks noChangeArrowheads="1"/>
          </p:cNvSpPr>
          <p:nvPr/>
        </p:nvSpPr>
        <p:spPr bwMode="auto">
          <a:xfrm>
            <a:off x="1906587" y="4648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5" name="Rectangle 241"/>
          <p:cNvSpPr>
            <a:spLocks noChangeArrowheads="1"/>
          </p:cNvSpPr>
          <p:nvPr/>
        </p:nvSpPr>
        <p:spPr bwMode="auto">
          <a:xfrm>
            <a:off x="2135187" y="4648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6" name="Rectangle 242"/>
          <p:cNvSpPr>
            <a:spLocks noChangeArrowheads="1"/>
          </p:cNvSpPr>
          <p:nvPr/>
        </p:nvSpPr>
        <p:spPr bwMode="auto">
          <a:xfrm>
            <a:off x="2363787" y="4648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7" name="Rectangle 243"/>
          <p:cNvSpPr>
            <a:spLocks noChangeArrowheads="1"/>
          </p:cNvSpPr>
          <p:nvPr/>
        </p:nvSpPr>
        <p:spPr bwMode="auto">
          <a:xfrm>
            <a:off x="3001962" y="4648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8" name="Rectangle 244"/>
          <p:cNvSpPr>
            <a:spLocks noChangeArrowheads="1"/>
          </p:cNvSpPr>
          <p:nvPr/>
        </p:nvSpPr>
        <p:spPr bwMode="auto">
          <a:xfrm>
            <a:off x="3230562" y="4648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9" name="Rectangle 264"/>
          <p:cNvSpPr>
            <a:spLocks noChangeArrowheads="1"/>
          </p:cNvSpPr>
          <p:nvPr/>
        </p:nvSpPr>
        <p:spPr bwMode="auto">
          <a:xfrm>
            <a:off x="1677987" y="5200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0" name="Rectangle 265"/>
          <p:cNvSpPr>
            <a:spLocks noChangeArrowheads="1"/>
          </p:cNvSpPr>
          <p:nvPr/>
        </p:nvSpPr>
        <p:spPr bwMode="auto">
          <a:xfrm>
            <a:off x="1906587" y="5200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1" name="Rectangle 266"/>
          <p:cNvSpPr>
            <a:spLocks noChangeArrowheads="1"/>
          </p:cNvSpPr>
          <p:nvPr/>
        </p:nvSpPr>
        <p:spPr bwMode="auto">
          <a:xfrm>
            <a:off x="2135187" y="5200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2" name="Rectangle 267"/>
          <p:cNvSpPr>
            <a:spLocks noChangeArrowheads="1"/>
          </p:cNvSpPr>
          <p:nvPr/>
        </p:nvSpPr>
        <p:spPr bwMode="auto">
          <a:xfrm>
            <a:off x="2363787" y="5200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3" name="Rectangle 268"/>
          <p:cNvSpPr>
            <a:spLocks noChangeArrowheads="1"/>
          </p:cNvSpPr>
          <p:nvPr/>
        </p:nvSpPr>
        <p:spPr bwMode="auto">
          <a:xfrm>
            <a:off x="3001962" y="5200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4" name="Rectangle 269"/>
          <p:cNvSpPr>
            <a:spLocks noChangeArrowheads="1"/>
          </p:cNvSpPr>
          <p:nvPr/>
        </p:nvSpPr>
        <p:spPr bwMode="auto">
          <a:xfrm>
            <a:off x="3230562" y="5200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5" name="Rectangle 315"/>
          <p:cNvSpPr>
            <a:spLocks noChangeArrowheads="1"/>
          </p:cNvSpPr>
          <p:nvPr/>
        </p:nvSpPr>
        <p:spPr bwMode="auto">
          <a:xfrm>
            <a:off x="1468437" y="41148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156" name="Rectangle 316"/>
          <p:cNvSpPr>
            <a:spLocks noChangeArrowheads="1"/>
          </p:cNvSpPr>
          <p:nvPr/>
        </p:nvSpPr>
        <p:spPr bwMode="auto">
          <a:xfrm>
            <a:off x="1449387" y="464820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54</a:t>
            </a:r>
          </a:p>
        </p:txBody>
      </p:sp>
      <p:sp>
        <p:nvSpPr>
          <p:cNvPr id="157" name="Rectangle 317"/>
          <p:cNvSpPr>
            <a:spLocks noChangeArrowheads="1"/>
          </p:cNvSpPr>
          <p:nvPr/>
        </p:nvSpPr>
        <p:spPr bwMode="auto">
          <a:xfrm>
            <a:off x="1449387" y="5200650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48</a:t>
            </a:r>
          </a:p>
        </p:txBody>
      </p:sp>
      <p:sp>
        <p:nvSpPr>
          <p:cNvPr id="158" name="Rectangle 319"/>
          <p:cNvSpPr>
            <a:spLocks noChangeArrowheads="1"/>
          </p:cNvSpPr>
          <p:nvPr/>
        </p:nvSpPr>
        <p:spPr bwMode="auto">
          <a:xfrm>
            <a:off x="5173662" y="41433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9" name="Rectangle 320"/>
          <p:cNvSpPr>
            <a:spLocks noChangeArrowheads="1"/>
          </p:cNvSpPr>
          <p:nvPr/>
        </p:nvSpPr>
        <p:spPr bwMode="auto">
          <a:xfrm>
            <a:off x="5402262" y="41433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" name="Rectangle 321"/>
          <p:cNvSpPr>
            <a:spLocks noChangeArrowheads="1"/>
          </p:cNvSpPr>
          <p:nvPr/>
        </p:nvSpPr>
        <p:spPr bwMode="auto">
          <a:xfrm>
            <a:off x="5630862" y="41433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1" name="Rectangle 322"/>
          <p:cNvSpPr>
            <a:spLocks noChangeArrowheads="1"/>
          </p:cNvSpPr>
          <p:nvPr/>
        </p:nvSpPr>
        <p:spPr bwMode="auto">
          <a:xfrm>
            <a:off x="5859462" y="41433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2" name="Rectangle 323"/>
          <p:cNvSpPr>
            <a:spLocks noChangeArrowheads="1"/>
          </p:cNvSpPr>
          <p:nvPr/>
        </p:nvSpPr>
        <p:spPr bwMode="auto">
          <a:xfrm>
            <a:off x="6088062" y="41433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3" name="Rectangle 324"/>
          <p:cNvSpPr>
            <a:spLocks noChangeArrowheads="1"/>
          </p:cNvSpPr>
          <p:nvPr/>
        </p:nvSpPr>
        <p:spPr bwMode="auto">
          <a:xfrm>
            <a:off x="6726237" y="41433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4" name="Rectangle 325"/>
          <p:cNvSpPr>
            <a:spLocks noChangeArrowheads="1"/>
          </p:cNvSpPr>
          <p:nvPr/>
        </p:nvSpPr>
        <p:spPr bwMode="auto">
          <a:xfrm>
            <a:off x="6954837" y="41433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5" name="Rectangle 326"/>
          <p:cNvSpPr>
            <a:spLocks noChangeArrowheads="1"/>
          </p:cNvSpPr>
          <p:nvPr/>
        </p:nvSpPr>
        <p:spPr bwMode="auto">
          <a:xfrm>
            <a:off x="5383212" y="46767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6" name="Rectangle 327"/>
          <p:cNvSpPr>
            <a:spLocks noChangeArrowheads="1"/>
          </p:cNvSpPr>
          <p:nvPr/>
        </p:nvSpPr>
        <p:spPr bwMode="auto">
          <a:xfrm>
            <a:off x="5611812" y="46767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7" name="Rectangle 328"/>
          <p:cNvSpPr>
            <a:spLocks noChangeArrowheads="1"/>
          </p:cNvSpPr>
          <p:nvPr/>
        </p:nvSpPr>
        <p:spPr bwMode="auto">
          <a:xfrm>
            <a:off x="5840412" y="46767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8" name="Rectangle 329"/>
          <p:cNvSpPr>
            <a:spLocks noChangeArrowheads="1"/>
          </p:cNvSpPr>
          <p:nvPr/>
        </p:nvSpPr>
        <p:spPr bwMode="auto">
          <a:xfrm>
            <a:off x="6069012" y="46767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9" name="Rectangle 330"/>
          <p:cNvSpPr>
            <a:spLocks noChangeArrowheads="1"/>
          </p:cNvSpPr>
          <p:nvPr/>
        </p:nvSpPr>
        <p:spPr bwMode="auto">
          <a:xfrm>
            <a:off x="6707187" y="46767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0" name="Rectangle 331"/>
          <p:cNvSpPr>
            <a:spLocks noChangeArrowheads="1"/>
          </p:cNvSpPr>
          <p:nvPr/>
        </p:nvSpPr>
        <p:spPr bwMode="auto">
          <a:xfrm>
            <a:off x="6935787" y="46767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1" name="Rectangle 332"/>
          <p:cNvSpPr>
            <a:spLocks noChangeArrowheads="1"/>
          </p:cNvSpPr>
          <p:nvPr/>
        </p:nvSpPr>
        <p:spPr bwMode="auto">
          <a:xfrm>
            <a:off x="5383212" y="52292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2" name="Rectangle 333"/>
          <p:cNvSpPr>
            <a:spLocks noChangeArrowheads="1"/>
          </p:cNvSpPr>
          <p:nvPr/>
        </p:nvSpPr>
        <p:spPr bwMode="auto">
          <a:xfrm>
            <a:off x="5611812" y="52292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3" name="Rectangle 334"/>
          <p:cNvSpPr>
            <a:spLocks noChangeArrowheads="1"/>
          </p:cNvSpPr>
          <p:nvPr/>
        </p:nvSpPr>
        <p:spPr bwMode="auto">
          <a:xfrm>
            <a:off x="5840412" y="52292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4" name="Rectangle 335"/>
          <p:cNvSpPr>
            <a:spLocks noChangeArrowheads="1"/>
          </p:cNvSpPr>
          <p:nvPr/>
        </p:nvSpPr>
        <p:spPr bwMode="auto">
          <a:xfrm>
            <a:off x="6069012" y="52292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5" name="Rectangle 336"/>
          <p:cNvSpPr>
            <a:spLocks noChangeArrowheads="1"/>
          </p:cNvSpPr>
          <p:nvPr/>
        </p:nvSpPr>
        <p:spPr bwMode="auto">
          <a:xfrm>
            <a:off x="6707187" y="52292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6" name="Rectangle 337"/>
          <p:cNvSpPr>
            <a:spLocks noChangeArrowheads="1"/>
          </p:cNvSpPr>
          <p:nvPr/>
        </p:nvSpPr>
        <p:spPr bwMode="auto">
          <a:xfrm>
            <a:off x="6935787" y="52292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7" name="Rectangle 344"/>
          <p:cNvSpPr>
            <a:spLocks noChangeArrowheads="1"/>
          </p:cNvSpPr>
          <p:nvPr/>
        </p:nvSpPr>
        <p:spPr bwMode="auto">
          <a:xfrm>
            <a:off x="5173662" y="4143375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178" name="Rectangle 345"/>
          <p:cNvSpPr>
            <a:spLocks noChangeArrowheads="1"/>
          </p:cNvSpPr>
          <p:nvPr/>
        </p:nvSpPr>
        <p:spPr bwMode="auto">
          <a:xfrm>
            <a:off x="5154612" y="4676775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79" name="Rectangle 346"/>
          <p:cNvSpPr>
            <a:spLocks noChangeArrowheads="1"/>
          </p:cNvSpPr>
          <p:nvPr/>
        </p:nvSpPr>
        <p:spPr bwMode="auto">
          <a:xfrm>
            <a:off x="5154612" y="5229225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-6</a:t>
            </a:r>
          </a:p>
        </p:txBody>
      </p:sp>
      <p:sp>
        <p:nvSpPr>
          <p:cNvPr id="180" name="Line 393"/>
          <p:cNvSpPr>
            <a:spLocks noChangeShapeType="1"/>
          </p:cNvSpPr>
          <p:nvPr/>
        </p:nvSpPr>
        <p:spPr bwMode="auto">
          <a:xfrm>
            <a:off x="3983037" y="5486400"/>
            <a:ext cx="847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1" name="Text Box 394"/>
          <p:cNvSpPr txBox="1">
            <a:spLocks noChangeArrowheads="1"/>
          </p:cNvSpPr>
          <p:nvPr/>
        </p:nvSpPr>
        <p:spPr bwMode="auto">
          <a:xfrm>
            <a:off x="3357562" y="4329113"/>
            <a:ext cx="4714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latin typeface="Comic Sans MS" charset="0"/>
              </a:rPr>
              <a:t>1x64</a:t>
            </a:r>
          </a:p>
        </p:txBody>
      </p:sp>
      <p:sp>
        <p:nvSpPr>
          <p:cNvPr id="182" name="Text Box 395"/>
          <p:cNvSpPr txBox="1">
            <a:spLocks noChangeArrowheads="1"/>
          </p:cNvSpPr>
          <p:nvPr/>
        </p:nvSpPr>
        <p:spPr bwMode="auto">
          <a:xfrm>
            <a:off x="3338512" y="4862513"/>
            <a:ext cx="4714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latin typeface="Comic Sans MS" charset="0"/>
              </a:rPr>
              <a:t>1x64</a:t>
            </a:r>
          </a:p>
        </p:txBody>
      </p:sp>
      <p:sp>
        <p:nvSpPr>
          <p:cNvPr id="183" name="Text Box 396"/>
          <p:cNvSpPr txBox="1">
            <a:spLocks noChangeArrowheads="1"/>
          </p:cNvSpPr>
          <p:nvPr/>
        </p:nvSpPr>
        <p:spPr bwMode="auto">
          <a:xfrm>
            <a:off x="3348037" y="5414963"/>
            <a:ext cx="4714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latin typeface="Comic Sans MS" charset="0"/>
              </a:rPr>
              <a:t>1x64</a:t>
            </a:r>
          </a:p>
        </p:txBody>
      </p:sp>
      <p:sp>
        <p:nvSpPr>
          <p:cNvPr id="184" name="Text Box 399"/>
          <p:cNvSpPr txBox="1">
            <a:spLocks noChangeArrowheads="1"/>
          </p:cNvSpPr>
          <p:nvPr/>
        </p:nvSpPr>
        <p:spPr bwMode="auto">
          <a:xfrm>
            <a:off x="7072312" y="4348163"/>
            <a:ext cx="4714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latin typeface="Comic Sans MS" charset="0"/>
              </a:rPr>
              <a:t>1x64</a:t>
            </a:r>
          </a:p>
        </p:txBody>
      </p:sp>
      <p:sp>
        <p:nvSpPr>
          <p:cNvPr id="185" name="Text Box 400"/>
          <p:cNvSpPr txBox="1">
            <a:spLocks noChangeArrowheads="1"/>
          </p:cNvSpPr>
          <p:nvPr/>
        </p:nvSpPr>
        <p:spPr bwMode="auto">
          <a:xfrm>
            <a:off x="7053262" y="4881563"/>
            <a:ext cx="4714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latin typeface="Comic Sans MS" charset="0"/>
              </a:rPr>
              <a:t>1x64</a:t>
            </a:r>
          </a:p>
        </p:txBody>
      </p:sp>
      <p:sp>
        <p:nvSpPr>
          <p:cNvPr id="186" name="Text Box 401"/>
          <p:cNvSpPr txBox="1">
            <a:spLocks noChangeArrowheads="1"/>
          </p:cNvSpPr>
          <p:nvPr/>
        </p:nvSpPr>
        <p:spPr bwMode="auto">
          <a:xfrm>
            <a:off x="7062787" y="5434013"/>
            <a:ext cx="4714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>
                <a:latin typeface="Comic Sans MS" charset="0"/>
              </a:rPr>
              <a:t>1x64</a:t>
            </a:r>
          </a:p>
        </p:txBody>
      </p:sp>
    </p:spTree>
    <p:extLst>
      <p:ext uri="{BB962C8B-B14F-4D97-AF65-F5344CB8AC3E}">
        <p14:creationId xmlns:p14="http://schemas.microsoft.com/office/powerpoint/2010/main" val="9907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50288" cy="4608513"/>
          </a:xfrm>
        </p:spPr>
        <p:txBody>
          <a:bodyPr/>
          <a:lstStyle/>
          <a:p>
            <a:r>
              <a:rPr lang="en-US" altLang="en-US" dirty="0"/>
              <a:t>RLE on AC </a:t>
            </a:r>
            <a:r>
              <a:rPr lang="en-US" altLang="en-US" dirty="0" smtClean="0"/>
              <a:t>Components </a:t>
            </a:r>
          </a:p>
          <a:p>
            <a:pPr lvl="1"/>
            <a:r>
              <a:rPr lang="en-US" altLang="en-US" dirty="0"/>
              <a:t>The 1x64 vectors have a lot of zeros in them, more so towards the end of the </a:t>
            </a:r>
            <a:r>
              <a:rPr lang="en-US" altLang="en-US" dirty="0" smtClean="0"/>
              <a:t>vector</a:t>
            </a:r>
          </a:p>
          <a:p>
            <a:pPr lvl="1"/>
            <a:r>
              <a:rPr lang="en-US" altLang="en-US" dirty="0"/>
              <a:t>Encode a series of 0s as a (</a:t>
            </a:r>
            <a:r>
              <a:rPr lang="en-US" altLang="en-US" i="1" dirty="0"/>
              <a:t>skip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value</a:t>
            </a:r>
            <a:r>
              <a:rPr lang="en-US" altLang="en-US" dirty="0"/>
              <a:t>) </a:t>
            </a:r>
            <a:r>
              <a:rPr lang="en-US" altLang="en-US" dirty="0" smtClean="0"/>
              <a:t>pair 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8" name="Rectangle 90"/>
          <p:cNvSpPr>
            <a:spLocks noChangeArrowheads="1"/>
          </p:cNvSpPr>
          <p:nvPr/>
        </p:nvSpPr>
        <p:spPr bwMode="auto">
          <a:xfrm>
            <a:off x="1390650" y="41957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" name="Rectangle 91"/>
          <p:cNvSpPr>
            <a:spLocks noChangeArrowheads="1"/>
          </p:cNvSpPr>
          <p:nvPr/>
        </p:nvSpPr>
        <p:spPr bwMode="auto">
          <a:xfrm>
            <a:off x="1619250" y="41957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" name="Rectangle 92"/>
          <p:cNvSpPr>
            <a:spLocks noChangeArrowheads="1"/>
          </p:cNvSpPr>
          <p:nvPr/>
        </p:nvSpPr>
        <p:spPr bwMode="auto">
          <a:xfrm>
            <a:off x="1847850" y="41957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2076450" y="41957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2" name="Rectangle 97"/>
          <p:cNvSpPr>
            <a:spLocks noChangeArrowheads="1"/>
          </p:cNvSpPr>
          <p:nvPr/>
        </p:nvSpPr>
        <p:spPr bwMode="auto">
          <a:xfrm>
            <a:off x="2667000" y="41957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" name="Rectangle 98"/>
          <p:cNvSpPr>
            <a:spLocks noChangeArrowheads="1"/>
          </p:cNvSpPr>
          <p:nvPr/>
        </p:nvSpPr>
        <p:spPr bwMode="auto">
          <a:xfrm>
            <a:off x="2895600" y="41957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4" name="Rectangle 99"/>
          <p:cNvSpPr>
            <a:spLocks noChangeArrowheads="1"/>
          </p:cNvSpPr>
          <p:nvPr/>
        </p:nvSpPr>
        <p:spPr bwMode="auto">
          <a:xfrm>
            <a:off x="3124200" y="41957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5" name="Rectangle 100"/>
          <p:cNvSpPr>
            <a:spLocks noChangeArrowheads="1"/>
          </p:cNvSpPr>
          <p:nvPr/>
        </p:nvSpPr>
        <p:spPr bwMode="auto">
          <a:xfrm>
            <a:off x="3352800" y="41957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6" name="Text Box 114"/>
          <p:cNvSpPr txBox="1">
            <a:spLocks noChangeArrowheads="1"/>
          </p:cNvSpPr>
          <p:nvPr/>
        </p:nvSpPr>
        <p:spPr bwMode="auto">
          <a:xfrm>
            <a:off x="2289175" y="4114800"/>
            <a:ext cx="4238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. . .</a:t>
            </a:r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8004175" y="4505325"/>
            <a:ext cx="5857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1x64</a:t>
            </a:r>
          </a:p>
        </p:txBody>
      </p:sp>
      <p:sp>
        <p:nvSpPr>
          <p:cNvPr id="68" name="Rectangle 116"/>
          <p:cNvSpPr>
            <a:spLocks noChangeArrowheads="1"/>
          </p:cNvSpPr>
          <p:nvPr/>
        </p:nvSpPr>
        <p:spPr bwMode="auto">
          <a:xfrm>
            <a:off x="3581400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9" name="Rectangle 117"/>
          <p:cNvSpPr>
            <a:spLocks noChangeArrowheads="1"/>
          </p:cNvSpPr>
          <p:nvPr/>
        </p:nvSpPr>
        <p:spPr bwMode="auto">
          <a:xfrm>
            <a:off x="3800475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0" name="Rectangle 118"/>
          <p:cNvSpPr>
            <a:spLocks noChangeArrowheads="1"/>
          </p:cNvSpPr>
          <p:nvPr/>
        </p:nvSpPr>
        <p:spPr bwMode="auto">
          <a:xfrm>
            <a:off x="4029075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1" name="Rectangle 120"/>
          <p:cNvSpPr>
            <a:spLocks noChangeArrowheads="1"/>
          </p:cNvSpPr>
          <p:nvPr/>
        </p:nvSpPr>
        <p:spPr bwMode="auto">
          <a:xfrm>
            <a:off x="4257675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2" name="Rectangle 122"/>
          <p:cNvSpPr>
            <a:spLocks noChangeArrowheads="1"/>
          </p:cNvSpPr>
          <p:nvPr/>
        </p:nvSpPr>
        <p:spPr bwMode="auto">
          <a:xfrm>
            <a:off x="4486275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3" name="Rectangle 123"/>
          <p:cNvSpPr>
            <a:spLocks noChangeArrowheads="1"/>
          </p:cNvSpPr>
          <p:nvPr/>
        </p:nvSpPr>
        <p:spPr bwMode="auto">
          <a:xfrm>
            <a:off x="4705350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Rectangle 124"/>
          <p:cNvSpPr>
            <a:spLocks noChangeArrowheads="1"/>
          </p:cNvSpPr>
          <p:nvPr/>
        </p:nvSpPr>
        <p:spPr bwMode="auto">
          <a:xfrm>
            <a:off x="4933950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" name="Rectangle 125"/>
          <p:cNvSpPr>
            <a:spLocks noChangeArrowheads="1"/>
          </p:cNvSpPr>
          <p:nvPr/>
        </p:nvSpPr>
        <p:spPr bwMode="auto">
          <a:xfrm>
            <a:off x="5162550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6" name="Rectangle 126"/>
          <p:cNvSpPr>
            <a:spLocks noChangeArrowheads="1"/>
          </p:cNvSpPr>
          <p:nvPr/>
        </p:nvSpPr>
        <p:spPr bwMode="auto">
          <a:xfrm>
            <a:off x="5391150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7" name="Rectangle 127"/>
          <p:cNvSpPr>
            <a:spLocks noChangeArrowheads="1"/>
          </p:cNvSpPr>
          <p:nvPr/>
        </p:nvSpPr>
        <p:spPr bwMode="auto">
          <a:xfrm>
            <a:off x="5610225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8" name="Rectangle 128"/>
          <p:cNvSpPr>
            <a:spLocks noChangeArrowheads="1"/>
          </p:cNvSpPr>
          <p:nvPr/>
        </p:nvSpPr>
        <p:spPr bwMode="auto">
          <a:xfrm>
            <a:off x="5838825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9" name="Rectangle 129"/>
          <p:cNvSpPr>
            <a:spLocks noChangeArrowheads="1"/>
          </p:cNvSpPr>
          <p:nvPr/>
        </p:nvSpPr>
        <p:spPr bwMode="auto">
          <a:xfrm>
            <a:off x="6067425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0" name="Line 130"/>
          <p:cNvSpPr>
            <a:spLocks noChangeShapeType="1"/>
          </p:cNvSpPr>
          <p:nvPr/>
        </p:nvSpPr>
        <p:spPr bwMode="auto">
          <a:xfrm>
            <a:off x="3581400" y="4414837"/>
            <a:ext cx="36195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" name="Line 131"/>
          <p:cNvSpPr>
            <a:spLocks noChangeShapeType="1"/>
          </p:cNvSpPr>
          <p:nvPr/>
        </p:nvSpPr>
        <p:spPr bwMode="auto">
          <a:xfrm flipH="1">
            <a:off x="4305300" y="4405312"/>
            <a:ext cx="40005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2" name="Rectangle 133"/>
          <p:cNvSpPr>
            <a:spLocks noChangeArrowheads="1"/>
          </p:cNvSpPr>
          <p:nvPr/>
        </p:nvSpPr>
        <p:spPr bwMode="auto">
          <a:xfrm>
            <a:off x="6296025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3" name="Rectangle 134"/>
          <p:cNvSpPr>
            <a:spLocks noChangeArrowheads="1"/>
          </p:cNvSpPr>
          <p:nvPr/>
        </p:nvSpPr>
        <p:spPr bwMode="auto">
          <a:xfrm>
            <a:off x="6524625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4" name="Line 135"/>
          <p:cNvSpPr>
            <a:spLocks noChangeShapeType="1"/>
          </p:cNvSpPr>
          <p:nvPr/>
        </p:nvSpPr>
        <p:spPr bwMode="auto">
          <a:xfrm>
            <a:off x="5162550" y="4414837"/>
            <a:ext cx="55245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" name="Line 136"/>
          <p:cNvSpPr>
            <a:spLocks noChangeShapeType="1"/>
          </p:cNvSpPr>
          <p:nvPr/>
        </p:nvSpPr>
        <p:spPr bwMode="auto">
          <a:xfrm flipH="1">
            <a:off x="6086475" y="4424362"/>
            <a:ext cx="6667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" name="Rectangle 138"/>
          <p:cNvSpPr>
            <a:spLocks noChangeArrowheads="1"/>
          </p:cNvSpPr>
          <p:nvPr/>
        </p:nvSpPr>
        <p:spPr bwMode="auto">
          <a:xfrm>
            <a:off x="6753225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7" name="Rectangle 140"/>
          <p:cNvSpPr>
            <a:spLocks noChangeArrowheads="1"/>
          </p:cNvSpPr>
          <p:nvPr/>
        </p:nvSpPr>
        <p:spPr bwMode="auto">
          <a:xfrm>
            <a:off x="7600950" y="41957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" name="Rectangle 141"/>
          <p:cNvSpPr>
            <a:spLocks noChangeArrowheads="1"/>
          </p:cNvSpPr>
          <p:nvPr/>
        </p:nvSpPr>
        <p:spPr bwMode="auto">
          <a:xfrm>
            <a:off x="7829550" y="4195762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" name="Text Box 142"/>
          <p:cNvSpPr txBox="1">
            <a:spLocks noChangeArrowheads="1"/>
          </p:cNvSpPr>
          <p:nvPr/>
        </p:nvSpPr>
        <p:spPr bwMode="auto">
          <a:xfrm>
            <a:off x="7185025" y="4133850"/>
            <a:ext cx="4238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. . .</a:t>
            </a:r>
          </a:p>
        </p:txBody>
      </p:sp>
      <p:sp>
        <p:nvSpPr>
          <p:cNvPr id="90" name="Rectangle 143"/>
          <p:cNvSpPr>
            <a:spLocks noChangeArrowheads="1"/>
          </p:cNvSpPr>
          <p:nvPr/>
        </p:nvSpPr>
        <p:spPr bwMode="auto">
          <a:xfrm>
            <a:off x="6962775" y="4195762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72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 dirty="0" smtClean="0"/>
              <a:t>Digital image compression steps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50288" cy="4608513"/>
          </a:xfrm>
        </p:spPr>
        <p:txBody>
          <a:bodyPr/>
          <a:lstStyle/>
          <a:p>
            <a:r>
              <a:rPr lang="en-US" altLang="en-US" dirty="0" smtClean="0"/>
              <a:t>DCT </a:t>
            </a:r>
            <a:r>
              <a:rPr lang="en-US" altLang="en-US" dirty="0"/>
              <a:t>and Quantization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9" y="1773163"/>
            <a:ext cx="3070225" cy="457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41313" y="2295525"/>
          <a:ext cx="25352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7" name="Equation" r:id="rId4" imgW="1562040" imgH="457200" progId="Equation.3">
                  <p:embed/>
                </p:oleObj>
              </mc:Choice>
              <mc:Fallback>
                <p:oleObj name="Equation" r:id="rId4" imgW="1562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2295525"/>
                        <a:ext cx="25352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6324600" y="2936875"/>
          <a:ext cx="26590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8" name="Equation" r:id="rId6" imgW="1638000" imgH="457200" progId="Equation.3">
                  <p:embed/>
                </p:oleObj>
              </mc:Choice>
              <mc:Fallback>
                <p:oleObj name="Equation" r:id="rId6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36875"/>
                        <a:ext cx="26590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3"/>
          <a:stretch>
            <a:fillRect/>
          </a:stretch>
        </p:blipFill>
        <p:spPr bwMode="auto">
          <a:xfrm>
            <a:off x="381000" y="3722688"/>
            <a:ext cx="2382838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842125" y="2330450"/>
            <a:ext cx="15824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 dirty="0">
                <a:latin typeface="Arial" panose="020B0604020202020204" pitchFamily="34" charset="0"/>
              </a:rPr>
              <a:t>Right Column</a:t>
            </a:r>
          </a:p>
        </p:txBody>
      </p:sp>
    </p:spTree>
    <p:extLst>
      <p:ext uri="{BB962C8B-B14F-4D97-AF65-F5344CB8AC3E}">
        <p14:creationId xmlns:p14="http://schemas.microsoft.com/office/powerpoint/2010/main" val="5236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7" y="587351"/>
            <a:ext cx="7793038" cy="776288"/>
          </a:xfrm>
        </p:spPr>
        <p:txBody>
          <a:bodyPr/>
          <a:lstStyle/>
          <a:p>
            <a:pPr eaLnBrk="1" hangingPunct="1"/>
            <a:r>
              <a:rPr lang="vi-VN" altLang="en-US" sz="3400" dirty="0" smtClean="0"/>
              <a:t>CHAPTER </a:t>
            </a:r>
            <a:r>
              <a:rPr lang="en-US" altLang="en-US" sz="3400" dirty="0"/>
              <a:t>3</a:t>
            </a:r>
            <a:r>
              <a:rPr lang="vi-VN" altLang="en-US" sz="3400" dirty="0" smtClean="0"/>
              <a:t>: </a:t>
            </a:r>
            <a:r>
              <a:rPr lang="en-US" altLang="en-US" sz="3400" dirty="0" smtClean="0"/>
              <a:t>Digital image compression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1.1 IMAGE COMPRESSION OVERVIEW</a:t>
            </a:r>
          </a:p>
          <a:p>
            <a:pPr marL="0" indent="0">
              <a:buNone/>
            </a:pPr>
            <a:r>
              <a:rPr lang="en-US" altLang="en-US" sz="2800" dirty="0"/>
              <a:t>1</a:t>
            </a:r>
            <a:r>
              <a:rPr lang="en-US" altLang="en-US" sz="2800" dirty="0" smtClean="0"/>
              <a:t>.2 DITGITAL IMAGE COMPRESSION STEPS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1.3 HUFFMAN </a:t>
            </a:r>
            <a:r>
              <a:rPr lang="en-US" altLang="en-US" sz="2800" dirty="0" smtClean="0">
                <a:solidFill>
                  <a:srgbClr val="FF0000"/>
                </a:solidFill>
              </a:rPr>
              <a:t>CODING</a:t>
            </a:r>
          </a:p>
          <a:p>
            <a:pPr marL="0" indent="0">
              <a:buNone/>
            </a:pPr>
            <a:r>
              <a:rPr lang="en-US" altLang="en-US" sz="2800" dirty="0" smtClean="0"/>
              <a:t>1.4 JPEG STANDARD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6758" y="6398644"/>
            <a:ext cx="4227441" cy="457200"/>
          </a:xfrm>
        </p:spPr>
        <p:txBody>
          <a:bodyPr/>
          <a:lstStyle/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FFC60-1499-4CB9-B87F-15DBB26482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766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124" y="618827"/>
            <a:ext cx="7640637" cy="990600"/>
          </a:xfrm>
        </p:spPr>
        <p:txBody>
          <a:bodyPr/>
          <a:lstStyle/>
          <a:p>
            <a:r>
              <a:rPr lang="en-US" altLang="en-US" sz="3600" dirty="0"/>
              <a:t>HUFFMAN CODING</a:t>
            </a:r>
            <a:br>
              <a:rPr lang="en-US" altLang="en-US" sz="3600" dirty="0"/>
            </a:b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96862" y="1448790"/>
            <a:ext cx="8650288" cy="4608513"/>
          </a:xfrm>
        </p:spPr>
        <p:txBody>
          <a:bodyPr/>
          <a:lstStyle/>
          <a:p>
            <a:r>
              <a:rPr lang="en-US" altLang="zh-TW" dirty="0"/>
              <a:t>Coding </a:t>
            </a:r>
            <a:r>
              <a:rPr lang="en-US" altLang="zh-TW" dirty="0" smtClean="0"/>
              <a:t>Redundancy</a:t>
            </a:r>
          </a:p>
          <a:p>
            <a:pPr lvl="1"/>
            <a:r>
              <a:rPr lang="en-US" altLang="en-US" u="sng" dirty="0"/>
              <a:t>Example</a:t>
            </a:r>
            <a:endParaRPr lang="en-US" altLang="zh-TW" dirty="0" smtClean="0"/>
          </a:p>
          <a:p>
            <a:pPr marL="0" indent="0">
              <a:buNone/>
            </a:pPr>
            <a:endParaRPr lang="en-US" altLang="en-US" u="sng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42"/>
          <a:stretch>
            <a:fillRect/>
          </a:stretch>
        </p:blipFill>
        <p:spPr bwMode="auto">
          <a:xfrm>
            <a:off x="4397911" y="1927690"/>
            <a:ext cx="4768850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871538" y="2760663"/>
          <a:ext cx="5648325" cy="349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7" name="Equation" r:id="rId4" imgW="2768400" imgH="1714320" progId="Equation.3">
                  <p:embed/>
                </p:oleObj>
              </mc:Choice>
              <mc:Fallback>
                <p:oleObj name="Equation" r:id="rId4" imgW="2768400" imgH="171432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17" b="-9914"/>
                      <a:stretch>
                        <a:fillRect/>
                      </a:stretch>
                    </p:blipFill>
                    <p:spPr bwMode="auto">
                      <a:xfrm>
                        <a:off x="871538" y="2760663"/>
                        <a:ext cx="5648325" cy="349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5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96" y="98576"/>
            <a:ext cx="7640637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dirty="0"/>
              <a:t>HUFFMAN CODING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96862" y="1448790"/>
            <a:ext cx="8650288" cy="4608513"/>
          </a:xfrm>
        </p:spPr>
        <p:txBody>
          <a:bodyPr/>
          <a:lstStyle/>
          <a:p>
            <a:r>
              <a:rPr lang="en-US" altLang="zh-TW" dirty="0"/>
              <a:t>Coding </a:t>
            </a:r>
            <a:r>
              <a:rPr lang="en-US" altLang="zh-TW" dirty="0" smtClean="0"/>
              <a:t>Redundancy</a:t>
            </a:r>
          </a:p>
          <a:p>
            <a:pPr marL="0" indent="0">
              <a:buNone/>
            </a:pPr>
            <a:endParaRPr lang="en-US" altLang="en-US" u="sng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42"/>
          <a:stretch>
            <a:fillRect/>
          </a:stretch>
        </p:blipFill>
        <p:spPr bwMode="auto">
          <a:xfrm>
            <a:off x="1777891" y="1981081"/>
            <a:ext cx="5156309" cy="194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637846" y="3865564"/>
            <a:ext cx="6019800" cy="2459038"/>
            <a:chOff x="1339" y="2047"/>
            <a:chExt cx="3792" cy="1549"/>
          </a:xfrm>
        </p:grpSpPr>
        <p:pic>
          <p:nvPicPr>
            <p:cNvPr id="15" name="Picture 1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74"/>
            <a:stretch/>
          </p:blipFill>
          <p:spPr bwMode="auto">
            <a:xfrm>
              <a:off x="1339" y="2057"/>
              <a:ext cx="3792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4380" y="2047"/>
              <a:ext cx="479" cy="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141536" y="2500004"/>
            <a:ext cx="1796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Variable-Length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42226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7" y="587351"/>
            <a:ext cx="7793038" cy="776288"/>
          </a:xfrm>
        </p:spPr>
        <p:txBody>
          <a:bodyPr/>
          <a:lstStyle/>
          <a:p>
            <a:pPr eaLnBrk="1" hangingPunct="1"/>
            <a:r>
              <a:rPr lang="vi-VN" altLang="en-US" sz="3400" dirty="0" smtClean="0"/>
              <a:t>CHAPTER </a:t>
            </a:r>
            <a:r>
              <a:rPr lang="en-US" altLang="en-US" sz="3400" dirty="0"/>
              <a:t>3</a:t>
            </a:r>
            <a:r>
              <a:rPr lang="vi-VN" altLang="en-US" sz="3400" dirty="0" smtClean="0"/>
              <a:t>: </a:t>
            </a:r>
            <a:r>
              <a:rPr lang="en-US" altLang="en-US" sz="3400" dirty="0" smtClean="0"/>
              <a:t>Digital image compression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1.1 IMAGE COMPRESSION OVERVIEW</a:t>
            </a:r>
          </a:p>
          <a:p>
            <a:pPr marL="0" indent="0">
              <a:buNone/>
            </a:pPr>
            <a:r>
              <a:rPr lang="en-US" altLang="en-US" sz="2800" dirty="0"/>
              <a:t>1</a:t>
            </a:r>
            <a:r>
              <a:rPr lang="en-US" altLang="en-US" sz="2800" dirty="0" smtClean="0"/>
              <a:t>.2 DITGITAL IMAGE COMPRESSION STEPS</a:t>
            </a:r>
          </a:p>
          <a:p>
            <a:pPr marL="0" indent="0">
              <a:buNone/>
            </a:pPr>
            <a:r>
              <a:rPr lang="en-US" altLang="en-US" sz="2800" dirty="0"/>
              <a:t>1.3 HUFFMAN </a:t>
            </a:r>
            <a:r>
              <a:rPr lang="en-US" altLang="en-US" sz="2800" dirty="0" smtClean="0"/>
              <a:t>CODING</a:t>
            </a:r>
          </a:p>
          <a:p>
            <a:pPr marL="0" indent="0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1.4 JPEG STANDARD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6758" y="6398644"/>
            <a:ext cx="4227441" cy="457200"/>
          </a:xfrm>
        </p:spPr>
        <p:txBody>
          <a:bodyPr/>
          <a:lstStyle/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FFC60-1499-4CB9-B87F-15DBB26482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47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07" y="100917"/>
            <a:ext cx="7640637" cy="990600"/>
          </a:xfrm>
        </p:spPr>
        <p:txBody>
          <a:bodyPr/>
          <a:lstStyle/>
          <a:p>
            <a:r>
              <a:rPr lang="en-US" altLang="en-US" sz="3600"/>
              <a:t>JPEG STANDARD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50288" cy="4608513"/>
          </a:xfrm>
        </p:spPr>
        <p:txBody>
          <a:bodyPr/>
          <a:lstStyle/>
          <a:p>
            <a:r>
              <a:rPr lang="en-US" altLang="en-US" dirty="0"/>
              <a:t>JPEG Compression</a:t>
            </a:r>
          </a:p>
          <a:p>
            <a:pPr lvl="1"/>
            <a:r>
              <a:rPr lang="en-US" altLang="en-US" dirty="0"/>
              <a:t>DCT</a:t>
            </a:r>
          </a:p>
          <a:p>
            <a:pPr lvl="1"/>
            <a:r>
              <a:rPr lang="en-US" altLang="en-US" dirty="0"/>
              <a:t>Quantization</a:t>
            </a:r>
          </a:p>
          <a:p>
            <a:pPr lvl="1"/>
            <a:r>
              <a:rPr lang="en-US" altLang="en-US" dirty="0"/>
              <a:t>Zig-</a:t>
            </a:r>
            <a:r>
              <a:rPr lang="en-US" altLang="en-US" dirty="0" err="1"/>
              <a:t>Zag</a:t>
            </a:r>
            <a:r>
              <a:rPr lang="en-US" altLang="en-US" dirty="0"/>
              <a:t> Scan</a:t>
            </a:r>
          </a:p>
          <a:p>
            <a:pPr lvl="1"/>
            <a:r>
              <a:rPr lang="en-US" altLang="en-US" dirty="0"/>
              <a:t>RLE and DPCM</a:t>
            </a:r>
          </a:p>
          <a:p>
            <a:pPr lvl="1"/>
            <a:r>
              <a:rPr lang="en-US" altLang="en-US" dirty="0"/>
              <a:t>Entropy Coding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07" y="100917"/>
            <a:ext cx="7640637" cy="990600"/>
          </a:xfrm>
        </p:spPr>
        <p:txBody>
          <a:bodyPr/>
          <a:lstStyle/>
          <a:p>
            <a:r>
              <a:rPr lang="en-US" altLang="en-US" sz="3600"/>
              <a:t>JPEG STANDARD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fld id="{0FC9C12E-4796-584A-BE8E-7FEF4965BB4B}" type="slidenum">
              <a:rPr lang="en-US" altLang="en-US" smtClean="0">
                <a:latin typeface="Arial" panose="020B0604020202020204" pitchFamily="34" charset="0"/>
              </a:rPr>
              <a:pPr/>
              <a:t>58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65225" y="2266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93825" y="2266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622425" y="2266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851025" y="2266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165225" y="2486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393825" y="2486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622425" y="2486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851025" y="2486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1165225" y="2705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393825" y="2705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1622425" y="2705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1851025" y="2705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1289050" y="2152650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1289050" y="215265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2184400" y="215265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2079625" y="2800350"/>
            <a:ext cx="10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V="1">
            <a:off x="1393825" y="2028825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1393825" y="2028825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2289175" y="2028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2184400" y="2676525"/>
            <a:ext cx="10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854075" y="2100263"/>
            <a:ext cx="184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omic Sans MS" charset="0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920750" y="2176463"/>
            <a:ext cx="2968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Y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028700" y="1985963"/>
            <a:ext cx="3587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charset="0"/>
              </a:rPr>
              <a:t>C</a:t>
            </a:r>
            <a:r>
              <a:rPr lang="en-US" altLang="en-US" baseline="-25000">
                <a:latin typeface="Comic Sans MS" charset="0"/>
              </a:rPr>
              <a:t>b</a:t>
            </a:r>
            <a:endParaRPr lang="en-US" altLang="en-US">
              <a:latin typeface="Comic Sans MS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75494" y="2422525"/>
            <a:ext cx="346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charset="0"/>
              </a:rPr>
              <a:t>C</a:t>
            </a:r>
            <a:r>
              <a:rPr lang="en-US" altLang="en-US" baseline="-25000" dirty="0">
                <a:latin typeface="Comic Sans MS" charset="0"/>
              </a:rPr>
              <a:t>r</a:t>
            </a:r>
            <a:endParaRPr lang="en-US" altLang="en-US" dirty="0">
              <a:latin typeface="Comic Sans MS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5565775" y="2390775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965825" y="2390775"/>
            <a:ext cx="0" cy="320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5680075" y="560070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5680075" y="530542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5051425" y="5305425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H="1">
            <a:off x="5051425" y="5953125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4108450" y="5153025"/>
            <a:ext cx="942975" cy="323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charset="0"/>
              </a:rPr>
              <a:t>DPCM</a:t>
            </a:r>
          </a:p>
        </p:txBody>
      </p:sp>
      <p:sp>
        <p:nvSpPr>
          <p:cNvPr id="43" name="AutoShape 41"/>
          <p:cNvSpPr>
            <a:spLocks noChangeArrowheads="1"/>
          </p:cNvSpPr>
          <p:nvPr/>
        </p:nvSpPr>
        <p:spPr bwMode="auto">
          <a:xfrm>
            <a:off x="4108450" y="5800725"/>
            <a:ext cx="942975" cy="323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charset="0"/>
              </a:rPr>
              <a:t>RLC</a:t>
            </a: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3489325" y="5324475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3489325" y="5972175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6" name="AutoShape 44"/>
          <p:cNvSpPr>
            <a:spLocks noChangeArrowheads="1"/>
          </p:cNvSpPr>
          <p:nvPr/>
        </p:nvSpPr>
        <p:spPr bwMode="auto">
          <a:xfrm>
            <a:off x="2536825" y="5105400"/>
            <a:ext cx="942975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charset="0"/>
              </a:rPr>
              <a:t>Entropy </a:t>
            </a:r>
          </a:p>
          <a:p>
            <a:pPr algn="ctr"/>
            <a:r>
              <a:rPr lang="en-US" altLang="en-US">
                <a:latin typeface="Comic Sans MS" charset="0"/>
              </a:rPr>
              <a:t>Coding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1241425" y="4562475"/>
            <a:ext cx="942975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1241425" y="4562475"/>
            <a:ext cx="942975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charset="0"/>
              </a:rPr>
              <a:t>Header</a:t>
            </a:r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1241425" y="4810125"/>
            <a:ext cx="942975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charset="0"/>
              </a:rPr>
              <a:t>Tables</a:t>
            </a: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1241425" y="5057775"/>
            <a:ext cx="942975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charset="0"/>
              </a:rPr>
              <a:t>Data</a:t>
            </a:r>
          </a:p>
        </p:txBody>
      </p: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2984500" y="3800475"/>
            <a:ext cx="942975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charset="0"/>
              </a:rPr>
              <a:t>Coding</a:t>
            </a:r>
          </a:p>
          <a:p>
            <a:pPr algn="ctr"/>
            <a:r>
              <a:rPr lang="en-US" altLang="en-US">
                <a:latin typeface="Comic Sans MS" charset="0"/>
              </a:rPr>
              <a:t>Tables</a:t>
            </a:r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4565650" y="3238500"/>
            <a:ext cx="942975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omic Sans MS" charset="0"/>
              </a:rPr>
              <a:t>Quant…</a:t>
            </a:r>
          </a:p>
          <a:p>
            <a:pPr algn="ctr"/>
            <a:r>
              <a:rPr lang="en-US" altLang="en-US">
                <a:latin typeface="Comic Sans MS" charset="0"/>
              </a:rPr>
              <a:t>Tables</a:t>
            </a: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 flipH="1">
            <a:off x="2670175" y="3495675"/>
            <a:ext cx="1895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2670175" y="3495675"/>
            <a:ext cx="0" cy="14287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H="1">
            <a:off x="2184400" y="4905375"/>
            <a:ext cx="485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 flipH="1" flipV="1">
            <a:off x="2670175" y="4162425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 flipV="1">
            <a:off x="5003800" y="26289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58" name="Group 72"/>
          <p:cNvGrpSpPr>
            <a:grpSpLocks/>
          </p:cNvGrpSpPr>
          <p:nvPr/>
        </p:nvGrpSpPr>
        <p:grpSpPr bwMode="auto">
          <a:xfrm>
            <a:off x="2346325" y="2105025"/>
            <a:ext cx="1562100" cy="904875"/>
            <a:chOff x="1146" y="774"/>
            <a:chExt cx="984" cy="570"/>
          </a:xfrm>
        </p:grpSpPr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1146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60" name="Group 70"/>
            <p:cNvGrpSpPr>
              <a:grpSpLocks/>
            </p:cNvGrpSpPr>
            <p:nvPr/>
          </p:nvGrpSpPr>
          <p:grpSpPr bwMode="auto">
            <a:xfrm>
              <a:off x="1160" y="774"/>
              <a:ext cx="970" cy="570"/>
              <a:chOff x="1160" y="774"/>
              <a:chExt cx="970" cy="570"/>
            </a:xfrm>
          </p:grpSpPr>
          <p:sp>
            <p:nvSpPr>
              <p:cNvPr id="61" name="Rectangle 28"/>
              <p:cNvSpPr>
                <a:spLocks noChangeArrowheads="1"/>
              </p:cNvSpPr>
              <p:nvPr/>
            </p:nvSpPr>
            <p:spPr bwMode="auto">
              <a:xfrm>
                <a:off x="1266" y="1002"/>
                <a:ext cx="144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536" y="798"/>
                <a:ext cx="594" cy="30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Comic Sans MS" charset="0"/>
                  </a:rPr>
                  <a:t>DCT</a:t>
                </a:r>
              </a:p>
            </p:txBody>
          </p:sp>
          <p:sp>
            <p:nvSpPr>
              <p:cNvPr id="63" name="Text Box 61"/>
              <p:cNvSpPr txBox="1">
                <a:spLocks noChangeArrowheads="1"/>
              </p:cNvSpPr>
              <p:nvPr/>
            </p:nvSpPr>
            <p:spPr bwMode="auto">
              <a:xfrm>
                <a:off x="1160" y="774"/>
                <a:ext cx="35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latin typeface="Comic Sans MS" charset="0"/>
                  </a:rPr>
                  <a:t>f(i, j)</a:t>
                </a: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1166" y="1152"/>
                <a:ext cx="3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latin typeface="Comic Sans MS" charset="0"/>
                  </a:rPr>
                  <a:t>8 x 8</a:t>
                </a:r>
              </a:p>
            </p:txBody>
          </p:sp>
        </p:grpSp>
      </p:grpSp>
      <p:grpSp>
        <p:nvGrpSpPr>
          <p:cNvPr id="65" name="Group 71"/>
          <p:cNvGrpSpPr>
            <a:grpSpLocks/>
          </p:cNvGrpSpPr>
          <p:nvPr/>
        </p:nvGrpSpPr>
        <p:grpSpPr bwMode="auto">
          <a:xfrm>
            <a:off x="3883025" y="2095500"/>
            <a:ext cx="628650" cy="914400"/>
            <a:chOff x="2114" y="768"/>
            <a:chExt cx="396" cy="576"/>
          </a:xfrm>
        </p:grpSpPr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2214" y="984"/>
              <a:ext cx="144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2114" y="768"/>
              <a:ext cx="3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Comic Sans MS" charset="0"/>
                </a:rPr>
                <a:t>F(u, v)</a:t>
              </a:r>
            </a:p>
          </p:txBody>
        </p:sp>
        <p:sp>
          <p:nvSpPr>
            <p:cNvPr id="68" name="Text Box 64"/>
            <p:cNvSpPr txBox="1">
              <a:spLocks noChangeArrowheads="1"/>
            </p:cNvSpPr>
            <p:nvPr/>
          </p:nvSpPr>
          <p:spPr bwMode="auto">
            <a:xfrm>
              <a:off x="2126" y="1152"/>
              <a:ext cx="3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Comic Sans MS" charset="0"/>
                </a:rPr>
                <a:t>8 x 8</a:t>
              </a:r>
            </a:p>
          </p:txBody>
        </p:sp>
      </p:grpSp>
      <p:sp>
        <p:nvSpPr>
          <p:cNvPr id="69" name="Line 65"/>
          <p:cNvSpPr>
            <a:spLocks noChangeShapeType="1"/>
          </p:cNvSpPr>
          <p:nvPr/>
        </p:nvSpPr>
        <p:spPr bwMode="auto">
          <a:xfrm flipH="1">
            <a:off x="2193925" y="56007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70" name="Group 73"/>
          <p:cNvGrpSpPr>
            <a:grpSpLocks/>
          </p:cNvGrpSpPr>
          <p:nvPr/>
        </p:nvGrpSpPr>
        <p:grpSpPr bwMode="auto">
          <a:xfrm>
            <a:off x="3908425" y="2085975"/>
            <a:ext cx="2292350" cy="561975"/>
            <a:chOff x="2130" y="762"/>
            <a:chExt cx="1444" cy="354"/>
          </a:xfrm>
        </p:grpSpPr>
        <p:sp>
          <p:nvSpPr>
            <p:cNvPr id="71" name="AutoShape 31"/>
            <p:cNvSpPr>
              <a:spLocks noChangeArrowheads="1"/>
            </p:cNvSpPr>
            <p:nvPr/>
          </p:nvSpPr>
          <p:spPr bwMode="auto">
            <a:xfrm>
              <a:off x="2490" y="798"/>
              <a:ext cx="684" cy="3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omic Sans MS" charset="0"/>
                </a:rPr>
                <a:t>Quantization</a:t>
              </a:r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>
              <a:off x="2130" y="960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3" name="Rectangle 66"/>
            <p:cNvSpPr>
              <a:spLocks noChangeArrowheads="1"/>
            </p:cNvSpPr>
            <p:nvPr/>
          </p:nvSpPr>
          <p:spPr bwMode="auto">
            <a:xfrm>
              <a:off x="3228" y="978"/>
              <a:ext cx="144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4" name="Text Box 67"/>
            <p:cNvSpPr txBox="1">
              <a:spLocks noChangeArrowheads="1"/>
            </p:cNvSpPr>
            <p:nvPr/>
          </p:nvSpPr>
          <p:spPr bwMode="auto">
            <a:xfrm>
              <a:off x="3128" y="762"/>
              <a:ext cx="4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Comic Sans MS" charset="0"/>
                </a:rPr>
                <a:t>Fq(u, v)</a:t>
              </a:r>
            </a:p>
          </p:txBody>
        </p:sp>
      </p:grp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5588000" y="4024313"/>
            <a:ext cx="812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Comic Sans MS" charset="0"/>
              </a:rPr>
              <a:t>Zig Zag</a:t>
            </a:r>
          </a:p>
          <a:p>
            <a:pPr algn="ctr"/>
            <a:r>
              <a:rPr lang="en-US" altLang="en-US">
                <a:latin typeface="Comic Sans MS" charset="0"/>
              </a:rPr>
              <a:t>Scan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4793" y="1306183"/>
            <a:ext cx="8650288" cy="4608513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07" y="100917"/>
            <a:ext cx="7640637" cy="990600"/>
          </a:xfrm>
        </p:spPr>
        <p:txBody>
          <a:bodyPr/>
          <a:lstStyle/>
          <a:p>
            <a:r>
              <a:rPr lang="en-US" altLang="en-US" sz="3600"/>
              <a:t>JPEG STANDARD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fld id="{0FC9C12E-4796-584A-BE8E-7FEF4965BB4B}" type="slidenum">
              <a:rPr lang="en-US" altLang="en-US" smtClean="0">
                <a:latin typeface="Arial" panose="020B0604020202020204" pitchFamily="34" charset="0"/>
              </a:rPr>
              <a:pPr/>
              <a:t>59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271462" y="1295400"/>
            <a:ext cx="8650288" cy="4608513"/>
          </a:xfrm>
        </p:spPr>
        <p:txBody>
          <a:bodyPr/>
          <a:lstStyle/>
          <a:p>
            <a:r>
              <a:rPr lang="en-US" altLang="en-US" dirty="0" smtClean="0"/>
              <a:t>Steps </a:t>
            </a:r>
            <a:r>
              <a:rPr lang="en-US" altLang="en-US" dirty="0"/>
              <a:t>Involved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/>
            <a:r>
              <a:rPr lang="en-US" altLang="en-US" dirty="0" smtClean="0"/>
              <a:t>Discrete </a:t>
            </a:r>
            <a:r>
              <a:rPr lang="en-US" altLang="en-US" dirty="0"/>
              <a:t>Cosine Transform of each 8x8 pixel array</a:t>
            </a:r>
            <a:br>
              <a:rPr lang="en-US" altLang="en-US" dirty="0"/>
            </a:br>
            <a:r>
              <a:rPr lang="en-US" altLang="en-US" dirty="0"/>
              <a:t>f(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altLang="en-US" dirty="0">
                <a:sym typeface="Wingdings" charset="2"/>
              </a:rPr>
              <a:t>T F(</a:t>
            </a:r>
            <a:r>
              <a:rPr lang="en-US" altLang="en-US" dirty="0" err="1">
                <a:sym typeface="Wingdings" charset="2"/>
              </a:rPr>
              <a:t>u,v</a:t>
            </a:r>
            <a:r>
              <a:rPr lang="en-US" altLang="en-US" dirty="0">
                <a:sym typeface="Wingdings" charset="2"/>
              </a:rPr>
              <a:t>)</a:t>
            </a:r>
          </a:p>
          <a:p>
            <a:pPr lvl="1"/>
            <a:r>
              <a:rPr lang="en-US" altLang="en-US" dirty="0">
                <a:sym typeface="Wingdings" charset="2"/>
              </a:rPr>
              <a:t>Quantization using a table or using a constant</a:t>
            </a:r>
          </a:p>
          <a:p>
            <a:pPr lvl="1"/>
            <a:r>
              <a:rPr lang="en-US" altLang="en-US" dirty="0">
                <a:sym typeface="Wingdings" charset="2"/>
              </a:rPr>
              <a:t>Zig-</a:t>
            </a:r>
            <a:r>
              <a:rPr lang="en-US" altLang="en-US" dirty="0" err="1">
                <a:sym typeface="Wingdings" charset="2"/>
              </a:rPr>
              <a:t>Zag</a:t>
            </a:r>
            <a:r>
              <a:rPr lang="en-US" altLang="en-US" dirty="0">
                <a:sym typeface="Wingdings" charset="2"/>
              </a:rPr>
              <a:t> scan to exploit redundancy</a:t>
            </a:r>
          </a:p>
          <a:p>
            <a:pPr lvl="1"/>
            <a:r>
              <a:rPr lang="en-US" altLang="en-US" dirty="0"/>
              <a:t>Differential Pulse Code Modulation(DPCM) on the DC component and Run length Coding of the AC components</a:t>
            </a:r>
          </a:p>
          <a:p>
            <a:pPr lvl="1"/>
            <a:r>
              <a:rPr lang="en-US" altLang="en-US" dirty="0"/>
              <a:t>Entropy coding (Huffman) of the final output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457200" lvl="1" indent="0">
              <a:buNone/>
            </a:pPr>
            <a:endParaRPr lang="en-US" altLang="en-US" dirty="0">
              <a:ea typeface="Times New Roman Rom" charset="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altLang="zh-TW" dirty="0" smtClean="0"/>
              <a:t>Data, Information, and Redundancy</a:t>
            </a:r>
          </a:p>
          <a:p>
            <a:pPr lvl="1"/>
            <a:r>
              <a:rPr lang="en-US" altLang="en-US" dirty="0" smtClean="0"/>
              <a:t>Let </a:t>
            </a:r>
            <a:r>
              <a:rPr lang="en-US" i="1" dirty="0" smtClean="0"/>
              <a:t>n</a:t>
            </a:r>
            <a:r>
              <a:rPr lang="en-US" i="1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/>
              <a:t>n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altLang="en-US" dirty="0" smtClean="0"/>
              <a:t>denote </a:t>
            </a:r>
            <a:r>
              <a:rPr lang="en-US" altLang="en-US" dirty="0"/>
              <a:t>the number of information carrying units in two data sets that represent the same </a:t>
            </a:r>
            <a:r>
              <a:rPr lang="en-US" altLang="en-US" dirty="0" smtClean="0"/>
              <a:t>information</a:t>
            </a:r>
          </a:p>
          <a:p>
            <a:pPr lvl="1"/>
            <a:r>
              <a:rPr lang="en-US" altLang="en-US" dirty="0"/>
              <a:t>The relative redundancy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D</a:t>
            </a:r>
            <a:r>
              <a:rPr lang="en-US" altLang="en-US" dirty="0"/>
              <a:t> is define as </a:t>
            </a:r>
            <a:r>
              <a:rPr lang="en-US" altLang="en-US" dirty="0" smtClean="0"/>
              <a:t>: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where 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R</a:t>
            </a:r>
            <a:r>
              <a:rPr lang="en-US" altLang="en-US" dirty="0"/>
              <a:t>, commonly called the compression ratio, </a:t>
            </a:r>
            <a:r>
              <a:rPr lang="en-US" altLang="en-US" dirty="0" smtClean="0"/>
              <a:t>is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graphicFrame>
        <p:nvGraphicFramePr>
          <p:cNvPr id="7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358"/>
              </p:ext>
            </p:extLst>
          </p:nvPr>
        </p:nvGraphicFramePr>
        <p:xfrm>
          <a:off x="3707070" y="3599656"/>
          <a:ext cx="159385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3" name="Equation" r:id="rId3" imgW="761760" imgH="1104840" progId="Equation.3">
                  <p:embed/>
                </p:oleObj>
              </mc:Choice>
              <mc:Fallback>
                <p:oleObj name="Equation" r:id="rId3" imgW="76176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70" y="3599656"/>
                        <a:ext cx="159385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5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363" y="582778"/>
            <a:ext cx="7640637" cy="533400"/>
          </a:xfrm>
        </p:spPr>
        <p:txBody>
          <a:bodyPr/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</a:t>
            </a:r>
            <a:r>
              <a:rPr lang="vi-VN" altLang="en-US" dirty="0" smtClean="0"/>
              <a:t>his chapter we have learn</a:t>
            </a:r>
            <a:r>
              <a:rPr lang="en-US" altLang="en-US" dirty="0" smtClean="0"/>
              <a:t>t</a:t>
            </a:r>
            <a:r>
              <a:rPr lang="vi-VN" altLang="en-US" dirty="0" smtClean="0"/>
              <a:t>: </a:t>
            </a:r>
          </a:p>
          <a:p>
            <a:pPr lvl="1"/>
            <a:r>
              <a:rPr lang="en-US" altLang="en-US" dirty="0" smtClean="0"/>
              <a:t>The need </a:t>
            </a:r>
            <a:r>
              <a:rPr lang="en-US" altLang="en-US" dirty="0"/>
              <a:t>image compression</a:t>
            </a:r>
          </a:p>
          <a:p>
            <a:pPr lvl="1"/>
            <a:r>
              <a:rPr lang="en-US" altLang="en-US" dirty="0" smtClean="0"/>
              <a:t>block </a:t>
            </a:r>
            <a:r>
              <a:rPr lang="en-US" altLang="en-US" dirty="0"/>
              <a:t>diagram of image compression .</a:t>
            </a:r>
          </a:p>
          <a:p>
            <a:pPr lvl="1"/>
            <a:r>
              <a:rPr lang="en-US" altLang="en-US" dirty="0" smtClean="0"/>
              <a:t>Huffman </a:t>
            </a:r>
            <a:r>
              <a:rPr lang="en-US" altLang="en-US" dirty="0"/>
              <a:t>coding, lossless and </a:t>
            </a:r>
            <a:r>
              <a:rPr lang="en-US" altLang="en-US" dirty="0" err="1"/>
              <a:t>lossy</a:t>
            </a:r>
            <a:r>
              <a:rPr lang="en-US" altLang="en-US" dirty="0"/>
              <a:t> coding</a:t>
            </a:r>
          </a:p>
          <a:p>
            <a:pPr lvl="1"/>
            <a:r>
              <a:rPr lang="vi-VN" altLang="en-US" dirty="0" smtClean="0"/>
              <a:t>JPEG </a:t>
            </a:r>
            <a:r>
              <a:rPr lang="vi-VN" altLang="en-US" dirty="0"/>
              <a:t>image conpression standard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375150" cy="457200"/>
          </a:xfrm>
        </p:spPr>
        <p:txBody>
          <a:bodyPr/>
          <a:lstStyle/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384" y="457200"/>
            <a:ext cx="7640637" cy="533400"/>
          </a:xfrm>
        </p:spPr>
        <p:txBody>
          <a:bodyPr/>
          <a:lstStyle/>
          <a:p>
            <a:r>
              <a:rPr lang="en-US" sz="3600" dirty="0" smtClean="0"/>
              <a:t>HOMEWORK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华文新魏" pitchFamily="2" charset="-122"/>
              </a:rPr>
              <a:t>Review the Chapter 3 </a:t>
            </a:r>
          </a:p>
          <a:p>
            <a:r>
              <a:rPr lang="en-US" altLang="zh-CN" dirty="0" smtClean="0">
                <a:ea typeface="华文新魏" pitchFamily="2" charset="-122"/>
              </a:rPr>
              <a:t>Read chapter </a:t>
            </a:r>
            <a:r>
              <a:rPr lang="en-US" altLang="zh-CN" dirty="0">
                <a:ea typeface="华文新魏" pitchFamily="2" charset="-122"/>
              </a:rPr>
              <a:t>4</a:t>
            </a:r>
            <a:r>
              <a:rPr lang="en-US" altLang="zh-CN" dirty="0" smtClean="0">
                <a:ea typeface="华文新魏" pitchFamily="2" charset="-122"/>
              </a:rPr>
              <a:t> (pp. </a:t>
            </a:r>
            <a:r>
              <a:rPr lang="en-US" dirty="0"/>
              <a:t>547-564 </a:t>
            </a:r>
            <a:r>
              <a:rPr lang="en-US" altLang="zh-CN" dirty="0" smtClean="0">
                <a:ea typeface="华文新魏" pitchFamily="2" charset="-122"/>
              </a:rPr>
              <a:t>)</a:t>
            </a:r>
          </a:p>
          <a:p>
            <a:r>
              <a:rPr lang="en-US" altLang="zh-CN" dirty="0" smtClean="0">
                <a:ea typeface="华文新魏" pitchFamily="2" charset="-122"/>
              </a:rPr>
              <a:t>Solve the exercise: 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3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.1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3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.2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3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.4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3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.5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3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.7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3.11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3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.12, 3.15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3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.20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3.25. </a:t>
            </a:r>
            <a:endParaRPr lang="en-US" altLang="zh-CN" b="1" dirty="0">
              <a:solidFill>
                <a:srgbClr val="3366FF"/>
              </a:solidFill>
              <a:ea typeface="华文新魏" pitchFamily="2" charset="-12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nl-NL" dirty="0" smtClean="0">
                <a:latin typeface="Arial" panose="020B0604020202020204" pitchFamily="34" charset="0"/>
              </a:rPr>
              <a:t>402084-Chapter 3</a:t>
            </a:r>
            <a:r>
              <a:rPr lang="en-US" dirty="0" smtClean="0">
                <a:latin typeface="Arial" panose="020B0604020202020204" pitchFamily="34" charset="0"/>
              </a:rPr>
              <a:t>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6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altLang="zh-TW" dirty="0" smtClean="0"/>
              <a:t>Data, Information, and Redundancy</a:t>
            </a:r>
          </a:p>
          <a:p>
            <a:pPr lvl="1"/>
            <a:r>
              <a:rPr lang="en-US" altLang="en-US" dirty="0">
                <a:ea typeface="Times New Roman Rom" charset="0"/>
              </a:rPr>
              <a:t>If </a:t>
            </a:r>
            <a:r>
              <a:rPr lang="en-US" altLang="en-US" i="1" dirty="0">
                <a:ea typeface="Times New Roman Rom" charset="0"/>
              </a:rPr>
              <a:t>n</a:t>
            </a:r>
            <a:r>
              <a:rPr lang="en-US" altLang="en-US" i="1" baseline="-25000" dirty="0">
                <a:ea typeface="Times New Roman Rom" charset="0"/>
              </a:rPr>
              <a:t>1</a:t>
            </a:r>
            <a:r>
              <a:rPr lang="en-US" altLang="en-US" i="1" dirty="0">
                <a:ea typeface="Times New Roman Rom" charset="0"/>
              </a:rPr>
              <a:t> </a:t>
            </a:r>
            <a:r>
              <a:rPr lang="en-US" altLang="en-US" dirty="0">
                <a:ea typeface="Times New Roman Rom" charset="0"/>
              </a:rPr>
              <a:t>=</a:t>
            </a:r>
            <a:r>
              <a:rPr lang="en-US" altLang="en-US" i="1" dirty="0">
                <a:ea typeface="Times New Roman Rom" charset="0"/>
              </a:rPr>
              <a:t> n</a:t>
            </a:r>
            <a:r>
              <a:rPr lang="en-US" altLang="en-US" i="1" baseline="-25000" dirty="0">
                <a:ea typeface="Times New Roman Rom" charset="0"/>
              </a:rPr>
              <a:t>2 , </a:t>
            </a:r>
            <a:r>
              <a:rPr lang="en-US" altLang="en-US" i="1" dirty="0">
                <a:ea typeface="Times New Roman Rom" charset="0"/>
              </a:rPr>
              <a:t>C</a:t>
            </a:r>
            <a:r>
              <a:rPr lang="en-US" altLang="en-US" i="1" baseline="-25000" dirty="0">
                <a:ea typeface="Times New Roman Rom" charset="0"/>
              </a:rPr>
              <a:t>R</a:t>
            </a:r>
            <a:r>
              <a:rPr lang="en-US" altLang="en-US" i="1" dirty="0">
                <a:ea typeface="Times New Roman Rom" charset="0"/>
              </a:rPr>
              <a:t>=1 </a:t>
            </a:r>
            <a:r>
              <a:rPr lang="en-US" altLang="en-US" dirty="0">
                <a:ea typeface="Times New Roman Rom" charset="0"/>
              </a:rPr>
              <a:t>and</a:t>
            </a:r>
            <a:r>
              <a:rPr lang="en-US" altLang="en-US" i="1" dirty="0">
                <a:ea typeface="Times New Roman Rom" charset="0"/>
              </a:rPr>
              <a:t> R</a:t>
            </a:r>
            <a:r>
              <a:rPr lang="en-US" altLang="en-US" i="1" baseline="-25000" dirty="0">
                <a:ea typeface="Times New Roman Rom" charset="0"/>
              </a:rPr>
              <a:t>D</a:t>
            </a:r>
            <a:r>
              <a:rPr lang="en-US" altLang="en-US" i="1" dirty="0">
                <a:ea typeface="Times New Roman Rom" charset="0"/>
              </a:rPr>
              <a:t>=0	</a:t>
            </a:r>
            <a:r>
              <a:rPr lang="en-US" altLang="en-US" i="1" dirty="0" smtClean="0">
                <a:ea typeface="Times New Roman Rom" charset="0"/>
              </a:rPr>
              <a:t>    no </a:t>
            </a:r>
            <a:r>
              <a:rPr lang="en-US" altLang="en-US" i="1" dirty="0">
                <a:ea typeface="Times New Roman Rom" charset="0"/>
              </a:rPr>
              <a:t>redundancy</a:t>
            </a:r>
          </a:p>
          <a:p>
            <a:pPr lvl="1"/>
            <a:r>
              <a:rPr lang="en-US" altLang="en-US" dirty="0">
                <a:ea typeface="Times New Roman Rom" charset="0"/>
              </a:rPr>
              <a:t>If </a:t>
            </a:r>
            <a:r>
              <a:rPr lang="en-US" altLang="en-US" i="1" dirty="0">
                <a:ea typeface="Times New Roman Rom" charset="0"/>
              </a:rPr>
              <a:t>n</a:t>
            </a:r>
            <a:r>
              <a:rPr lang="en-US" altLang="en-US" i="1" baseline="-25000" dirty="0">
                <a:ea typeface="Times New Roman Rom" charset="0"/>
              </a:rPr>
              <a:t>1</a:t>
            </a:r>
            <a:r>
              <a:rPr lang="en-US" altLang="en-US" i="1" dirty="0">
                <a:ea typeface="Times New Roman Rom" charset="0"/>
              </a:rPr>
              <a:t> </a:t>
            </a:r>
            <a:r>
              <a:rPr lang="en-US" altLang="en-US" dirty="0">
                <a:ea typeface="Times New Roman Rom" charset="0"/>
              </a:rPr>
              <a:t>&gt;&gt;</a:t>
            </a:r>
            <a:r>
              <a:rPr lang="en-US" altLang="en-US" i="1" dirty="0">
                <a:ea typeface="Times New Roman Rom" charset="0"/>
              </a:rPr>
              <a:t> n</a:t>
            </a:r>
            <a:r>
              <a:rPr lang="en-US" altLang="en-US" i="1" baseline="-25000" dirty="0">
                <a:ea typeface="Times New Roman Rom" charset="0"/>
              </a:rPr>
              <a:t>2 , </a:t>
            </a:r>
            <a:r>
              <a:rPr lang="en-US" altLang="en-US" i="1" dirty="0">
                <a:ea typeface="Times New Roman Rom" charset="0"/>
              </a:rPr>
              <a:t>C</a:t>
            </a:r>
            <a:r>
              <a:rPr lang="en-US" altLang="en-US" i="1" baseline="-25000" dirty="0">
                <a:ea typeface="Times New Roman Rom" charset="0"/>
              </a:rPr>
              <a:t>R</a:t>
            </a:r>
            <a:r>
              <a:rPr lang="en-US" altLang="en-US" i="1" dirty="0">
                <a:ea typeface="Times New Roman Rom" charset="0"/>
              </a:rPr>
              <a:t>          </a:t>
            </a:r>
            <a:r>
              <a:rPr lang="en-US" altLang="en-US" dirty="0">
                <a:ea typeface="Times New Roman Rom" charset="0"/>
              </a:rPr>
              <a:t>and</a:t>
            </a:r>
            <a:r>
              <a:rPr lang="en-US" altLang="en-US" i="1" dirty="0">
                <a:ea typeface="Times New Roman Rom" charset="0"/>
              </a:rPr>
              <a:t> R</a:t>
            </a:r>
            <a:r>
              <a:rPr lang="en-US" altLang="en-US" i="1" baseline="-25000" dirty="0">
                <a:ea typeface="Times New Roman Rom" charset="0"/>
              </a:rPr>
              <a:t>D</a:t>
            </a:r>
            <a:r>
              <a:rPr lang="en-US" altLang="en-US" i="1" dirty="0">
                <a:ea typeface="Times New Roman Rom" charset="0"/>
              </a:rPr>
              <a:t>   </a:t>
            </a:r>
            <a:r>
              <a:rPr lang="en-US" altLang="en-US" i="1" dirty="0" smtClean="0">
                <a:ea typeface="Times New Roman Rom" charset="0"/>
              </a:rPr>
              <a:t>high </a:t>
            </a:r>
            <a:r>
              <a:rPr lang="en-US" altLang="en-US" i="1" dirty="0">
                <a:ea typeface="Times New Roman Rom" charset="0"/>
              </a:rPr>
              <a:t>redundancy</a:t>
            </a:r>
          </a:p>
          <a:p>
            <a:pPr lvl="1"/>
            <a:r>
              <a:rPr lang="en-US" altLang="en-US" dirty="0">
                <a:ea typeface="Times New Roman Rom" charset="0"/>
              </a:rPr>
              <a:t>If </a:t>
            </a:r>
            <a:r>
              <a:rPr lang="en-US" altLang="en-US" i="1" dirty="0">
                <a:ea typeface="Times New Roman Rom" charset="0"/>
              </a:rPr>
              <a:t>n</a:t>
            </a:r>
            <a:r>
              <a:rPr lang="en-US" altLang="en-US" i="1" baseline="-25000" dirty="0">
                <a:ea typeface="Times New Roman Rom" charset="0"/>
              </a:rPr>
              <a:t>1</a:t>
            </a:r>
            <a:r>
              <a:rPr lang="en-US" altLang="en-US" i="1" dirty="0">
                <a:ea typeface="Times New Roman Rom" charset="0"/>
              </a:rPr>
              <a:t> </a:t>
            </a:r>
            <a:r>
              <a:rPr lang="en-US" altLang="en-US" dirty="0">
                <a:ea typeface="Times New Roman Rom" charset="0"/>
              </a:rPr>
              <a:t>&lt;&lt;</a:t>
            </a:r>
            <a:r>
              <a:rPr lang="en-US" altLang="en-US" i="1" dirty="0">
                <a:ea typeface="Times New Roman Rom" charset="0"/>
              </a:rPr>
              <a:t> n</a:t>
            </a:r>
            <a:r>
              <a:rPr lang="en-US" altLang="en-US" i="1" baseline="-25000" dirty="0">
                <a:ea typeface="Times New Roman Rom" charset="0"/>
              </a:rPr>
              <a:t>2 , </a:t>
            </a:r>
            <a:r>
              <a:rPr lang="en-US" altLang="en-US" i="1" dirty="0">
                <a:ea typeface="Times New Roman Rom" charset="0"/>
              </a:rPr>
              <a:t>C</a:t>
            </a:r>
            <a:r>
              <a:rPr lang="en-US" altLang="en-US" i="1" baseline="-25000" dirty="0">
                <a:ea typeface="Times New Roman Rom" charset="0"/>
              </a:rPr>
              <a:t>R</a:t>
            </a:r>
            <a:r>
              <a:rPr lang="en-US" altLang="en-US" i="1" dirty="0">
                <a:ea typeface="Times New Roman Rom" charset="0"/>
              </a:rPr>
              <a:t>          </a:t>
            </a:r>
            <a:r>
              <a:rPr lang="en-US" altLang="en-US" dirty="0">
                <a:ea typeface="Times New Roman Rom" charset="0"/>
              </a:rPr>
              <a:t>and</a:t>
            </a:r>
            <a:r>
              <a:rPr lang="en-US" altLang="en-US" i="1" dirty="0">
                <a:ea typeface="Times New Roman Rom" charset="0"/>
              </a:rPr>
              <a:t> R</a:t>
            </a:r>
            <a:r>
              <a:rPr lang="en-US" altLang="en-US" i="1" baseline="-25000" dirty="0">
                <a:ea typeface="Times New Roman Rom" charset="0"/>
              </a:rPr>
              <a:t>D</a:t>
            </a:r>
            <a:r>
              <a:rPr lang="en-US" altLang="en-US" i="1" dirty="0">
                <a:ea typeface="Times New Roman Rom" charset="0"/>
              </a:rPr>
              <a:t>   </a:t>
            </a:r>
            <a:r>
              <a:rPr lang="en-US" altLang="en-US" i="1" dirty="0" smtClean="0">
                <a:ea typeface="Times New Roman Rom" charset="0"/>
              </a:rPr>
              <a:t>undesirable</a:t>
            </a:r>
            <a:endParaRPr lang="en-US" altLang="en-US" i="1" dirty="0">
              <a:ea typeface="Times New Roman Rom" charset="0"/>
            </a:endParaRPr>
          </a:p>
          <a:p>
            <a:pPr lvl="1"/>
            <a:r>
              <a:rPr lang="en-US" altLang="en-US" i="1" dirty="0"/>
              <a:t>A </a:t>
            </a:r>
            <a:r>
              <a:rPr lang="en-US" altLang="en-US" dirty="0"/>
              <a:t>compression ration of 10 (10:1) means that the first data set has 10 information carrying units (say, bits) for every 1 unit in the second (compressed) data set.</a:t>
            </a:r>
          </a:p>
          <a:p>
            <a:pPr lvl="1"/>
            <a:endParaRPr lang="en-US" altLang="en-US" i="1" dirty="0">
              <a:ea typeface="Times New Roman Rom" charset="0"/>
            </a:endParaRP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altLang="zh-TW" dirty="0" smtClean="0"/>
              <a:t>Redundancy in Digital Images Data</a:t>
            </a:r>
          </a:p>
          <a:p>
            <a:pPr lvl="1"/>
            <a:r>
              <a:rPr lang="en-US" b="1" dirty="0"/>
              <a:t>Coding </a:t>
            </a:r>
            <a:r>
              <a:rPr lang="en-US" b="1" dirty="0" smtClean="0"/>
              <a:t>redundancy: </a:t>
            </a:r>
            <a:r>
              <a:rPr lang="en-US" dirty="0" smtClean="0"/>
              <a:t> </a:t>
            </a:r>
            <a:r>
              <a:rPr lang="en-US" dirty="0"/>
              <a:t>usually appear as results of the uniform representation of each </a:t>
            </a:r>
            <a:r>
              <a:rPr lang="en-US" dirty="0" smtClean="0"/>
              <a:t>pixel</a:t>
            </a:r>
          </a:p>
          <a:p>
            <a:pPr lvl="1"/>
            <a:r>
              <a:rPr lang="en-US" altLang="en-US" b="1" dirty="0"/>
              <a:t>Inter-pixel </a:t>
            </a:r>
            <a:r>
              <a:rPr lang="en-US" altLang="en-US" b="1" dirty="0" smtClean="0"/>
              <a:t>Redundancy </a:t>
            </a:r>
            <a:r>
              <a:rPr lang="en-US" b="1" dirty="0" smtClean="0"/>
              <a:t>: </a:t>
            </a:r>
            <a:r>
              <a:rPr lang="en-US" dirty="0" smtClean="0"/>
              <a:t> because the adjacent pixels tend to have similarity in practical.</a:t>
            </a:r>
          </a:p>
          <a:p>
            <a:pPr lvl="1"/>
            <a:r>
              <a:rPr lang="en-US" b="1" dirty="0" smtClean="0"/>
              <a:t>Irrelevant Information: </a:t>
            </a:r>
            <a:r>
              <a:rPr lang="en-US" dirty="0" smtClean="0"/>
              <a:t>Image</a:t>
            </a:r>
            <a:r>
              <a:rPr lang="en-US" b="1" dirty="0" smtClean="0"/>
              <a:t> </a:t>
            </a:r>
            <a:r>
              <a:rPr lang="en-US" dirty="0"/>
              <a:t>contain information which are </a:t>
            </a:r>
            <a:r>
              <a:rPr lang="en-US" dirty="0" smtClean="0"/>
              <a:t>ignored by </a:t>
            </a:r>
            <a:r>
              <a:rPr lang="en-US" dirty="0"/>
              <a:t>the human visual system.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73" y="392606"/>
            <a:ext cx="7640637" cy="990600"/>
          </a:xfrm>
        </p:spPr>
        <p:txBody>
          <a:bodyPr/>
          <a:lstStyle/>
          <a:p>
            <a:r>
              <a:rPr lang="en-US" altLang="en-US" sz="3600"/>
              <a:t>IMAGE COMPRESSION OVERVIEW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96862" y="1448790"/>
            <a:ext cx="8650288" cy="4608513"/>
          </a:xfrm>
        </p:spPr>
        <p:txBody>
          <a:bodyPr/>
          <a:lstStyle/>
          <a:p>
            <a:r>
              <a:rPr lang="en-US" altLang="zh-TW" dirty="0"/>
              <a:t>Coding </a:t>
            </a:r>
            <a:r>
              <a:rPr lang="en-US" altLang="zh-TW" dirty="0" smtClean="0"/>
              <a:t>Redundancy</a:t>
            </a:r>
          </a:p>
          <a:p>
            <a:pPr lvl="1"/>
            <a:r>
              <a:rPr lang="en-US" altLang="en-US" dirty="0"/>
              <a:t>Recall from the histogram calculations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average code bits </a:t>
            </a:r>
            <a:r>
              <a:rPr lang="en-US" altLang="zh-TW" dirty="0" smtClean="0"/>
              <a:t>length assigned </a:t>
            </a:r>
            <a:r>
              <a:rPr lang="en-US" altLang="zh-TW" dirty="0"/>
              <a:t>to the gray level values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length of the code should be inverse proportional </a:t>
            </a:r>
            <a:r>
              <a:rPr lang="en-US" altLang="zh-TW" dirty="0" smtClean="0"/>
              <a:t>to its </a:t>
            </a:r>
            <a:r>
              <a:rPr lang="en-US" altLang="zh-TW" dirty="0"/>
              <a:t>probability (occurrence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</a:t>
            </a:r>
            <a:r>
              <a:rPr lang="en-US" dirty="0" smtClean="0">
                <a:latin typeface="Arial" panose="020B0604020202020204" pitchFamily="34" charset="0"/>
              </a:rPr>
              <a:t>-Chapter 3: Digital image compression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s-IS" dirty="0" smtClean="0"/>
              <a:t>09/10/2016</a:t>
            </a:r>
            <a:endParaRPr lang="en-US" dirty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01822"/>
              </p:ext>
            </p:extLst>
          </p:nvPr>
        </p:nvGraphicFramePr>
        <p:xfrm>
          <a:off x="3276600" y="2480603"/>
          <a:ext cx="2895600" cy="315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6" name="Equation" r:id="rId3" imgW="1206360" imgH="1523880" progId="Equation.3">
                  <p:embed/>
                </p:oleObj>
              </mc:Choice>
              <mc:Fallback>
                <p:oleObj name="Equation" r:id="rId3" imgW="1206360" imgH="1523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80603"/>
                        <a:ext cx="2895600" cy="3158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تصميم افتراضي">
  <a:themeElements>
    <a:clrScheme name="تصميم افتراضي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تصميم افتراضي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3399FF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3399FF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lnDef>
  </a:objectDefaults>
  <a:extraClrSchemeLst>
    <a:extraClrScheme>
      <a:clrScheme name="تصميم افتراضي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26430</TotalTime>
  <Words>2433</Words>
  <Application>Microsoft Office PowerPoint</Application>
  <PresentationFormat>On-screen Show (4:3)</PresentationFormat>
  <Paragraphs>758</Paragraphs>
  <Slides>61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6" baseType="lpstr">
      <vt:lpstr>MS PGothic</vt:lpstr>
      <vt:lpstr>MS PGothic</vt:lpstr>
      <vt:lpstr>Arial</vt:lpstr>
      <vt:lpstr>Arial </vt:lpstr>
      <vt:lpstr>Comic Sans MS</vt:lpstr>
      <vt:lpstr>Microsoft Sans Serif</vt:lpstr>
      <vt:lpstr>华文新魏</vt:lpstr>
      <vt:lpstr>Tahoma</vt:lpstr>
      <vt:lpstr>Times New Roman Rom</vt:lpstr>
      <vt:lpstr>Wingdings</vt:lpstr>
      <vt:lpstr>ZapfDingbats</vt:lpstr>
      <vt:lpstr>Blends</vt:lpstr>
      <vt:lpstr>1_تصميم افتراضي</vt:lpstr>
      <vt:lpstr>Equation</vt:lpstr>
      <vt:lpstr>Chart</vt:lpstr>
      <vt:lpstr>PowerPoint Presentation</vt:lpstr>
      <vt:lpstr>OBJECTIVES</vt:lpstr>
      <vt:lpstr>CHAPTER 3: Digital image compression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IMAGE COMPRESSION OVERVIEW</vt:lpstr>
      <vt:lpstr>CHAPTER 3: Digital image compression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Digital image compression steps</vt:lpstr>
      <vt:lpstr>CHAPTER 3: Digital image compression</vt:lpstr>
      <vt:lpstr>HUFFMAN CODING </vt:lpstr>
      <vt:lpstr>HUFFMAN CODING</vt:lpstr>
      <vt:lpstr>CHAPTER 3: Digital image compression</vt:lpstr>
      <vt:lpstr>JPEG STANDARD</vt:lpstr>
      <vt:lpstr>JPEG STANDARD</vt:lpstr>
      <vt:lpstr>JPEG STANDARD</vt:lpstr>
      <vt:lpstr>SUMMARY</vt:lpstr>
      <vt:lpstr>HOMEWORK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lava1368</cp:lastModifiedBy>
  <cp:revision>841</cp:revision>
  <cp:lastPrinted>2015-10-30T07:26:18Z</cp:lastPrinted>
  <dcterms:created xsi:type="dcterms:W3CDTF">2010-10-05T21:36:22Z</dcterms:created>
  <dcterms:modified xsi:type="dcterms:W3CDTF">2016-11-21T09:03:48Z</dcterms:modified>
</cp:coreProperties>
</file>