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4512" r:id="rId2"/>
  </p:sldMasterIdLst>
  <p:notesMasterIdLst>
    <p:notesMasterId r:id="rId41"/>
  </p:notesMasterIdLst>
  <p:handoutMasterIdLst>
    <p:handoutMasterId r:id="rId42"/>
  </p:handoutMasterIdLst>
  <p:sldIdLst>
    <p:sldId id="473" r:id="rId3"/>
    <p:sldId id="336" r:id="rId4"/>
    <p:sldId id="560" r:id="rId5"/>
    <p:sldId id="561" r:id="rId6"/>
    <p:sldId id="851" r:id="rId7"/>
    <p:sldId id="856" r:id="rId8"/>
    <p:sldId id="857" r:id="rId9"/>
    <p:sldId id="858" r:id="rId10"/>
    <p:sldId id="859" r:id="rId11"/>
    <p:sldId id="860" r:id="rId12"/>
    <p:sldId id="861" r:id="rId13"/>
    <p:sldId id="862" r:id="rId14"/>
    <p:sldId id="853" r:id="rId15"/>
    <p:sldId id="854" r:id="rId16"/>
    <p:sldId id="855" r:id="rId17"/>
    <p:sldId id="885" r:id="rId18"/>
    <p:sldId id="863" r:id="rId19"/>
    <p:sldId id="864" r:id="rId20"/>
    <p:sldId id="865" r:id="rId21"/>
    <p:sldId id="866" r:id="rId22"/>
    <p:sldId id="867" r:id="rId23"/>
    <p:sldId id="868" r:id="rId24"/>
    <p:sldId id="870" r:id="rId25"/>
    <p:sldId id="871" r:id="rId26"/>
    <p:sldId id="872" r:id="rId27"/>
    <p:sldId id="873" r:id="rId28"/>
    <p:sldId id="886" r:id="rId29"/>
    <p:sldId id="874" r:id="rId30"/>
    <p:sldId id="877" r:id="rId31"/>
    <p:sldId id="878" r:id="rId32"/>
    <p:sldId id="879" r:id="rId33"/>
    <p:sldId id="887" r:id="rId34"/>
    <p:sldId id="881" r:id="rId35"/>
    <p:sldId id="882" r:id="rId36"/>
    <p:sldId id="883" r:id="rId37"/>
    <p:sldId id="884" r:id="rId38"/>
    <p:sldId id="692" r:id="rId39"/>
    <p:sldId id="620" r:id="rId40"/>
  </p:sldIdLst>
  <p:sldSz cx="9144000" cy="6858000" type="screen4x3"/>
  <p:notesSz cx="6400800" cy="8686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3710"/>
    <a:srgbClr val="3366FF"/>
    <a:srgbClr val="FF0000"/>
    <a:srgbClr val="0000FF"/>
    <a:srgbClr val="FFFF99"/>
    <a:srgbClr val="F9A50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68"/>
    <p:restoredTop sz="94006" autoAdjust="0"/>
  </p:normalViewPr>
  <p:slideViewPr>
    <p:cSldViewPr>
      <p:cViewPr varScale="1">
        <p:scale>
          <a:sx n="67" d="100"/>
          <a:sy n="67" d="100"/>
        </p:scale>
        <p:origin x="77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196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363" cy="434975"/>
          </a:xfrm>
          <a:prstGeom prst="rect">
            <a:avLst/>
          </a:prstGeom>
        </p:spPr>
        <p:txBody>
          <a:bodyPr vert="horz" lIns="81546" tIns="40773" rIns="81546" bIns="40773" rtlCol="0"/>
          <a:lstStyle>
            <a:lvl1pPr algn="l">
              <a:defRPr sz="11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625850" y="0"/>
            <a:ext cx="2773363" cy="434975"/>
          </a:xfrm>
          <a:prstGeom prst="rect">
            <a:avLst/>
          </a:prstGeom>
        </p:spPr>
        <p:txBody>
          <a:bodyPr vert="horz" lIns="81546" tIns="40773" rIns="81546" bIns="40773" rtlCol="0"/>
          <a:lstStyle>
            <a:lvl1pPr algn="r">
              <a:defRPr sz="11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EECA3D30-25D1-4864-8443-C1CBCAB87E69}" type="datetimeFigureOut">
              <a:rPr lang="en-US">
                <a:latin typeface="Arial" panose="020B0604020202020204" pitchFamily="34" charset="0"/>
              </a:rPr>
              <a:pPr>
                <a:defRPr/>
              </a:pPr>
              <a:t>11/21/2016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251825"/>
            <a:ext cx="2773363" cy="434975"/>
          </a:xfrm>
          <a:prstGeom prst="rect">
            <a:avLst/>
          </a:prstGeom>
        </p:spPr>
        <p:txBody>
          <a:bodyPr vert="horz" lIns="81546" tIns="40773" rIns="81546" bIns="40773" rtlCol="0" anchor="b"/>
          <a:lstStyle>
            <a:lvl1pPr algn="l">
              <a:defRPr sz="11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625850" y="8251825"/>
            <a:ext cx="2773363" cy="434975"/>
          </a:xfrm>
          <a:prstGeom prst="rect">
            <a:avLst/>
          </a:prstGeom>
        </p:spPr>
        <p:txBody>
          <a:bodyPr vert="horz" lIns="81546" tIns="40773" rIns="81546" bIns="40773" rtlCol="0" anchor="b"/>
          <a:lstStyle>
            <a:lvl1pPr algn="r">
              <a:defRPr sz="11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D27090D8-DA3B-4C8F-BEE5-C3C2A0C6A0B2}" type="slidenum">
              <a:rPr lang="en-US"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3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202" tIns="43102" rIns="86202" bIns="43102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202" tIns="43102" rIns="86202" bIns="4310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8700" y="652463"/>
            <a:ext cx="4343400" cy="3257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202" tIns="43102" rIns="86202" bIns="431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202" tIns="43102" rIns="86202" bIns="43102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202" tIns="43102" rIns="86202" bIns="43102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F9FED0E3-99E4-4BBE-A109-A7C9294B92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0334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smtClean="0">
              <a:latin typeface="Arial" panose="020B060402020202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4DF64E6-CC2D-4F8D-B89B-2A9F34473094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1</a:t>
            </a:fld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656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661988" indent="-2540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019175" indent="-2032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425575" indent="-2032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1833563" indent="-2032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290763" indent="-20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747963" indent="-20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205163" indent="-20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662363" indent="-20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83FDFA7-95F7-48B6-89B8-C8447462D157}" type="slidenum">
              <a:rPr lang="en-US" altLang="en-US" smtClean="0">
                <a:latin typeface="Arial" panose="020B0604020202020204" pitchFamily="34" charset="0"/>
              </a:rPr>
              <a:pPr/>
              <a:t>2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76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661988" indent="-2540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019175" indent="-2032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425575" indent="-2032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1833563" indent="-2032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290763" indent="-20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747963" indent="-20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205163" indent="-20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662363" indent="-20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2704665-2672-4ADD-B76B-5FEC5AA86920}" type="slidenum">
              <a:rPr lang="en-US" altLang="en-US" smtClean="0">
                <a:latin typeface="Arial" panose="020B0604020202020204" pitchFamily="34" charset="0"/>
              </a:rPr>
              <a:pPr/>
              <a:t>3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11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661988" indent="-2540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019175" indent="-2032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425575" indent="-2032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1833563" indent="-2032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290763" indent="-20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747963" indent="-20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205163" indent="-20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662363" indent="-20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2704665-2672-4ADD-B76B-5FEC5AA86920}" type="slidenum">
              <a:rPr lang="en-US" altLang="en-US" smtClean="0">
                <a:latin typeface="Arial" panose="020B0604020202020204" pitchFamily="34" charset="0"/>
              </a:rPr>
              <a:pPr/>
              <a:t>16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033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661988" indent="-2540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019175" indent="-2032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425575" indent="-2032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1833563" indent="-2032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290763" indent="-20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747963" indent="-20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205163" indent="-20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662363" indent="-20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2704665-2672-4ADD-B76B-5FEC5AA86920}" type="slidenum">
              <a:rPr lang="en-US" altLang="en-US" smtClean="0">
                <a:latin typeface="Arial" panose="020B0604020202020204" pitchFamily="34" charset="0"/>
              </a:rPr>
              <a:pPr/>
              <a:t>27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668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661988" indent="-2540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019175" indent="-2032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425575" indent="-2032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1833563" indent="-2032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290763" indent="-20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747963" indent="-20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205163" indent="-20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662363" indent="-20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2704665-2672-4ADD-B76B-5FEC5AA86920}" type="slidenum">
              <a:rPr lang="en-US" altLang="en-US" smtClean="0">
                <a:latin typeface="Arial" panose="020B0604020202020204" pitchFamily="34" charset="0"/>
              </a:rPr>
              <a:pPr/>
              <a:t>32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033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9050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dirty="0" smtClean="0">
                  <a:latin typeface="Arial" panose="020B0604020202020204" pitchFamily="34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dirty="0" smtClean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dirty="0" smtClean="0">
                  <a:latin typeface="Arial" panose="020B0604020202020204" pitchFamily="34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dirty="0" smtClean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dirty="0" smtClean="0">
                <a:latin typeface="Arial" panose="020B0604020202020204" pitchFamily="34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dirty="0" smtClean="0">
                <a:latin typeface="Arial" panose="020B0604020202020204" pitchFamily="34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dirty="0" smtClean="0">
                <a:latin typeface="Arial" panose="020B0604020202020204" pitchFamily="34" charset="0"/>
              </a:endParaRPr>
            </a:p>
          </p:txBody>
        </p:sp>
      </p:grpSp>
      <p:sp>
        <p:nvSpPr>
          <p:cNvPr id="1085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1430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85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09/10/2016</a:t>
            </a: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402084-Chapter 6: Advange digital image processing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4D3782A-32E4-45FA-972B-364FCD507E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097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09/10/2016</a:t>
            </a: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402084-Chapter 6: Advange digital image processing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A7538-934B-4D0A-BB6F-04B5CD5671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600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2913" y="214313"/>
            <a:ext cx="2162175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14313"/>
            <a:ext cx="6335713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09/10/2016</a:t>
            </a: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402084-Chapter 6: Advange digital image processing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BD44C-F5AB-4675-A5B5-F215B29B7F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3818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8524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524000"/>
            <a:ext cx="4248150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0" y="1524000"/>
            <a:ext cx="4249738" cy="46085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09/10/2016</a:t>
            </a: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402084-Chapter 6: Advange digital image processing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6C645-354C-4571-9147-B072105DE2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617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ar-S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6345238"/>
            <a:ext cx="2133600" cy="476250"/>
          </a:xfrm>
        </p:spPr>
        <p:txBody>
          <a:bodyPr/>
          <a:lstStyle>
            <a:lvl1pPr algn="l"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09/10/2016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45238"/>
            <a:ext cx="2895600" cy="476250"/>
          </a:xfrm>
        </p:spPr>
        <p:txBody>
          <a:bodyPr/>
          <a:lstStyle>
            <a:lvl1pPr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is-IS" dirty="0" smtClean="0"/>
              <a:t>402084-Chapter 6: Advange digital image processing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51588"/>
            <a:ext cx="2133600" cy="476250"/>
          </a:xfrm>
        </p:spPr>
        <p:txBody>
          <a:bodyPr/>
          <a:lstStyle>
            <a:lvl1pPr algn="r"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FAEFA5F0-CF39-4C9F-A72F-AFFCDAF4C51C}" type="slidenum">
              <a:rPr lang="ar-SA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7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09/10/2016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is-IS" dirty="0" smtClean="0"/>
              <a:t>402084-Chapter 6: Advange digital image processing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D7CEABCD-3608-4F0E-93C2-8B024A303C3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57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09/10/2016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is-IS" dirty="0" smtClean="0"/>
              <a:t>402084-Chapter 6: Advange digital image processing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FBB437B6-2C0F-4118-B5DE-D647098BC20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89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09/10/2016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is-IS" dirty="0" smtClean="0"/>
              <a:t>402084-Chapter 6: Advange digital image processing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668E8731-918F-4C2A-B7B8-C9B09FDFE79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50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09/10/2016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is-IS" dirty="0" smtClean="0"/>
              <a:t>402084-Chapter 6: Advange digital image processing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406D85F8-8CF5-43AF-B15E-3E8ACDC4BA3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080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09/10/2016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is-IS" dirty="0" smtClean="0"/>
              <a:t>402084-Chapter 6: Advange digital image processing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90D4ED7A-1C66-4EB1-8895-08777B1BFAC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406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09/10/2016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is-IS" dirty="0" smtClean="0"/>
              <a:t>402084-Chapter 6: Advange digital image processing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DEA7B474-10EA-4496-88A4-60224DB7612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27163" cy="1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 bwMode="auto">
          <a:xfrm>
            <a:off x="1503363" y="1272208"/>
            <a:ext cx="7640637" cy="0"/>
          </a:xfrm>
          <a:prstGeom prst="line">
            <a:avLst/>
          </a:prstGeom>
          <a:solidFill>
            <a:schemeClr val="accent1"/>
          </a:solidFill>
          <a:ln w="44450" cap="flat" cmpd="sng" algn="ctr">
            <a:gradFill flip="none" rotWithShape="1">
              <a:gsLst>
                <a:gs pos="0">
                  <a:srgbClr val="FF0000"/>
                </a:gs>
                <a:gs pos="37000">
                  <a:srgbClr val="F83710"/>
                </a:gs>
                <a:gs pos="70000">
                  <a:srgbClr val="F9A50F"/>
                </a:gs>
                <a:gs pos="100000">
                  <a:srgbClr val="FFC000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16"/>
          <p:cNvCxnSpPr>
            <a:cxnSpLocks noChangeShapeType="1"/>
          </p:cNvCxnSpPr>
          <p:nvPr userDrawn="1"/>
        </p:nvCxnSpPr>
        <p:spPr bwMode="auto">
          <a:xfrm>
            <a:off x="1503363" y="304800"/>
            <a:ext cx="7640637" cy="0"/>
          </a:xfrm>
          <a:prstGeom prst="line">
            <a:avLst/>
          </a:prstGeom>
          <a:noFill/>
          <a:ln w="444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Straight Connector 17"/>
          <p:cNvCxnSpPr>
            <a:cxnSpLocks noChangeShapeType="1"/>
          </p:cNvCxnSpPr>
          <p:nvPr userDrawn="1"/>
        </p:nvCxnSpPr>
        <p:spPr bwMode="auto">
          <a:xfrm>
            <a:off x="0" y="6480175"/>
            <a:ext cx="91440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3363" y="762000"/>
            <a:ext cx="7640637" cy="533400"/>
          </a:xfrm>
        </p:spPr>
        <p:txBody>
          <a:bodyPr/>
          <a:lstStyle>
            <a:lvl1pPr algn="ctr">
              <a:defRPr sz="3200" b="1" cap="all" baseline="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3738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09/10/2016</a:t>
            </a:r>
            <a:endParaRPr lang="en-US" dirty="0"/>
          </a:p>
        </p:txBody>
      </p:sp>
      <p:sp>
        <p:nvSpPr>
          <p:cNvPr id="9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373813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402084-Chapter 6: Advange digital image processing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361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CBED0-5F80-43A9-97C6-3263A85109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1402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09/10/2016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is-IS" dirty="0" smtClean="0"/>
              <a:t>402084-Chapter 6: Advange digital image processing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CD62C2A5-E9BF-4FE6-BAE7-E7D3CEEA8696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5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ar-S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09/10/2016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is-IS" dirty="0" smtClean="0"/>
              <a:t>402084-Chapter 6: Advange digital image processing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984689EE-8DA8-41A7-B7A0-6E2869E030A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520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09/10/2016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is-IS" dirty="0" smtClean="0"/>
              <a:t>402084-Chapter 6: Advange digital image processing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A61C3299-B400-4E09-B8D1-90CAE3186A4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695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S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S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en-US" smtClean="0"/>
              <a:t>09/10/2016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is-IS" dirty="0" smtClean="0"/>
              <a:t>402084-Chapter 6: Advange digital image processing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rtl="0" eaLnBrk="0" hangingPunct="0">
              <a:defRPr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A65D4DC7-CACC-4794-9DC2-D1D0D9882F3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02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09/10/2016</a:t>
            </a:r>
            <a:endParaRPr lang="en-US" dirty="0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402084-Chapter 6: Advange digital image processing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748B3-3FFE-405D-BC61-7B982F1BA7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65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42481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0" y="1524000"/>
            <a:ext cx="4249738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09/10/2016</a:t>
            </a: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402084-Chapter 6: Advange digital image processing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3EFF9-0299-4378-A388-50A326BFEA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403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09/10/2016</a:t>
            </a:r>
            <a:endParaRPr lang="en-US" dirty="0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402084-Chapter 6: Advange digital image processing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4DC0D-E4EE-4B96-91B6-9EB05C10F7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920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09/10/2016</a:t>
            </a:r>
            <a:endParaRPr 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402084-Chapter 6: Advange digital image processing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FF404-6316-49FF-9FA0-B4BF0F6974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503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09/10/2016</a:t>
            </a:r>
            <a:endParaRPr lang="en-US" dirty="0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402084-Chapter 6: Advange digital image processing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21498-C7A5-4D69-B494-6DCE0B9EA7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478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09/10/2016</a:t>
            </a: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402084-Chapter 6: Advange digital image processing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44731-1DBE-4FDE-9CAF-44B42FA17C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51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09/10/2016</a:t>
            </a:r>
            <a:endParaRPr lang="en-US" dirty="0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402084-Chapter 6: Advange digital image processing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B4319-92F3-4859-8569-F1C2537BD5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782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53340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dirty="0" smtClean="0">
              <a:latin typeface="Arial" panose="020B0604020202020204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5334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dirty="0" smtClean="0">
              <a:latin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95567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dirty="0" smtClean="0">
              <a:latin typeface="Arial" panose="020B0604020202020204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95567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dirty="0" smtClean="0">
              <a:latin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8826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dirty="0" smtClean="0">
              <a:latin typeface="Arial" panose="020B0604020202020204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42545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dirty="0" smtClean="0">
              <a:latin typeface="Arial" panose="020B0604020202020204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21602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dirty="0" smtClean="0">
              <a:latin typeface="Arial" panose="020B0604020202020204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 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524000"/>
            <a:ext cx="8650288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75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09/10/2016</a:t>
            </a:r>
            <a:endParaRPr lang="en-US" dirty="0"/>
          </a:p>
        </p:txBody>
      </p:sp>
      <p:sp>
        <p:nvSpPr>
          <p:cNvPr id="1075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402084-Chapter 6: Advange digital image processing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75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21C129AE-014D-4337-9D53-F9214D94E3C2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038" name="Picture 13" descr="logoTDT (NHỎ).bmp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835" r:id="rId1"/>
    <p:sldLayoutId id="2147484836" r:id="rId2"/>
    <p:sldLayoutId id="2147484825" r:id="rId3"/>
    <p:sldLayoutId id="2147484826" r:id="rId4"/>
    <p:sldLayoutId id="2147484827" r:id="rId5"/>
    <p:sldLayoutId id="2147484828" r:id="rId6"/>
    <p:sldLayoutId id="2147484829" r:id="rId7"/>
    <p:sldLayoutId id="2147484830" r:id="rId8"/>
    <p:sldLayoutId id="2147484831" r:id="rId9"/>
    <p:sldLayoutId id="2147484832" r:id="rId10"/>
    <p:sldLayoutId id="2147484833" r:id="rId11"/>
    <p:sldLayoutId id="2147484834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Arial "/>
          <a:ea typeface="MS PGothic" panose="020B0600070205080204" pitchFamily="34" charset="-128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Arial "/>
          <a:ea typeface="MS PGothic" panose="020B0600070205080204" pitchFamily="34" charset="-128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ar-SA" smtClean="0"/>
              <a:t>انقر لتحرير نمط العنوان الرئيسي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smtClean="0"/>
              <a:t>09/10/2016</a:t>
            </a:r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1" eaLnBrk="1" hangingPunct="1">
              <a:defRPr sz="14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is-IS" dirty="0" smtClean="0"/>
              <a:t>402084-Chapter 6: Advange digital image processing</a:t>
            </a:r>
            <a:endParaRPr lang="en-US" dirty="0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1" hangingPunct="1">
              <a:defRPr sz="1400">
                <a:solidFill>
                  <a:srgbClr val="000000"/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BC0FB133-2D2B-4B01-A08C-5C8DA132CE8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7" r:id="rId1"/>
    <p:sldLayoutId id="2147484838" r:id="rId2"/>
    <p:sldLayoutId id="2147484839" r:id="rId3"/>
    <p:sldLayoutId id="2147484840" r:id="rId4"/>
    <p:sldLayoutId id="2147484841" r:id="rId5"/>
    <p:sldLayoutId id="2147484842" r:id="rId6"/>
    <p:sldLayoutId id="2147484843" r:id="rId7"/>
    <p:sldLayoutId id="2147484844" r:id="rId8"/>
    <p:sldLayoutId id="2147484845" r:id="rId9"/>
    <p:sldLayoutId id="2147484846" r:id="rId10"/>
    <p:sldLayoutId id="2147484847" r:id="rId11"/>
  </p:sldLayoutIdLst>
  <p:hf hdr="0"/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7.bin"/><Relationship Id="rId10" Type="http://schemas.openxmlformats.org/officeDocument/2006/relationships/oleObject" Target="../embeddings/oleObject10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9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jpeg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jpe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/>
          </p:cNvSpPr>
          <p:nvPr/>
        </p:nvSpPr>
        <p:spPr bwMode="auto">
          <a:xfrm>
            <a:off x="33338" y="2590800"/>
            <a:ext cx="9144000" cy="1905000"/>
          </a:xfrm>
          <a:prstGeom prst="rect">
            <a:avLst/>
          </a:prstGeom>
          <a:solidFill>
            <a:schemeClr val="accent1">
              <a:alpha val="4117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is-IS" sz="2800" dirty="0" smtClean="0">
                <a:solidFill>
                  <a:srgbClr val="FFFF00"/>
                </a:solidFill>
              </a:rPr>
              <a:t>402084</a:t>
            </a:r>
            <a:r>
              <a:rPr lang="en-US" sz="4400" dirty="0">
                <a:solidFill>
                  <a:srgbClr val="FFFF00"/>
                </a:solidFill>
              </a:rPr>
              <a:t/>
            </a:r>
            <a:br>
              <a:rPr lang="en-US" sz="4400" dirty="0">
                <a:solidFill>
                  <a:srgbClr val="FFFF00"/>
                </a:solidFill>
              </a:rPr>
            </a:br>
            <a:r>
              <a:rPr lang="en-US" sz="4400" dirty="0" smtClean="0">
                <a:solidFill>
                  <a:srgbClr val="FFFF00"/>
                </a:solidFill>
              </a:rPr>
              <a:t>DIGITAL IMAGE PROCESSING</a:t>
            </a:r>
            <a:endParaRPr lang="en-US" sz="4400" dirty="0">
              <a:solidFill>
                <a:srgbClr val="FFFF00"/>
              </a:solidFill>
            </a:endParaRP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sz="2800" dirty="0">
                <a:solidFill>
                  <a:srgbClr val="FFFF00"/>
                </a:solidFill>
              </a:rPr>
              <a:t>CHAPTER </a:t>
            </a:r>
            <a:r>
              <a:rPr lang="en-US" sz="2800" dirty="0" smtClean="0">
                <a:solidFill>
                  <a:srgbClr val="FFFF00"/>
                </a:solidFill>
              </a:rPr>
              <a:t>6: ADVANCE DIGITAL IMGE PROCESSING </a:t>
            </a:r>
            <a:endParaRPr lang="en-US" sz="2800" dirty="0">
              <a:solidFill>
                <a:srgbClr val="FFFF00"/>
              </a:solidFill>
            </a:endParaRPr>
          </a:p>
        </p:txBody>
      </p:sp>
      <p:pic>
        <p:nvPicPr>
          <p:cNvPr id="18435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200400" y="6019800"/>
            <a:ext cx="28905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sz="2800" b="1" dirty="0" smtClean="0">
                <a:solidFill>
                  <a:srgbClr val="FFFF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Vu </a:t>
            </a:r>
            <a:r>
              <a:rPr lang="en-US" sz="2800" b="1" dirty="0" err="1" smtClean="0">
                <a:solidFill>
                  <a:srgbClr val="FFFF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Anh</a:t>
            </a:r>
            <a:r>
              <a:rPr lang="en-US" sz="2800" b="1" dirty="0" smtClean="0">
                <a:solidFill>
                  <a:srgbClr val="FFFF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. Le, </a:t>
            </a:r>
            <a:r>
              <a:rPr lang="en-US" sz="2800" b="1" dirty="0" err="1" smtClean="0">
                <a:solidFill>
                  <a:srgbClr val="FFFF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Phd</a:t>
            </a:r>
            <a:r>
              <a:rPr lang="en-US" sz="2800" b="1" dirty="0" smtClean="0">
                <a:solidFill>
                  <a:srgbClr val="FFFF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  <a:endParaRPr lang="en-US" sz="2800" b="1" dirty="0">
              <a:solidFill>
                <a:srgbClr val="FFFF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371600" y="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7500"/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kern="0" dirty="0" smtClean="0">
                <a:solidFill>
                  <a:srgbClr val="FFFFFF"/>
                </a:solidFill>
              </a:rPr>
              <a:t>TON </a:t>
            </a:r>
            <a:r>
              <a:rPr lang="en-US" sz="3200" b="1" kern="0" dirty="0">
                <a:solidFill>
                  <a:srgbClr val="FFFFFF"/>
                </a:solidFill>
              </a:rPr>
              <a:t>DUC THANG </a:t>
            </a:r>
            <a:r>
              <a:rPr lang="en-US" sz="3200" b="1" kern="0" dirty="0" smtClean="0">
                <a:solidFill>
                  <a:srgbClr val="FFFFFF"/>
                </a:solidFill>
              </a:rPr>
              <a:t>UNIVERSITY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371600" y="8001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 rtl="1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kern="0" dirty="0" smtClean="0">
                <a:solidFill>
                  <a:srgbClr val="FFFFFF"/>
                </a:solidFill>
              </a:rPr>
              <a:t>FACULTY OF ELECTRICAL AND ELECTRONICS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451" y="143698"/>
            <a:ext cx="7640637" cy="990600"/>
          </a:xfrm>
        </p:spPr>
        <p:txBody>
          <a:bodyPr/>
          <a:lstStyle/>
          <a:p>
            <a:r>
              <a:rPr lang="en-US" sz="3600"/>
              <a:t>TEMPLATE MATCHING</a:t>
            </a:r>
            <a:endParaRPr lang="en-US" alt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09/10/2016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839200" cy="4608513"/>
          </a:xfrm>
        </p:spPr>
        <p:txBody>
          <a:bodyPr/>
          <a:lstStyle/>
          <a:p>
            <a:r>
              <a:rPr lang="en-US" dirty="0"/>
              <a:t>Filters as </a:t>
            </a:r>
            <a:r>
              <a:rPr lang="en-US" b="1" dirty="0"/>
              <a:t>templates</a:t>
            </a:r>
            <a:r>
              <a:rPr lang="en-US" dirty="0"/>
              <a:t>: 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/>
              <a:t>Goal: find       in image</a:t>
            </a:r>
          </a:p>
          <a:p>
            <a:pPr lvl="1" eaLnBrk="1" hangingPunct="1"/>
            <a:r>
              <a:rPr lang="en-US" altLang="en-US" dirty="0" smtClean="0"/>
              <a:t>Method </a:t>
            </a:r>
            <a:r>
              <a:rPr lang="en-US" altLang="en-US" dirty="0"/>
              <a:t>3: Normalized cross-correlation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8400" y="6373813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402084-Chapter 6: Advange digital image processing</a:t>
            </a: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6" name="Picture 15" descr="C:\Documents and Settings\Derek Hoiem\My Documents\Classes\Spring10 - Computer Vision\figs\eyef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905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" name="Object 3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270210"/>
              </p:ext>
            </p:extLst>
          </p:nvPr>
        </p:nvGraphicFramePr>
        <p:xfrm>
          <a:off x="276828" y="3885406"/>
          <a:ext cx="8434387" cy="209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Equation" r:id="rId4" imgW="3429000" imgH="850900" progId="Equation.3">
                  <p:embed/>
                </p:oleObj>
              </mc:Choice>
              <mc:Fallback>
                <p:oleObj name="Equation" r:id="rId4" imgW="3429000" imgH="850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28" y="3885406"/>
                        <a:ext cx="8434387" cy="209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5"/>
          <p:cNvSpPr txBox="1">
            <a:spLocks noChangeArrowheads="1"/>
          </p:cNvSpPr>
          <p:nvPr/>
        </p:nvSpPr>
        <p:spPr bwMode="auto">
          <a:xfrm>
            <a:off x="6536340" y="3174206"/>
            <a:ext cx="208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mean image patch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7222141" y="3706018"/>
            <a:ext cx="45720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8"/>
          <p:cNvSpPr txBox="1">
            <a:spLocks noChangeArrowheads="1"/>
          </p:cNvSpPr>
          <p:nvPr/>
        </p:nvSpPr>
        <p:spPr bwMode="auto">
          <a:xfrm>
            <a:off x="3902678" y="3109119"/>
            <a:ext cx="171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mean template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5400000">
            <a:off x="4250341" y="3707606"/>
            <a:ext cx="45720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41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451" y="143698"/>
            <a:ext cx="7640637" cy="990600"/>
          </a:xfrm>
        </p:spPr>
        <p:txBody>
          <a:bodyPr/>
          <a:lstStyle/>
          <a:p>
            <a:r>
              <a:rPr lang="en-US" sz="3600"/>
              <a:t>TEMPLATE MATCHING</a:t>
            </a:r>
            <a:endParaRPr lang="en-US" alt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7325" y="6325887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09/10/2016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1106487"/>
            <a:ext cx="8839200" cy="4608513"/>
          </a:xfrm>
        </p:spPr>
        <p:txBody>
          <a:bodyPr/>
          <a:lstStyle/>
          <a:p>
            <a:r>
              <a:rPr lang="en-US" dirty="0"/>
              <a:t>Filters as </a:t>
            </a:r>
            <a:r>
              <a:rPr lang="en-US" b="1" dirty="0"/>
              <a:t>templates</a:t>
            </a:r>
            <a:r>
              <a:rPr lang="en-US" dirty="0"/>
              <a:t>: 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/>
              <a:t>Goal: find       in image</a:t>
            </a:r>
          </a:p>
          <a:p>
            <a:pPr lvl="1" eaLnBrk="1" hangingPunct="1"/>
            <a:r>
              <a:rPr lang="en-US" altLang="en-US" dirty="0" smtClean="0"/>
              <a:t>Method </a:t>
            </a:r>
            <a:r>
              <a:rPr lang="en-US" altLang="en-US" dirty="0"/>
              <a:t>3: Normalized cross-correlation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0" y="6373813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402084-Chapter 6: Advange digital image processing</a:t>
            </a: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6" name="Picture 15" descr="C:\Documents and Settings\Derek Hoiem\My Documents\Classes\Spring10 - Computer Vision\figs\eyef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752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 descr="C:\Documents and Settings\Derek Hoiem\My Documents\Classes\Spring10 - Computer Vision\figs\einste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95600"/>
            <a:ext cx="2743200" cy="351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1314451" y="2553523"/>
            <a:ext cx="69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Input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3216114" y="2553524"/>
            <a:ext cx="2774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Normalized X-Correlation</a:t>
            </a: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6573838" y="2553524"/>
            <a:ext cx="2171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Thresholded</a:t>
            </a:r>
            <a:r>
              <a:rPr lang="en-US" altLang="en-US" sz="1800" dirty="0">
                <a:latin typeface="Arial" charset="0"/>
              </a:rPr>
              <a:t> Image</a:t>
            </a:r>
          </a:p>
        </p:txBody>
      </p:sp>
      <p:pic>
        <p:nvPicPr>
          <p:cNvPr id="24" name="Picture 2" descr="C:\Documents and Settings\Derek Hoiem\My Documents\Classes\Spring10 - Computer Vision\figs\eyedet_normxcor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50" y="2909888"/>
            <a:ext cx="2776538" cy="350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3" descr="C:\Documents and Settings\Derek Hoiem\My Documents\Classes\Spring10 - Computer Vision\figs\eyedet_normxcorr_thresh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895600"/>
            <a:ext cx="2778125" cy="350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Straight Arrow Connector 25"/>
          <p:cNvCxnSpPr/>
          <p:nvPr/>
        </p:nvCxnSpPr>
        <p:spPr>
          <a:xfrm rot="5400000">
            <a:off x="6896100" y="3848100"/>
            <a:ext cx="609600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 flipH="1">
            <a:off x="7283450" y="3962400"/>
            <a:ext cx="685800" cy="76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2"/>
          <p:cNvSpPr txBox="1">
            <a:spLocks noChangeArrowheads="1"/>
          </p:cNvSpPr>
          <p:nvPr/>
        </p:nvSpPr>
        <p:spPr bwMode="auto">
          <a:xfrm>
            <a:off x="7010400" y="3200400"/>
            <a:ext cx="1890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charset="0"/>
              </a:rPr>
              <a:t>True detections</a:t>
            </a:r>
          </a:p>
        </p:txBody>
      </p:sp>
    </p:spTree>
    <p:extLst>
      <p:ext uri="{BB962C8B-B14F-4D97-AF65-F5344CB8AC3E}">
        <p14:creationId xmlns:p14="http://schemas.microsoft.com/office/powerpoint/2010/main" val="185280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451" y="143698"/>
            <a:ext cx="7640637" cy="990600"/>
          </a:xfrm>
        </p:spPr>
        <p:txBody>
          <a:bodyPr/>
          <a:lstStyle/>
          <a:p>
            <a:r>
              <a:rPr lang="en-US" sz="3600"/>
              <a:t>TEMPLATE MATCHING</a:t>
            </a:r>
            <a:endParaRPr lang="en-US" alt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7325" y="6325887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09/10/2016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1106487"/>
            <a:ext cx="8839200" cy="4608513"/>
          </a:xfrm>
        </p:spPr>
        <p:txBody>
          <a:bodyPr/>
          <a:lstStyle/>
          <a:p>
            <a:r>
              <a:rPr lang="en-US" dirty="0"/>
              <a:t>Filters as </a:t>
            </a:r>
            <a:r>
              <a:rPr lang="en-US" b="1" dirty="0"/>
              <a:t>templates</a:t>
            </a:r>
            <a:r>
              <a:rPr lang="en-US" dirty="0"/>
              <a:t>: 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/>
              <a:t>Goal: find       in image</a:t>
            </a:r>
          </a:p>
          <a:p>
            <a:pPr lvl="1" eaLnBrk="1" hangingPunct="1"/>
            <a:r>
              <a:rPr lang="en-US" altLang="en-US" dirty="0" smtClean="0"/>
              <a:t>Method </a:t>
            </a:r>
            <a:r>
              <a:rPr lang="en-US" altLang="en-US" dirty="0"/>
              <a:t>3: Normalized cross-correlation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0" y="6373813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402084-Chapter 6: Advange digital image processing</a:t>
            </a: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6" name="Picture 15" descr="C:\Documents and Settings\Derek Hoiem\My Documents\Classes\Spring10 - Computer Vision\figs\eyef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76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7"/>
          <p:cNvSpPr txBox="1">
            <a:spLocks noChangeArrowheads="1"/>
          </p:cNvSpPr>
          <p:nvPr/>
        </p:nvSpPr>
        <p:spPr bwMode="auto">
          <a:xfrm>
            <a:off x="1314451" y="2553523"/>
            <a:ext cx="69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Input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3216114" y="2553524"/>
            <a:ext cx="27749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Normalized X-Correlation</a:t>
            </a: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6573838" y="2553524"/>
            <a:ext cx="2171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Thresholded</a:t>
            </a:r>
            <a:r>
              <a:rPr lang="en-US" altLang="en-US" sz="1800" dirty="0">
                <a:latin typeface="Arial" charset="0"/>
              </a:rPr>
              <a:t> Image</a:t>
            </a:r>
          </a:p>
        </p:txBody>
      </p:sp>
      <p:pic>
        <p:nvPicPr>
          <p:cNvPr id="17" name="Picture 3" descr="C:\Documents and Settings\Derek Hoiem\My Documents\Classes\Spring10 - Computer Vision\figs\eyedet_normxcorr_thres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895600"/>
            <a:ext cx="2778125" cy="350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rot="5400000">
            <a:off x="6896100" y="3848100"/>
            <a:ext cx="609600" cy="228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7283450" y="3962400"/>
            <a:ext cx="685800" cy="762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2"/>
          <p:cNvSpPr txBox="1">
            <a:spLocks noChangeArrowheads="1"/>
          </p:cNvSpPr>
          <p:nvPr/>
        </p:nvSpPr>
        <p:spPr bwMode="auto">
          <a:xfrm>
            <a:off x="7010400" y="3200400"/>
            <a:ext cx="1890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charset="0"/>
              </a:rPr>
              <a:t>True detections</a:t>
            </a:r>
          </a:p>
        </p:txBody>
      </p:sp>
      <p:pic>
        <p:nvPicPr>
          <p:cNvPr id="21" name="Picture 3" descr="C:\Users\Hoiem\Documents\Classes\Computational Photography - Fall 2010\lectures\figs\filters\einstein_shad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79725"/>
            <a:ext cx="2743200" cy="351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 descr="C:\Users\Hoiem\Documents\Classes\Computational Photography - Fall 2010\lectures\figs\filters\einstein_shades_nxc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700" y="2867025"/>
            <a:ext cx="2819400" cy="35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91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451" y="143698"/>
            <a:ext cx="7640637" cy="990600"/>
          </a:xfrm>
        </p:spPr>
        <p:txBody>
          <a:bodyPr/>
          <a:lstStyle/>
          <a:p>
            <a:r>
              <a:rPr lang="en-US" sz="3600"/>
              <a:t>TEMPLATE MATCHING</a:t>
            </a:r>
            <a:endParaRPr lang="en-US" alt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09/10/2016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50288" cy="4608513"/>
          </a:xfrm>
        </p:spPr>
        <p:txBody>
          <a:bodyPr/>
          <a:lstStyle/>
          <a:p>
            <a:r>
              <a:rPr lang="en-US" dirty="0"/>
              <a:t>Filters as </a:t>
            </a:r>
            <a:r>
              <a:rPr lang="en-US" b="1" dirty="0"/>
              <a:t>templates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altLang="en-US" dirty="0" smtClean="0"/>
              <a:t>SSD</a:t>
            </a:r>
            <a:r>
              <a:rPr lang="en-US" altLang="en-US" dirty="0"/>
              <a:t>: faster, sensitive to overall intensity</a:t>
            </a:r>
          </a:p>
          <a:p>
            <a:pPr lvl="1"/>
            <a:r>
              <a:rPr lang="en-US" altLang="en-US" dirty="0"/>
              <a:t>Normalized cross-correlation: slower, invariant to local average intensity and contrast</a:t>
            </a:r>
          </a:p>
          <a:p>
            <a:pPr marL="457200" lvl="1" indent="0">
              <a:buNone/>
            </a:pPr>
            <a:endParaRPr lang="en-US" alt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402084-Chapter 6: Advange digital image processing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41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451" y="143698"/>
            <a:ext cx="7640637" cy="990600"/>
          </a:xfrm>
        </p:spPr>
        <p:txBody>
          <a:bodyPr/>
          <a:lstStyle/>
          <a:p>
            <a:r>
              <a:rPr lang="en-US" sz="3600"/>
              <a:t>TEMPLATE MATCHING</a:t>
            </a:r>
            <a:endParaRPr lang="en-US" alt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09/10/2016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50288" cy="4608513"/>
          </a:xfrm>
        </p:spPr>
        <p:txBody>
          <a:bodyPr/>
          <a:lstStyle/>
          <a:p>
            <a:r>
              <a:rPr lang="en-US" dirty="0"/>
              <a:t>Filters as </a:t>
            </a:r>
            <a:r>
              <a:rPr lang="en-US" b="1" dirty="0"/>
              <a:t>templates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402084-Chapter 6: Advange digital image processing</a:t>
            </a: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0" name="Content Placeholder 3" descr="waldotemplat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7413" y="2863730"/>
            <a:ext cx="458787" cy="1003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7" descr="wald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7654" y="1924601"/>
            <a:ext cx="4047330" cy="3920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1050968" y="5803405"/>
            <a:ext cx="39068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Scene</a:t>
            </a: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5557838" y="3940175"/>
            <a:ext cx="39068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59531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451" y="143698"/>
            <a:ext cx="7640637" cy="990600"/>
          </a:xfrm>
        </p:spPr>
        <p:txBody>
          <a:bodyPr/>
          <a:lstStyle/>
          <a:p>
            <a:r>
              <a:rPr lang="en-US" sz="3600"/>
              <a:t>TEMPLATE MATCHING</a:t>
            </a:r>
            <a:endParaRPr lang="en-US" alt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09/10/2016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50288" cy="4608513"/>
          </a:xfrm>
        </p:spPr>
        <p:txBody>
          <a:bodyPr/>
          <a:lstStyle/>
          <a:p>
            <a:r>
              <a:rPr lang="en-US" dirty="0"/>
              <a:t>Filters as </a:t>
            </a:r>
            <a:r>
              <a:rPr lang="en-US" b="1" dirty="0"/>
              <a:t>templates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402084-Chapter 6: Advange digital image processing</a:t>
            </a: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2" name="Picture 6" descr="waldo_found.jpg"/>
          <p:cNvPicPr>
            <a:picLocks noChangeAspect="1"/>
          </p:cNvPicPr>
          <p:nvPr/>
        </p:nvPicPr>
        <p:blipFill>
          <a:blip r:embed="rId2" cstate="print"/>
          <a:srcRect l="15173" t="3728" r="14948" b="6827"/>
          <a:stretch>
            <a:fillRect/>
          </a:stretch>
        </p:blipFill>
        <p:spPr bwMode="auto">
          <a:xfrm>
            <a:off x="685800" y="1905000"/>
            <a:ext cx="36512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503238" y="5410200"/>
            <a:ext cx="39068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Detected template</a:t>
            </a:r>
          </a:p>
        </p:txBody>
      </p:sp>
      <p:pic>
        <p:nvPicPr>
          <p:cNvPr id="15" name="Picture 7" descr="waldo_corr.jpg"/>
          <p:cNvPicPr preferRelativeResize="0">
            <a:picLocks/>
          </p:cNvPicPr>
          <p:nvPr/>
        </p:nvPicPr>
        <p:blipFill>
          <a:blip r:embed="rId3" cstate="print"/>
          <a:srcRect l="14362" t="11720" r="11150" b="13573"/>
          <a:stretch>
            <a:fillRect/>
          </a:stretch>
        </p:blipFill>
        <p:spPr bwMode="auto">
          <a:xfrm>
            <a:off x="4884738" y="1908175"/>
            <a:ext cx="3648075" cy="350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4884738" y="5410200"/>
            <a:ext cx="39068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Correlation map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6705600" y="26670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66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9537" y="587351"/>
            <a:ext cx="7793038" cy="776288"/>
          </a:xfrm>
        </p:spPr>
        <p:txBody>
          <a:bodyPr/>
          <a:lstStyle/>
          <a:p>
            <a:pPr eaLnBrk="1" hangingPunct="1"/>
            <a:r>
              <a:rPr lang="vi-VN" altLang="en-US" sz="3400" dirty="0" smtClean="0"/>
              <a:t>CHAPTER </a:t>
            </a:r>
            <a:r>
              <a:rPr lang="en-US" altLang="en-US" sz="3400" dirty="0"/>
              <a:t>6</a:t>
            </a:r>
            <a:r>
              <a:rPr lang="vi-VN" altLang="en-US" sz="3400" dirty="0" smtClean="0"/>
              <a:t>: </a:t>
            </a:r>
            <a:r>
              <a:rPr lang="en-US" sz="3600" dirty="0"/>
              <a:t>ADVANCE DIGITAL IMGE PROCESSING </a:t>
            </a:r>
            <a:endParaRPr lang="en-US" altLang="en-US" sz="3400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800" dirty="0" smtClean="0"/>
              <a:t>1.1 </a:t>
            </a:r>
            <a:r>
              <a:rPr lang="en-US" sz="2800" dirty="0" smtClean="0"/>
              <a:t>TEMPLATE MATCHING</a:t>
            </a:r>
            <a:endParaRPr lang="en-US" altLang="en-US" sz="2800" dirty="0" smtClean="0"/>
          </a:p>
          <a:p>
            <a:pPr marL="0" indent="0">
              <a:buNone/>
            </a:pPr>
            <a:r>
              <a:rPr lang="en-US" altLang="en-US" sz="2800" dirty="0">
                <a:solidFill>
                  <a:srgbClr val="FF0000"/>
                </a:solidFill>
              </a:rPr>
              <a:t>1</a:t>
            </a:r>
            <a:r>
              <a:rPr lang="en-US" altLang="en-US" sz="2800" dirty="0" smtClean="0">
                <a:solidFill>
                  <a:srgbClr val="FF0000"/>
                </a:solidFill>
              </a:rPr>
              <a:t>.2 LINE DETECTION</a:t>
            </a:r>
            <a:endParaRPr lang="en-US" alt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 sz="2800" dirty="0" smtClean="0"/>
              <a:t>1.3 GEOMATRY SHAPE FINDING</a:t>
            </a:r>
          </a:p>
          <a:p>
            <a:pPr marL="0" indent="0">
              <a:buNone/>
            </a:pPr>
            <a:r>
              <a:rPr lang="en-US" altLang="en-US" sz="2800" dirty="0" smtClean="0"/>
              <a:t>1.4 </a:t>
            </a:r>
            <a:r>
              <a:rPr lang="en-US" altLang="en-US" sz="2800" dirty="0"/>
              <a:t>PATTERN </a:t>
            </a:r>
            <a:r>
              <a:rPr lang="en-US" altLang="en-US" sz="2800" dirty="0" smtClean="0"/>
              <a:t>RECOGNITION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09/10/2016</a:t>
            </a:r>
            <a:endParaRPr lang="en-US" dirty="0"/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 "/>
                <a:ea typeface="MS PGothic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 "/>
                <a:ea typeface="MS PGothic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AFFC60-1499-4CB9-B87F-15DBB26482C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 dirty="0" smtClean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62200" y="6373813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402084-Chapter 6: Advange digital image processing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22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451" y="143698"/>
            <a:ext cx="7640637" cy="990600"/>
          </a:xfrm>
        </p:spPr>
        <p:txBody>
          <a:bodyPr/>
          <a:lstStyle/>
          <a:p>
            <a:r>
              <a:rPr lang="en-US" sz="3600" dirty="0" smtClean="0"/>
              <a:t>Line Detection</a:t>
            </a:r>
            <a:endParaRPr lang="en-US" alt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09/10/2016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42418" y="1335087"/>
            <a:ext cx="8650288" cy="4608513"/>
          </a:xfrm>
        </p:spPr>
        <p:txBody>
          <a:bodyPr/>
          <a:lstStyle/>
          <a:p>
            <a:r>
              <a:rPr lang="en-US" dirty="0"/>
              <a:t>Hough Transform: </a:t>
            </a:r>
            <a:r>
              <a:rPr lang="en-US" dirty="0" smtClean="0"/>
              <a:t>Outline</a:t>
            </a:r>
          </a:p>
          <a:p>
            <a:pPr lvl="1"/>
            <a:r>
              <a:rPr lang="en-US" dirty="0"/>
              <a:t>Create a grid of parameter </a:t>
            </a:r>
            <a:r>
              <a:rPr lang="en-US" dirty="0" smtClean="0"/>
              <a:t>values</a:t>
            </a:r>
            <a:endParaRPr lang="en-US" dirty="0"/>
          </a:p>
          <a:p>
            <a:pPr lvl="1"/>
            <a:r>
              <a:rPr lang="en-US" dirty="0"/>
              <a:t>Each point votes for a set of parameters, incrementing those values in </a:t>
            </a:r>
            <a:r>
              <a:rPr lang="en-US" dirty="0" smtClean="0"/>
              <a:t>grid</a:t>
            </a:r>
            <a:endParaRPr lang="en-US" dirty="0"/>
          </a:p>
          <a:p>
            <a:pPr lvl="1"/>
            <a:r>
              <a:rPr lang="en-US" dirty="0"/>
              <a:t>Find maximum or local maxima in </a:t>
            </a:r>
            <a:r>
              <a:rPr lang="en-US" dirty="0" smtClean="0"/>
              <a:t>grid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402084-Chapter 6: Advange digital image processing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17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451" y="143698"/>
            <a:ext cx="7640637" cy="990600"/>
          </a:xfrm>
        </p:spPr>
        <p:txBody>
          <a:bodyPr/>
          <a:lstStyle/>
          <a:p>
            <a:r>
              <a:rPr lang="en-US" sz="3600" dirty="0" smtClean="0"/>
              <a:t>Line Detection</a:t>
            </a:r>
            <a:endParaRPr lang="en-US" alt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09/10/2016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42418" y="1219200"/>
            <a:ext cx="8650288" cy="4608513"/>
          </a:xfrm>
        </p:spPr>
        <p:txBody>
          <a:bodyPr/>
          <a:lstStyle/>
          <a:p>
            <a:r>
              <a:rPr lang="en-US" dirty="0"/>
              <a:t>Hough Transform: </a:t>
            </a:r>
            <a:r>
              <a:rPr lang="en-US" dirty="0" smtClean="0"/>
              <a:t>Outline</a:t>
            </a:r>
          </a:p>
          <a:p>
            <a:pPr lvl="1"/>
            <a:r>
              <a:rPr lang="en-US" dirty="0"/>
              <a:t> Given a set of points, find the curve or line that explains the data points </a:t>
            </a:r>
            <a:r>
              <a:rPr lang="en-US" dirty="0" smtClean="0"/>
              <a:t>best</a:t>
            </a:r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402084-Chapter 6: Advange digital image processing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Line 2"/>
          <p:cNvSpPr>
            <a:spLocks noChangeShapeType="1"/>
          </p:cNvSpPr>
          <p:nvPr/>
        </p:nvSpPr>
        <p:spPr bwMode="auto">
          <a:xfrm>
            <a:off x="1600200" y="3111718"/>
            <a:ext cx="1676400" cy="1676400"/>
          </a:xfrm>
          <a:prstGeom prst="line">
            <a:avLst/>
          </a:prstGeom>
          <a:noFill/>
          <a:ln w="50800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 flipV="1">
            <a:off x="1447800" y="2730718"/>
            <a:ext cx="0" cy="2209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1447800" y="4940518"/>
            <a:ext cx="274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649455" y="5016718"/>
            <a:ext cx="338554" cy="46166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962610" y="2883118"/>
            <a:ext cx="338555" cy="46166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V="1">
            <a:off x="4876800" y="2883118"/>
            <a:ext cx="1676400" cy="1981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 flipV="1">
            <a:off x="4572000" y="3111718"/>
            <a:ext cx="2895600" cy="1143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4572000" y="3416518"/>
            <a:ext cx="2895600" cy="838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 flipV="1">
            <a:off x="4594225" y="2730718"/>
            <a:ext cx="0" cy="2209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4594225" y="4940518"/>
            <a:ext cx="32543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7027863" y="4940518"/>
            <a:ext cx="363537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4054475" y="2883118"/>
            <a:ext cx="450850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1716418" y="5092918"/>
            <a:ext cx="1704313" cy="46166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y = m x + b</a:t>
            </a:r>
          </a:p>
        </p:txBody>
      </p:sp>
      <p:sp>
        <p:nvSpPr>
          <p:cNvPr id="22" name="Oval 16"/>
          <p:cNvSpPr>
            <a:spLocks noChangeArrowheads="1"/>
          </p:cNvSpPr>
          <p:nvPr/>
        </p:nvSpPr>
        <p:spPr bwMode="auto">
          <a:xfrm>
            <a:off x="5692775" y="3537843"/>
            <a:ext cx="152400" cy="519351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3" name="Oval 17"/>
          <p:cNvSpPr>
            <a:spLocks noChangeArrowheads="1"/>
          </p:cNvSpPr>
          <p:nvPr/>
        </p:nvSpPr>
        <p:spPr bwMode="auto">
          <a:xfrm>
            <a:off x="2416175" y="3766443"/>
            <a:ext cx="152400" cy="519351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" name="Oval 18"/>
          <p:cNvSpPr>
            <a:spLocks noChangeArrowheads="1"/>
          </p:cNvSpPr>
          <p:nvPr/>
        </p:nvSpPr>
        <p:spPr bwMode="auto">
          <a:xfrm>
            <a:off x="1882775" y="3233043"/>
            <a:ext cx="152400" cy="519351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5" name="Oval 19"/>
          <p:cNvSpPr>
            <a:spLocks noChangeArrowheads="1"/>
          </p:cNvSpPr>
          <p:nvPr/>
        </p:nvSpPr>
        <p:spPr bwMode="auto">
          <a:xfrm>
            <a:off x="2165350" y="3537843"/>
            <a:ext cx="152400" cy="519351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5143500" y="5283418"/>
            <a:ext cx="1555750" cy="366713"/>
          </a:xfrm>
          <a:prstGeom prst="rect">
            <a:avLst/>
          </a:prstGeom>
          <a:noFill/>
          <a:ln w="25400">
            <a:noFill/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Hough space</a:t>
            </a:r>
          </a:p>
        </p:txBody>
      </p:sp>
    </p:spTree>
    <p:extLst>
      <p:ext uri="{BB962C8B-B14F-4D97-AF65-F5344CB8AC3E}">
        <p14:creationId xmlns:p14="http://schemas.microsoft.com/office/powerpoint/2010/main" val="114496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 animBg="1"/>
      <p:bldP spid="16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451" y="143698"/>
            <a:ext cx="7640637" cy="990600"/>
          </a:xfrm>
        </p:spPr>
        <p:txBody>
          <a:bodyPr/>
          <a:lstStyle/>
          <a:p>
            <a:r>
              <a:rPr lang="en-US" sz="3600" dirty="0" smtClean="0"/>
              <a:t>Line Detection</a:t>
            </a:r>
            <a:endParaRPr lang="en-US" alt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09/10/2016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42418" y="1146998"/>
            <a:ext cx="8650288" cy="4608513"/>
          </a:xfrm>
        </p:spPr>
        <p:txBody>
          <a:bodyPr/>
          <a:lstStyle/>
          <a:p>
            <a:r>
              <a:rPr lang="en-US" dirty="0"/>
              <a:t>Hough Transform: </a:t>
            </a:r>
            <a:r>
              <a:rPr lang="en-US" dirty="0" smtClean="0"/>
              <a:t>Outline</a:t>
            </a:r>
          </a:p>
          <a:p>
            <a:pPr lvl="1"/>
            <a:r>
              <a:rPr lang="en-US" dirty="0"/>
              <a:t> Given a set of points, find the curve or line that explains the data points </a:t>
            </a:r>
            <a:r>
              <a:rPr lang="en-US" dirty="0" smtClean="0"/>
              <a:t>best</a:t>
            </a:r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402084-Chapter 6: Advange digital image processing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90805" y="2819400"/>
            <a:ext cx="9220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ideas :Every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line in the image corresponds to a point in the parameter space</a:t>
            </a:r>
          </a:p>
        </p:txBody>
      </p:sp>
    </p:spTree>
    <p:extLst>
      <p:ext uri="{BB962C8B-B14F-4D97-AF65-F5344CB8AC3E}">
        <p14:creationId xmlns:p14="http://schemas.microsoft.com/office/powerpoint/2010/main" val="56641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6674" y="567530"/>
            <a:ext cx="7793038" cy="547688"/>
          </a:xfrm>
        </p:spPr>
        <p:txBody>
          <a:bodyPr/>
          <a:lstStyle/>
          <a:p>
            <a:pPr eaLnBrk="1" hangingPunct="1"/>
            <a:r>
              <a:rPr lang="vi-VN" altLang="en-US" sz="3600" dirty="0" smtClean="0"/>
              <a:t>OBJECTIVES</a:t>
            </a:r>
            <a:endParaRPr lang="en-US" altLang="en-US" sz="3600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650288" cy="5017295"/>
          </a:xfrm>
        </p:spPr>
        <p:txBody>
          <a:bodyPr/>
          <a:lstStyle/>
          <a:p>
            <a:pPr marL="0" indent="0">
              <a:buNone/>
            </a:pPr>
            <a:endParaRPr lang="en-US" altLang="en-US" b="1" i="1" dirty="0" smtClean="0"/>
          </a:p>
          <a:p>
            <a:r>
              <a:rPr lang="vi-VN" altLang="en-US" dirty="0" smtClean="0"/>
              <a:t>Known </a:t>
            </a:r>
            <a:r>
              <a:rPr lang="en-US" altLang="en-US" dirty="0"/>
              <a:t>s</a:t>
            </a:r>
            <a:r>
              <a:rPr lang="en-US" altLang="en-US" dirty="0" smtClean="0"/>
              <a:t>ome advance digital processing methods</a:t>
            </a:r>
          </a:p>
          <a:p>
            <a:r>
              <a:rPr lang="en-US" altLang="en-US" dirty="0"/>
              <a:t>Know </a:t>
            </a:r>
            <a:r>
              <a:rPr lang="en-US" altLang="en-US" dirty="0" smtClean="0"/>
              <a:t>how to match the template.</a:t>
            </a:r>
          </a:p>
          <a:p>
            <a:r>
              <a:rPr lang="en-US" altLang="en-US" dirty="0" smtClean="0"/>
              <a:t>Understand and can implement line circle detection  </a:t>
            </a:r>
          </a:p>
          <a:p>
            <a:r>
              <a:rPr lang="en-US" altLang="en-US" dirty="0" smtClean="0"/>
              <a:t>Briefly introduction of image and object recognition</a:t>
            </a:r>
          </a:p>
          <a:p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09/10/2016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0" y="6373813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402084-Chapter 6: Advange digital image processing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 "/>
                <a:ea typeface="MS PGothic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 "/>
                <a:ea typeface="MS PGothic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427BAF-39DA-4FCB-B82A-BE861CF29D9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451" y="143698"/>
            <a:ext cx="7640637" cy="990600"/>
          </a:xfrm>
        </p:spPr>
        <p:txBody>
          <a:bodyPr/>
          <a:lstStyle/>
          <a:p>
            <a:r>
              <a:rPr lang="en-US" sz="3600" dirty="0" smtClean="0"/>
              <a:t>Line Detection</a:t>
            </a:r>
            <a:endParaRPr lang="en-US" alt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09/10/2016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42418" y="1146998"/>
            <a:ext cx="8650288" cy="4608513"/>
          </a:xfrm>
        </p:spPr>
        <p:txBody>
          <a:bodyPr/>
          <a:lstStyle/>
          <a:p>
            <a:r>
              <a:rPr lang="en-US" dirty="0"/>
              <a:t>Hough Transform: </a:t>
            </a:r>
            <a:r>
              <a:rPr lang="en-US" dirty="0" smtClean="0"/>
              <a:t>Outline</a:t>
            </a: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402084-Chapter 6: Advange digital image processing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1" name="Line 2"/>
          <p:cNvSpPr>
            <a:spLocks noChangeShapeType="1"/>
          </p:cNvSpPr>
          <p:nvPr/>
        </p:nvSpPr>
        <p:spPr bwMode="auto">
          <a:xfrm flipV="1">
            <a:off x="1155700" y="1600200"/>
            <a:ext cx="0" cy="2209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" name="Line 3"/>
          <p:cNvSpPr>
            <a:spLocks noChangeShapeType="1"/>
          </p:cNvSpPr>
          <p:nvPr/>
        </p:nvSpPr>
        <p:spPr bwMode="auto">
          <a:xfrm>
            <a:off x="1155700" y="3810000"/>
            <a:ext cx="274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3" name="Text Box 4"/>
          <p:cNvSpPr txBox="1">
            <a:spLocks noChangeArrowheads="1"/>
          </p:cNvSpPr>
          <p:nvPr/>
        </p:nvSpPr>
        <p:spPr bwMode="auto">
          <a:xfrm>
            <a:off x="3357355" y="3886200"/>
            <a:ext cx="338554" cy="46166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64" name="Text Box 5"/>
          <p:cNvSpPr txBox="1">
            <a:spLocks noChangeArrowheads="1"/>
          </p:cNvSpPr>
          <p:nvPr/>
        </p:nvSpPr>
        <p:spPr bwMode="auto">
          <a:xfrm>
            <a:off x="670510" y="1752600"/>
            <a:ext cx="338555" cy="46166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65" name="Oval 6"/>
          <p:cNvSpPr>
            <a:spLocks noChangeArrowheads="1"/>
          </p:cNvSpPr>
          <p:nvPr/>
        </p:nvSpPr>
        <p:spPr bwMode="auto">
          <a:xfrm>
            <a:off x="2755900" y="3245525"/>
            <a:ext cx="152400" cy="519351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6" name="Oval 7"/>
          <p:cNvSpPr>
            <a:spLocks noChangeArrowheads="1"/>
          </p:cNvSpPr>
          <p:nvPr/>
        </p:nvSpPr>
        <p:spPr bwMode="auto">
          <a:xfrm>
            <a:off x="2603500" y="3093125"/>
            <a:ext cx="152400" cy="519351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7" name="Oval 8"/>
          <p:cNvSpPr>
            <a:spLocks noChangeArrowheads="1"/>
          </p:cNvSpPr>
          <p:nvPr/>
        </p:nvSpPr>
        <p:spPr bwMode="auto">
          <a:xfrm>
            <a:off x="2374900" y="2864525"/>
            <a:ext cx="152400" cy="519351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8" name="Oval 9"/>
          <p:cNvSpPr>
            <a:spLocks noChangeArrowheads="1"/>
          </p:cNvSpPr>
          <p:nvPr/>
        </p:nvSpPr>
        <p:spPr bwMode="auto">
          <a:xfrm>
            <a:off x="2146300" y="2635925"/>
            <a:ext cx="152400" cy="519351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9" name="Oval 10"/>
          <p:cNvSpPr>
            <a:spLocks noChangeArrowheads="1"/>
          </p:cNvSpPr>
          <p:nvPr/>
        </p:nvSpPr>
        <p:spPr bwMode="auto">
          <a:xfrm>
            <a:off x="1993900" y="2483525"/>
            <a:ext cx="152400" cy="519351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0" name="Oval 11"/>
          <p:cNvSpPr>
            <a:spLocks noChangeArrowheads="1"/>
          </p:cNvSpPr>
          <p:nvPr/>
        </p:nvSpPr>
        <p:spPr bwMode="auto">
          <a:xfrm>
            <a:off x="1612900" y="2102525"/>
            <a:ext cx="152400" cy="519351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" name="Oval 12"/>
          <p:cNvSpPr>
            <a:spLocks noChangeArrowheads="1"/>
          </p:cNvSpPr>
          <p:nvPr/>
        </p:nvSpPr>
        <p:spPr bwMode="auto">
          <a:xfrm>
            <a:off x="1460500" y="1950125"/>
            <a:ext cx="152400" cy="519351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2" name="Line 13"/>
          <p:cNvSpPr>
            <a:spLocks noChangeShapeType="1"/>
          </p:cNvSpPr>
          <p:nvPr/>
        </p:nvSpPr>
        <p:spPr bwMode="auto">
          <a:xfrm>
            <a:off x="1308100" y="1981200"/>
            <a:ext cx="1676400" cy="1676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3" name="Line 14"/>
          <p:cNvSpPr>
            <a:spLocks noChangeShapeType="1"/>
          </p:cNvSpPr>
          <p:nvPr/>
        </p:nvSpPr>
        <p:spPr bwMode="auto">
          <a:xfrm flipV="1">
            <a:off x="4584700" y="1752600"/>
            <a:ext cx="1676400" cy="1981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4" name="Line 15"/>
          <p:cNvSpPr>
            <a:spLocks noChangeShapeType="1"/>
          </p:cNvSpPr>
          <p:nvPr/>
        </p:nvSpPr>
        <p:spPr bwMode="auto">
          <a:xfrm flipH="1" flipV="1">
            <a:off x="4813300" y="1752600"/>
            <a:ext cx="1600200" cy="1981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5" name="Line 16"/>
          <p:cNvSpPr>
            <a:spLocks noChangeShapeType="1"/>
          </p:cNvSpPr>
          <p:nvPr/>
        </p:nvSpPr>
        <p:spPr bwMode="auto">
          <a:xfrm flipV="1">
            <a:off x="4356100" y="1676400"/>
            <a:ext cx="2438400" cy="1828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6" name="Line 17"/>
          <p:cNvSpPr>
            <a:spLocks noChangeShapeType="1"/>
          </p:cNvSpPr>
          <p:nvPr/>
        </p:nvSpPr>
        <p:spPr bwMode="auto">
          <a:xfrm flipH="1" flipV="1">
            <a:off x="4584700" y="1752600"/>
            <a:ext cx="2133600" cy="1981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7" name="Line 18"/>
          <p:cNvSpPr>
            <a:spLocks noChangeShapeType="1"/>
          </p:cNvSpPr>
          <p:nvPr/>
        </p:nvSpPr>
        <p:spPr bwMode="auto">
          <a:xfrm flipV="1">
            <a:off x="4279900" y="2362200"/>
            <a:ext cx="2895600" cy="533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8" name="Line 19"/>
          <p:cNvSpPr>
            <a:spLocks noChangeShapeType="1"/>
          </p:cNvSpPr>
          <p:nvPr/>
        </p:nvSpPr>
        <p:spPr bwMode="auto">
          <a:xfrm flipV="1">
            <a:off x="4279900" y="1981200"/>
            <a:ext cx="2895600" cy="1143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" name="Line 20"/>
          <p:cNvSpPr>
            <a:spLocks noChangeShapeType="1"/>
          </p:cNvSpPr>
          <p:nvPr/>
        </p:nvSpPr>
        <p:spPr bwMode="auto">
          <a:xfrm>
            <a:off x="4279900" y="2286000"/>
            <a:ext cx="2895600" cy="838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" name="Line 21"/>
          <p:cNvSpPr>
            <a:spLocks noChangeShapeType="1"/>
          </p:cNvSpPr>
          <p:nvPr/>
        </p:nvSpPr>
        <p:spPr bwMode="auto">
          <a:xfrm flipV="1">
            <a:off x="4302125" y="1600200"/>
            <a:ext cx="0" cy="2209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1" name="Line 22"/>
          <p:cNvSpPr>
            <a:spLocks noChangeShapeType="1"/>
          </p:cNvSpPr>
          <p:nvPr/>
        </p:nvSpPr>
        <p:spPr bwMode="auto">
          <a:xfrm>
            <a:off x="4302125" y="3810000"/>
            <a:ext cx="32543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2" name="Text Box 23"/>
          <p:cNvSpPr txBox="1">
            <a:spLocks noChangeArrowheads="1"/>
          </p:cNvSpPr>
          <p:nvPr/>
        </p:nvSpPr>
        <p:spPr bwMode="auto">
          <a:xfrm>
            <a:off x="7269162" y="3243183"/>
            <a:ext cx="363537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83" name="Text Box 24"/>
          <p:cNvSpPr txBox="1">
            <a:spLocks noChangeArrowheads="1"/>
          </p:cNvSpPr>
          <p:nvPr/>
        </p:nvSpPr>
        <p:spPr bwMode="auto">
          <a:xfrm>
            <a:off x="3762375" y="1752600"/>
            <a:ext cx="450850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84" name="Line 25"/>
          <p:cNvSpPr>
            <a:spLocks noChangeShapeType="1"/>
          </p:cNvSpPr>
          <p:nvPr/>
        </p:nvSpPr>
        <p:spPr bwMode="auto">
          <a:xfrm>
            <a:off x="4279900" y="2057400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5" name="Line 26"/>
          <p:cNvSpPr>
            <a:spLocks noChangeShapeType="1"/>
          </p:cNvSpPr>
          <p:nvPr/>
        </p:nvSpPr>
        <p:spPr bwMode="auto">
          <a:xfrm>
            <a:off x="4279900" y="2514600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" name="Line 27"/>
          <p:cNvSpPr>
            <a:spLocks noChangeShapeType="1"/>
          </p:cNvSpPr>
          <p:nvPr/>
        </p:nvSpPr>
        <p:spPr bwMode="auto">
          <a:xfrm>
            <a:off x="4279900" y="2895600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7" name="Line 28"/>
          <p:cNvSpPr>
            <a:spLocks noChangeShapeType="1"/>
          </p:cNvSpPr>
          <p:nvPr/>
        </p:nvSpPr>
        <p:spPr bwMode="auto">
          <a:xfrm>
            <a:off x="4279900" y="3352800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8" name="Line 29"/>
          <p:cNvSpPr>
            <a:spLocks noChangeShapeType="1"/>
          </p:cNvSpPr>
          <p:nvPr/>
        </p:nvSpPr>
        <p:spPr bwMode="auto">
          <a:xfrm>
            <a:off x="4737100" y="1752600"/>
            <a:ext cx="0" cy="2057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9" name="Line 30"/>
          <p:cNvSpPr>
            <a:spLocks noChangeShapeType="1"/>
          </p:cNvSpPr>
          <p:nvPr/>
        </p:nvSpPr>
        <p:spPr bwMode="auto">
          <a:xfrm>
            <a:off x="5194300" y="1752600"/>
            <a:ext cx="0" cy="2057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0" name="Line 31"/>
          <p:cNvSpPr>
            <a:spLocks noChangeShapeType="1"/>
          </p:cNvSpPr>
          <p:nvPr/>
        </p:nvSpPr>
        <p:spPr bwMode="auto">
          <a:xfrm>
            <a:off x="5727700" y="1752600"/>
            <a:ext cx="0" cy="2057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1" name="Line 32"/>
          <p:cNvSpPr>
            <a:spLocks noChangeShapeType="1"/>
          </p:cNvSpPr>
          <p:nvPr/>
        </p:nvSpPr>
        <p:spPr bwMode="auto">
          <a:xfrm>
            <a:off x="6184900" y="1752600"/>
            <a:ext cx="0" cy="2057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" name="Line 33"/>
          <p:cNvSpPr>
            <a:spLocks noChangeShapeType="1"/>
          </p:cNvSpPr>
          <p:nvPr/>
        </p:nvSpPr>
        <p:spPr bwMode="auto">
          <a:xfrm>
            <a:off x="6718300" y="1752600"/>
            <a:ext cx="0" cy="2057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3" name="Line 34"/>
          <p:cNvSpPr>
            <a:spLocks noChangeShapeType="1"/>
          </p:cNvSpPr>
          <p:nvPr/>
        </p:nvSpPr>
        <p:spPr bwMode="auto">
          <a:xfrm>
            <a:off x="7175500" y="1752600"/>
            <a:ext cx="0" cy="2057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94" name="Group 35"/>
          <p:cNvGrpSpPr>
            <a:grpSpLocks/>
          </p:cNvGrpSpPr>
          <p:nvPr/>
        </p:nvGrpSpPr>
        <p:grpSpPr bwMode="auto">
          <a:xfrm>
            <a:off x="669925" y="3833975"/>
            <a:ext cx="7815263" cy="2643188"/>
            <a:chOff x="668" y="2448"/>
            <a:chExt cx="4923" cy="1665"/>
          </a:xfrm>
        </p:grpSpPr>
        <p:sp>
          <p:nvSpPr>
            <p:cNvPr id="95" name="Oval 36"/>
            <p:cNvSpPr>
              <a:spLocks noChangeArrowheads="1"/>
            </p:cNvSpPr>
            <p:nvPr/>
          </p:nvSpPr>
          <p:spPr bwMode="auto">
            <a:xfrm>
              <a:off x="2078" y="3388"/>
              <a:ext cx="96" cy="327"/>
            </a:xfrm>
            <a:prstGeom prst="ellipse">
              <a:avLst/>
            </a:prstGeom>
            <a:solidFill>
              <a:srgbClr val="3366FF"/>
            </a:solidFill>
            <a:ln w="50800" algn="ctr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6" name="Oval 37"/>
            <p:cNvSpPr>
              <a:spLocks noChangeArrowheads="1"/>
            </p:cNvSpPr>
            <p:nvPr/>
          </p:nvSpPr>
          <p:spPr bwMode="auto">
            <a:xfrm>
              <a:off x="1934" y="3292"/>
              <a:ext cx="96" cy="327"/>
            </a:xfrm>
            <a:prstGeom prst="ellipse">
              <a:avLst/>
            </a:prstGeom>
            <a:solidFill>
              <a:srgbClr val="3366FF"/>
            </a:solidFill>
            <a:ln w="50800" algn="ctr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7" name="Oval 38"/>
            <p:cNvSpPr>
              <a:spLocks noChangeArrowheads="1"/>
            </p:cNvSpPr>
            <p:nvPr/>
          </p:nvSpPr>
          <p:spPr bwMode="auto">
            <a:xfrm>
              <a:off x="1790" y="3148"/>
              <a:ext cx="96" cy="327"/>
            </a:xfrm>
            <a:prstGeom prst="ellipse">
              <a:avLst/>
            </a:prstGeom>
            <a:solidFill>
              <a:srgbClr val="3366FF"/>
            </a:solidFill>
            <a:ln w="50800" algn="ctr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8" name="Oval 39"/>
            <p:cNvSpPr>
              <a:spLocks noChangeArrowheads="1"/>
            </p:cNvSpPr>
            <p:nvPr/>
          </p:nvSpPr>
          <p:spPr bwMode="auto">
            <a:xfrm>
              <a:off x="1646" y="2956"/>
              <a:ext cx="96" cy="327"/>
            </a:xfrm>
            <a:prstGeom prst="ellipse">
              <a:avLst/>
            </a:prstGeom>
            <a:solidFill>
              <a:srgbClr val="3366FF"/>
            </a:solidFill>
            <a:ln w="50800" algn="ctr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9" name="Oval 40"/>
            <p:cNvSpPr>
              <a:spLocks noChangeArrowheads="1"/>
            </p:cNvSpPr>
            <p:nvPr/>
          </p:nvSpPr>
          <p:spPr bwMode="auto">
            <a:xfrm>
              <a:off x="1502" y="2812"/>
              <a:ext cx="96" cy="327"/>
            </a:xfrm>
            <a:prstGeom prst="ellipse">
              <a:avLst/>
            </a:prstGeom>
            <a:solidFill>
              <a:srgbClr val="3366FF"/>
            </a:solidFill>
            <a:ln w="50800" algn="ctr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0" name="Oval 41"/>
            <p:cNvSpPr>
              <a:spLocks noChangeArrowheads="1"/>
            </p:cNvSpPr>
            <p:nvPr/>
          </p:nvSpPr>
          <p:spPr bwMode="auto">
            <a:xfrm>
              <a:off x="1358" y="2668"/>
              <a:ext cx="96" cy="327"/>
            </a:xfrm>
            <a:prstGeom prst="ellipse">
              <a:avLst/>
            </a:prstGeom>
            <a:solidFill>
              <a:srgbClr val="3366FF"/>
            </a:solidFill>
            <a:ln w="50800" algn="ctr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1" name="Oval 42"/>
            <p:cNvSpPr>
              <a:spLocks noChangeArrowheads="1"/>
            </p:cNvSpPr>
            <p:nvPr/>
          </p:nvSpPr>
          <p:spPr bwMode="auto">
            <a:xfrm>
              <a:off x="1214" y="2572"/>
              <a:ext cx="96" cy="327"/>
            </a:xfrm>
            <a:prstGeom prst="ellipse">
              <a:avLst/>
            </a:prstGeom>
            <a:solidFill>
              <a:srgbClr val="3366FF"/>
            </a:solidFill>
            <a:ln w="50800" algn="ctr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" name="Line 43"/>
            <p:cNvSpPr>
              <a:spLocks noChangeShapeType="1"/>
            </p:cNvSpPr>
            <p:nvPr/>
          </p:nvSpPr>
          <p:spPr bwMode="auto">
            <a:xfrm flipV="1">
              <a:off x="974" y="2448"/>
              <a:ext cx="0" cy="139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 dirty="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" name="Line 44"/>
            <p:cNvSpPr>
              <a:spLocks noChangeShapeType="1"/>
            </p:cNvSpPr>
            <p:nvPr/>
          </p:nvSpPr>
          <p:spPr bwMode="auto">
            <a:xfrm>
              <a:off x="974" y="3840"/>
              <a:ext cx="172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 dirty="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" name="Text Box 45"/>
            <p:cNvSpPr txBox="1">
              <a:spLocks noChangeArrowheads="1"/>
            </p:cNvSpPr>
            <p:nvPr/>
          </p:nvSpPr>
          <p:spPr bwMode="auto">
            <a:xfrm>
              <a:off x="2433" y="3822"/>
              <a:ext cx="213" cy="291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105" name="Text Box 46"/>
            <p:cNvSpPr txBox="1">
              <a:spLocks noChangeArrowheads="1"/>
            </p:cNvSpPr>
            <p:nvPr/>
          </p:nvSpPr>
          <p:spPr bwMode="auto">
            <a:xfrm>
              <a:off x="668" y="2544"/>
              <a:ext cx="213" cy="291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106" name="Line 47"/>
            <p:cNvSpPr>
              <a:spLocks noChangeShapeType="1"/>
            </p:cNvSpPr>
            <p:nvPr/>
          </p:nvSpPr>
          <p:spPr bwMode="auto">
            <a:xfrm>
              <a:off x="1118" y="2640"/>
              <a:ext cx="1248" cy="100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dirty="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7" name="Line 48"/>
            <p:cNvSpPr>
              <a:spLocks noChangeShapeType="1"/>
            </p:cNvSpPr>
            <p:nvPr/>
          </p:nvSpPr>
          <p:spPr bwMode="auto">
            <a:xfrm flipV="1">
              <a:off x="2990" y="2448"/>
              <a:ext cx="4" cy="148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 dirty="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8" name="Line 49"/>
            <p:cNvSpPr>
              <a:spLocks noChangeShapeType="1"/>
            </p:cNvSpPr>
            <p:nvPr/>
          </p:nvSpPr>
          <p:spPr bwMode="auto">
            <a:xfrm>
              <a:off x="2990" y="3936"/>
              <a:ext cx="205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 dirty="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9" name="Text Box 50"/>
            <p:cNvSpPr txBox="1">
              <a:spLocks noChangeArrowheads="1"/>
            </p:cNvSpPr>
            <p:nvPr/>
          </p:nvSpPr>
          <p:spPr bwMode="auto">
            <a:xfrm>
              <a:off x="2654" y="2544"/>
              <a:ext cx="284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110" name="Line 51"/>
            <p:cNvSpPr>
              <a:spLocks noChangeShapeType="1"/>
            </p:cNvSpPr>
            <p:nvPr/>
          </p:nvSpPr>
          <p:spPr bwMode="auto">
            <a:xfrm>
              <a:off x="2980" y="2736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dirty="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1" name="Line 52"/>
            <p:cNvSpPr>
              <a:spLocks noChangeShapeType="1"/>
            </p:cNvSpPr>
            <p:nvPr/>
          </p:nvSpPr>
          <p:spPr bwMode="auto">
            <a:xfrm>
              <a:off x="2980" y="3600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dirty="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2" name="Line 53"/>
            <p:cNvSpPr>
              <a:spLocks noChangeShapeType="1"/>
            </p:cNvSpPr>
            <p:nvPr/>
          </p:nvSpPr>
          <p:spPr bwMode="auto">
            <a:xfrm>
              <a:off x="3268" y="2592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dirty="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3" name="Line 54"/>
            <p:cNvSpPr>
              <a:spLocks noChangeShapeType="1"/>
            </p:cNvSpPr>
            <p:nvPr/>
          </p:nvSpPr>
          <p:spPr bwMode="auto">
            <a:xfrm>
              <a:off x="3892" y="2592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dirty="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4" name="Line 55"/>
            <p:cNvSpPr>
              <a:spLocks noChangeShapeType="1"/>
            </p:cNvSpPr>
            <p:nvPr/>
          </p:nvSpPr>
          <p:spPr bwMode="auto">
            <a:xfrm>
              <a:off x="4180" y="2592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dirty="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5" name="Line 56"/>
            <p:cNvSpPr>
              <a:spLocks noChangeShapeType="1"/>
            </p:cNvSpPr>
            <p:nvPr/>
          </p:nvSpPr>
          <p:spPr bwMode="auto">
            <a:xfrm>
              <a:off x="4516" y="2592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dirty="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6" name="Line 57"/>
            <p:cNvSpPr>
              <a:spLocks noChangeShapeType="1"/>
            </p:cNvSpPr>
            <p:nvPr/>
          </p:nvSpPr>
          <p:spPr bwMode="auto">
            <a:xfrm>
              <a:off x="4804" y="2592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dirty="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7" name="Line 58"/>
            <p:cNvSpPr>
              <a:spLocks noChangeShapeType="1"/>
            </p:cNvSpPr>
            <p:nvPr/>
          </p:nvSpPr>
          <p:spPr bwMode="auto">
            <a:xfrm>
              <a:off x="2990" y="3024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dirty="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8" name="Line 59"/>
            <p:cNvSpPr>
              <a:spLocks noChangeShapeType="1"/>
            </p:cNvSpPr>
            <p:nvPr/>
          </p:nvSpPr>
          <p:spPr bwMode="auto">
            <a:xfrm>
              <a:off x="2990" y="3312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dirty="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9" name="Line 60"/>
            <p:cNvSpPr>
              <a:spLocks noChangeShapeType="1"/>
            </p:cNvSpPr>
            <p:nvPr/>
          </p:nvSpPr>
          <p:spPr bwMode="auto">
            <a:xfrm>
              <a:off x="3566" y="2592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dirty="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" name="Text Box 61"/>
            <p:cNvSpPr txBox="1">
              <a:spLocks noChangeArrowheads="1"/>
            </p:cNvSpPr>
            <p:nvPr/>
          </p:nvSpPr>
          <p:spPr bwMode="auto">
            <a:xfrm>
              <a:off x="3038" y="2767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21" name="Text Box 62"/>
            <p:cNvSpPr txBox="1">
              <a:spLocks noChangeArrowheads="1"/>
            </p:cNvSpPr>
            <p:nvPr/>
          </p:nvSpPr>
          <p:spPr bwMode="auto">
            <a:xfrm>
              <a:off x="3306" y="2767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122" name="Text Box 63"/>
            <p:cNvSpPr txBox="1">
              <a:spLocks noChangeArrowheads="1"/>
            </p:cNvSpPr>
            <p:nvPr/>
          </p:nvSpPr>
          <p:spPr bwMode="auto">
            <a:xfrm>
              <a:off x="3594" y="2767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23" name="Text Box 64"/>
            <p:cNvSpPr txBox="1">
              <a:spLocks noChangeArrowheads="1"/>
            </p:cNvSpPr>
            <p:nvPr/>
          </p:nvSpPr>
          <p:spPr bwMode="auto">
            <a:xfrm>
              <a:off x="3930" y="2767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24" name="Text Box 65"/>
            <p:cNvSpPr txBox="1">
              <a:spLocks noChangeArrowheads="1"/>
            </p:cNvSpPr>
            <p:nvPr/>
          </p:nvSpPr>
          <p:spPr bwMode="auto">
            <a:xfrm>
              <a:off x="4218" y="2767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25" name="Text Box 66"/>
            <p:cNvSpPr txBox="1">
              <a:spLocks noChangeArrowheads="1"/>
            </p:cNvSpPr>
            <p:nvPr/>
          </p:nvSpPr>
          <p:spPr bwMode="auto">
            <a:xfrm>
              <a:off x="4506" y="2767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26" name="Text Box 67"/>
            <p:cNvSpPr txBox="1">
              <a:spLocks noChangeArrowheads="1"/>
            </p:cNvSpPr>
            <p:nvPr/>
          </p:nvSpPr>
          <p:spPr bwMode="auto">
            <a:xfrm>
              <a:off x="3038" y="3055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27" name="Text Box 68"/>
            <p:cNvSpPr txBox="1">
              <a:spLocks noChangeArrowheads="1"/>
            </p:cNvSpPr>
            <p:nvPr/>
          </p:nvSpPr>
          <p:spPr bwMode="auto">
            <a:xfrm>
              <a:off x="3278" y="3055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128" name="Text Box 69"/>
            <p:cNvSpPr txBox="1">
              <a:spLocks noChangeArrowheads="1"/>
            </p:cNvSpPr>
            <p:nvPr/>
          </p:nvSpPr>
          <p:spPr bwMode="auto">
            <a:xfrm>
              <a:off x="3579" y="3055"/>
              <a:ext cx="284" cy="252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11</a:t>
              </a:r>
            </a:p>
          </p:txBody>
        </p:sp>
        <p:sp>
          <p:nvSpPr>
            <p:cNvPr id="129" name="Text Box 70"/>
            <p:cNvSpPr txBox="1">
              <a:spLocks noChangeArrowheads="1"/>
            </p:cNvSpPr>
            <p:nvPr/>
          </p:nvSpPr>
          <p:spPr bwMode="auto">
            <a:xfrm>
              <a:off x="3879" y="3055"/>
              <a:ext cx="296" cy="252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130" name="Text Box 71"/>
            <p:cNvSpPr txBox="1">
              <a:spLocks noChangeArrowheads="1"/>
            </p:cNvSpPr>
            <p:nvPr/>
          </p:nvSpPr>
          <p:spPr bwMode="auto">
            <a:xfrm>
              <a:off x="4238" y="3055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31" name="Text Box 72"/>
            <p:cNvSpPr txBox="1">
              <a:spLocks noChangeArrowheads="1"/>
            </p:cNvSpPr>
            <p:nvPr/>
          </p:nvSpPr>
          <p:spPr bwMode="auto">
            <a:xfrm>
              <a:off x="4506" y="3055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32" name="Text Box 73"/>
            <p:cNvSpPr txBox="1">
              <a:spLocks noChangeArrowheads="1"/>
            </p:cNvSpPr>
            <p:nvPr/>
          </p:nvSpPr>
          <p:spPr bwMode="auto">
            <a:xfrm>
              <a:off x="3038" y="3343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33" name="Text Box 74"/>
            <p:cNvSpPr txBox="1">
              <a:spLocks noChangeArrowheads="1"/>
            </p:cNvSpPr>
            <p:nvPr/>
          </p:nvSpPr>
          <p:spPr bwMode="auto">
            <a:xfrm>
              <a:off x="3278" y="3343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34" name="Text Box 75"/>
            <p:cNvSpPr txBox="1">
              <a:spLocks noChangeArrowheads="1"/>
            </p:cNvSpPr>
            <p:nvPr/>
          </p:nvSpPr>
          <p:spPr bwMode="auto">
            <a:xfrm>
              <a:off x="3566" y="3343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35" name="Text Box 76"/>
            <p:cNvSpPr txBox="1">
              <a:spLocks noChangeArrowheads="1"/>
            </p:cNvSpPr>
            <p:nvPr/>
          </p:nvSpPr>
          <p:spPr bwMode="auto">
            <a:xfrm>
              <a:off x="3882" y="3343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36" name="Text Box 77"/>
            <p:cNvSpPr txBox="1">
              <a:spLocks noChangeArrowheads="1"/>
            </p:cNvSpPr>
            <p:nvPr/>
          </p:nvSpPr>
          <p:spPr bwMode="auto">
            <a:xfrm>
              <a:off x="4218" y="3343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137" name="Text Box 78"/>
            <p:cNvSpPr txBox="1">
              <a:spLocks noChangeArrowheads="1"/>
            </p:cNvSpPr>
            <p:nvPr/>
          </p:nvSpPr>
          <p:spPr bwMode="auto">
            <a:xfrm>
              <a:off x="4526" y="3343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38" name="Text Box 79"/>
            <p:cNvSpPr txBox="1">
              <a:spLocks noChangeArrowheads="1"/>
            </p:cNvSpPr>
            <p:nvPr/>
          </p:nvSpPr>
          <p:spPr bwMode="auto">
            <a:xfrm>
              <a:off x="3038" y="3583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39" name="Text Box 80"/>
            <p:cNvSpPr txBox="1">
              <a:spLocks noChangeArrowheads="1"/>
            </p:cNvSpPr>
            <p:nvPr/>
          </p:nvSpPr>
          <p:spPr bwMode="auto">
            <a:xfrm>
              <a:off x="3298" y="3583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40" name="Text Box 81"/>
            <p:cNvSpPr txBox="1">
              <a:spLocks noChangeArrowheads="1"/>
            </p:cNvSpPr>
            <p:nvPr/>
          </p:nvSpPr>
          <p:spPr bwMode="auto">
            <a:xfrm>
              <a:off x="3566" y="3583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41" name="Text Box 82"/>
            <p:cNvSpPr txBox="1">
              <a:spLocks noChangeArrowheads="1"/>
            </p:cNvSpPr>
            <p:nvPr/>
          </p:nvSpPr>
          <p:spPr bwMode="auto">
            <a:xfrm>
              <a:off x="3902" y="3583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42" name="Text Box 83"/>
            <p:cNvSpPr txBox="1">
              <a:spLocks noChangeArrowheads="1"/>
            </p:cNvSpPr>
            <p:nvPr/>
          </p:nvSpPr>
          <p:spPr bwMode="auto">
            <a:xfrm>
              <a:off x="4238" y="3583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43" name="Text Box 84"/>
            <p:cNvSpPr txBox="1">
              <a:spLocks noChangeArrowheads="1"/>
            </p:cNvSpPr>
            <p:nvPr/>
          </p:nvSpPr>
          <p:spPr bwMode="auto">
            <a:xfrm>
              <a:off x="4526" y="3583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44" name="Text Box 85"/>
            <p:cNvSpPr txBox="1">
              <a:spLocks noChangeArrowheads="1"/>
            </p:cNvSpPr>
            <p:nvPr/>
          </p:nvSpPr>
          <p:spPr bwMode="auto">
            <a:xfrm>
              <a:off x="4467" y="3608"/>
              <a:ext cx="1124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400" i="1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145" name="Oval 86"/>
            <p:cNvSpPr>
              <a:spLocks noChangeArrowheads="1"/>
            </p:cNvSpPr>
            <p:nvPr/>
          </p:nvSpPr>
          <p:spPr bwMode="auto">
            <a:xfrm>
              <a:off x="3600" y="3004"/>
              <a:ext cx="164" cy="327"/>
            </a:xfrm>
            <a:prstGeom prst="ellipse">
              <a:avLst/>
            </a:prstGeom>
            <a:noFill/>
            <a:ln w="50800" algn="ctr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46" name="Oval 87"/>
          <p:cNvSpPr>
            <a:spLocks noChangeArrowheads="1"/>
          </p:cNvSpPr>
          <p:nvPr/>
        </p:nvSpPr>
        <p:spPr bwMode="auto">
          <a:xfrm>
            <a:off x="5476875" y="2407325"/>
            <a:ext cx="152400" cy="519351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83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451" y="143698"/>
            <a:ext cx="7640637" cy="990600"/>
          </a:xfrm>
        </p:spPr>
        <p:txBody>
          <a:bodyPr/>
          <a:lstStyle/>
          <a:p>
            <a:r>
              <a:rPr lang="en-US" sz="3600" dirty="0" smtClean="0"/>
              <a:t>Line Detection</a:t>
            </a:r>
            <a:endParaRPr lang="en-US" alt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09/10/2016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6200" y="1106487"/>
            <a:ext cx="9030182" cy="4608513"/>
          </a:xfrm>
        </p:spPr>
        <p:txBody>
          <a:bodyPr/>
          <a:lstStyle/>
          <a:p>
            <a:r>
              <a:rPr lang="en-US" dirty="0"/>
              <a:t>Hough Transform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Times New Roman" charset="0"/>
              </a:rPr>
              <a:t>Issue : parameter space [</a:t>
            </a:r>
            <a:r>
              <a:rPr lang="en-US" dirty="0" err="1">
                <a:solidFill>
                  <a:srgbClr val="000000"/>
                </a:solidFill>
                <a:ea typeface="Times New Roman" charset="0"/>
              </a:rPr>
              <a:t>m,b</a:t>
            </a:r>
            <a:r>
              <a:rPr lang="en-US" dirty="0">
                <a:solidFill>
                  <a:srgbClr val="000000"/>
                </a:solidFill>
                <a:ea typeface="Times New Roman" charset="0"/>
              </a:rPr>
              <a:t>] is </a:t>
            </a:r>
            <a:r>
              <a:rPr lang="en-US" dirty="0" smtClean="0">
                <a:solidFill>
                  <a:srgbClr val="000000"/>
                </a:solidFill>
                <a:ea typeface="Times New Roman" charset="0"/>
              </a:rPr>
              <a:t>unbounded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Times New Roman" charset="0"/>
              </a:rPr>
              <a:t>Use a polar representation for the parameter space </a:t>
            </a:r>
          </a:p>
          <a:p>
            <a:pPr lvl="1"/>
            <a:endParaRPr lang="en-US" dirty="0" smtClean="0">
              <a:ea typeface="Times New Roman" charset="0"/>
            </a:endParaRP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402084-Chapter 6: Advange digital image processing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7" name="Line 2"/>
          <p:cNvSpPr>
            <a:spLocks noChangeShapeType="1"/>
          </p:cNvSpPr>
          <p:nvPr/>
        </p:nvSpPr>
        <p:spPr bwMode="auto">
          <a:xfrm>
            <a:off x="1520031" y="3237736"/>
            <a:ext cx="1676400" cy="1676400"/>
          </a:xfrm>
          <a:prstGeom prst="line">
            <a:avLst/>
          </a:prstGeom>
          <a:noFill/>
          <a:ln w="50800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i="1" dirty="0" smtClean="0">
              <a:solidFill>
                <a:srgbClr val="000000"/>
              </a:solidFill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</p:txBody>
      </p:sp>
      <p:sp>
        <p:nvSpPr>
          <p:cNvPr id="148" name="Line 3"/>
          <p:cNvSpPr>
            <a:spLocks noChangeShapeType="1"/>
          </p:cNvSpPr>
          <p:nvPr/>
        </p:nvSpPr>
        <p:spPr bwMode="auto">
          <a:xfrm flipV="1">
            <a:off x="1367631" y="2856736"/>
            <a:ext cx="0" cy="2209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i="1" dirty="0" smtClean="0">
              <a:solidFill>
                <a:srgbClr val="000000"/>
              </a:solidFill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</p:txBody>
      </p:sp>
      <p:sp>
        <p:nvSpPr>
          <p:cNvPr id="149" name="Line 4"/>
          <p:cNvSpPr>
            <a:spLocks noChangeShapeType="1"/>
          </p:cNvSpPr>
          <p:nvPr/>
        </p:nvSpPr>
        <p:spPr bwMode="auto">
          <a:xfrm>
            <a:off x="1367631" y="5066536"/>
            <a:ext cx="274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i="1" dirty="0" smtClean="0">
              <a:solidFill>
                <a:srgbClr val="000000"/>
              </a:solidFill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</p:txBody>
      </p:sp>
      <p:sp>
        <p:nvSpPr>
          <p:cNvPr id="150" name="Text Box 5"/>
          <p:cNvSpPr txBox="1">
            <a:spLocks noChangeArrowheads="1"/>
          </p:cNvSpPr>
          <p:nvPr/>
        </p:nvSpPr>
        <p:spPr bwMode="auto">
          <a:xfrm>
            <a:off x="3569286" y="5142736"/>
            <a:ext cx="338554" cy="46166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51" name="Text Box 6"/>
          <p:cNvSpPr txBox="1">
            <a:spLocks noChangeArrowheads="1"/>
          </p:cNvSpPr>
          <p:nvPr/>
        </p:nvSpPr>
        <p:spPr bwMode="auto">
          <a:xfrm>
            <a:off x="882441" y="3009136"/>
            <a:ext cx="338555" cy="46166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152" name="Line 10"/>
          <p:cNvSpPr>
            <a:spLocks noChangeShapeType="1"/>
          </p:cNvSpPr>
          <p:nvPr/>
        </p:nvSpPr>
        <p:spPr bwMode="auto">
          <a:xfrm flipV="1">
            <a:off x="4514056" y="2856736"/>
            <a:ext cx="0" cy="2209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i="1" dirty="0" smtClean="0">
              <a:solidFill>
                <a:srgbClr val="000000"/>
              </a:solidFill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</p:txBody>
      </p:sp>
      <p:sp>
        <p:nvSpPr>
          <p:cNvPr id="153" name="Line 11"/>
          <p:cNvSpPr>
            <a:spLocks noChangeShapeType="1"/>
          </p:cNvSpPr>
          <p:nvPr/>
        </p:nvSpPr>
        <p:spPr bwMode="auto">
          <a:xfrm>
            <a:off x="4514056" y="5066536"/>
            <a:ext cx="32543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i="1" dirty="0" smtClean="0">
              <a:solidFill>
                <a:srgbClr val="000000"/>
              </a:solidFill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</p:txBody>
      </p:sp>
      <p:sp>
        <p:nvSpPr>
          <p:cNvPr id="154" name="Oval 17"/>
          <p:cNvSpPr>
            <a:spLocks noChangeArrowheads="1"/>
          </p:cNvSpPr>
          <p:nvPr/>
        </p:nvSpPr>
        <p:spPr bwMode="auto">
          <a:xfrm>
            <a:off x="2336006" y="3892461"/>
            <a:ext cx="152400" cy="519351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i="1" dirty="0" smtClean="0">
              <a:solidFill>
                <a:srgbClr val="000000"/>
              </a:solidFill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</p:txBody>
      </p:sp>
      <p:sp>
        <p:nvSpPr>
          <p:cNvPr id="155" name="Oval 18"/>
          <p:cNvSpPr>
            <a:spLocks noChangeArrowheads="1"/>
          </p:cNvSpPr>
          <p:nvPr/>
        </p:nvSpPr>
        <p:spPr bwMode="auto">
          <a:xfrm>
            <a:off x="1802606" y="3359061"/>
            <a:ext cx="152400" cy="519351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i="1" dirty="0" smtClean="0">
              <a:solidFill>
                <a:srgbClr val="000000"/>
              </a:solidFill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</p:txBody>
      </p:sp>
      <p:sp>
        <p:nvSpPr>
          <p:cNvPr id="156" name="Oval 19"/>
          <p:cNvSpPr>
            <a:spLocks noChangeArrowheads="1"/>
          </p:cNvSpPr>
          <p:nvPr/>
        </p:nvSpPr>
        <p:spPr bwMode="auto">
          <a:xfrm>
            <a:off x="2085181" y="3663861"/>
            <a:ext cx="152400" cy="519351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i="1" dirty="0" smtClean="0">
              <a:solidFill>
                <a:srgbClr val="000000"/>
              </a:solidFill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</p:txBody>
      </p:sp>
      <p:sp>
        <p:nvSpPr>
          <p:cNvPr id="157" name="Text Box 22"/>
          <p:cNvSpPr txBox="1">
            <a:spLocks noChangeArrowheads="1"/>
          </p:cNvSpPr>
          <p:nvPr/>
        </p:nvSpPr>
        <p:spPr bwMode="auto">
          <a:xfrm>
            <a:off x="5063331" y="5409436"/>
            <a:ext cx="1544012" cy="369332"/>
          </a:xfrm>
          <a:prstGeom prst="rect">
            <a:avLst/>
          </a:prstGeom>
          <a:noFill/>
          <a:ln w="25400">
            <a:noFill/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Hough space</a:t>
            </a:r>
          </a:p>
        </p:txBody>
      </p:sp>
      <p:sp>
        <p:nvSpPr>
          <p:cNvPr id="158" name="Freeform 26"/>
          <p:cNvSpPr>
            <a:spLocks/>
          </p:cNvSpPr>
          <p:nvPr/>
        </p:nvSpPr>
        <p:spPr bwMode="auto">
          <a:xfrm>
            <a:off x="4850606" y="2780536"/>
            <a:ext cx="1981200" cy="2374900"/>
          </a:xfrm>
          <a:custGeom>
            <a:avLst/>
            <a:gdLst/>
            <a:ahLst/>
            <a:cxnLst>
              <a:cxn ang="0">
                <a:pos x="0" y="872"/>
              </a:cxn>
              <a:cxn ang="0">
                <a:pos x="192" y="104"/>
              </a:cxn>
              <a:cxn ang="0">
                <a:pos x="384" y="1496"/>
              </a:cxn>
              <a:cxn ang="0">
                <a:pos x="528" y="104"/>
              </a:cxn>
              <a:cxn ang="0">
                <a:pos x="720" y="872"/>
              </a:cxn>
            </a:cxnLst>
            <a:rect l="0" t="0" r="r" b="b"/>
            <a:pathLst>
              <a:path w="720" h="1496">
                <a:moveTo>
                  <a:pt x="0" y="872"/>
                </a:moveTo>
                <a:cubicBezTo>
                  <a:pt x="64" y="436"/>
                  <a:pt x="128" y="0"/>
                  <a:pt x="192" y="104"/>
                </a:cubicBezTo>
                <a:cubicBezTo>
                  <a:pt x="256" y="208"/>
                  <a:pt x="328" y="1496"/>
                  <a:pt x="384" y="1496"/>
                </a:cubicBezTo>
                <a:cubicBezTo>
                  <a:pt x="440" y="1496"/>
                  <a:pt x="472" y="208"/>
                  <a:pt x="528" y="104"/>
                </a:cubicBezTo>
                <a:cubicBezTo>
                  <a:pt x="584" y="0"/>
                  <a:pt x="652" y="436"/>
                  <a:pt x="720" y="87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i="1" dirty="0" smtClean="0">
              <a:solidFill>
                <a:srgbClr val="000000"/>
              </a:solidFill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</p:txBody>
      </p:sp>
      <p:sp>
        <p:nvSpPr>
          <p:cNvPr id="159" name="Line 27"/>
          <p:cNvSpPr>
            <a:spLocks noChangeShapeType="1"/>
          </p:cNvSpPr>
          <p:nvPr/>
        </p:nvSpPr>
        <p:spPr bwMode="auto">
          <a:xfrm flipV="1">
            <a:off x="1421606" y="4152136"/>
            <a:ext cx="9906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i="1" dirty="0" smtClean="0">
              <a:solidFill>
                <a:srgbClr val="000000"/>
              </a:solidFill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</p:txBody>
      </p:sp>
      <p:graphicFrame>
        <p:nvGraphicFramePr>
          <p:cNvPr id="16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256387"/>
              </p:ext>
            </p:extLst>
          </p:nvPr>
        </p:nvGraphicFramePr>
        <p:xfrm>
          <a:off x="2455069" y="5904736"/>
          <a:ext cx="31210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0" name="Equation" r:id="rId3" imgW="1320480" imgH="203040" progId="Equation.3">
                  <p:embed/>
                </p:oleObj>
              </mc:Choice>
              <mc:Fallback>
                <p:oleObj name="Equation" r:id="rId3" imgW="1320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5069" y="5904736"/>
                        <a:ext cx="3121025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120353"/>
              </p:ext>
            </p:extLst>
          </p:nvPr>
        </p:nvGraphicFramePr>
        <p:xfrm>
          <a:off x="1915319" y="4533136"/>
          <a:ext cx="42068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1" name="Equation" r:id="rId5" imgW="177480" imgH="177480" progId="Equation.3">
                  <p:embed/>
                </p:oleObj>
              </mc:Choice>
              <mc:Fallback>
                <p:oleObj name="Equation" r:id="rId5" imgW="1774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5319" y="4533136"/>
                        <a:ext cx="420687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866567"/>
              </p:ext>
            </p:extLst>
          </p:nvPr>
        </p:nvGraphicFramePr>
        <p:xfrm>
          <a:off x="1650206" y="4152136"/>
          <a:ext cx="3603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2" name="Equation" r:id="rId7" imgW="152280" imgH="164880" progId="Equation.3">
                  <p:embed/>
                </p:oleObj>
              </mc:Choice>
              <mc:Fallback>
                <p:oleObj name="Equation" r:id="rId7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0206" y="4152136"/>
                        <a:ext cx="360363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" name="Freeform 31"/>
          <p:cNvSpPr>
            <a:spLocks/>
          </p:cNvSpPr>
          <p:nvPr/>
        </p:nvSpPr>
        <p:spPr bwMode="auto">
          <a:xfrm>
            <a:off x="1726406" y="4761736"/>
            <a:ext cx="177800" cy="304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96"/>
              </a:cxn>
              <a:cxn ang="0">
                <a:pos x="96" y="192"/>
              </a:cxn>
            </a:cxnLst>
            <a:rect l="0" t="0" r="r" b="b"/>
            <a:pathLst>
              <a:path w="112" h="192">
                <a:moveTo>
                  <a:pt x="0" y="0"/>
                </a:moveTo>
                <a:cubicBezTo>
                  <a:pt x="40" y="32"/>
                  <a:pt x="80" y="64"/>
                  <a:pt x="96" y="96"/>
                </a:cubicBezTo>
                <a:cubicBezTo>
                  <a:pt x="112" y="128"/>
                  <a:pt x="104" y="160"/>
                  <a:pt x="96" y="192"/>
                </a:cubicBezTo>
              </a:path>
            </a:pathLst>
          </a:custGeom>
          <a:noFill/>
          <a:ln w="25400" cap="flat" cmpd="sng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i="1" dirty="0" smtClean="0">
              <a:solidFill>
                <a:srgbClr val="000000"/>
              </a:solidFill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</p:txBody>
      </p:sp>
      <p:sp>
        <p:nvSpPr>
          <p:cNvPr id="164" name="Freeform 32"/>
          <p:cNvSpPr>
            <a:spLocks/>
          </p:cNvSpPr>
          <p:nvPr/>
        </p:nvSpPr>
        <p:spPr bwMode="auto">
          <a:xfrm>
            <a:off x="4622006" y="2856736"/>
            <a:ext cx="2438400" cy="1905000"/>
          </a:xfrm>
          <a:custGeom>
            <a:avLst/>
            <a:gdLst/>
            <a:ahLst/>
            <a:cxnLst>
              <a:cxn ang="0">
                <a:pos x="0" y="872"/>
              </a:cxn>
              <a:cxn ang="0">
                <a:pos x="192" y="104"/>
              </a:cxn>
              <a:cxn ang="0">
                <a:pos x="384" y="1496"/>
              </a:cxn>
              <a:cxn ang="0">
                <a:pos x="528" y="104"/>
              </a:cxn>
              <a:cxn ang="0">
                <a:pos x="720" y="872"/>
              </a:cxn>
            </a:cxnLst>
            <a:rect l="0" t="0" r="r" b="b"/>
            <a:pathLst>
              <a:path w="720" h="1496">
                <a:moveTo>
                  <a:pt x="0" y="872"/>
                </a:moveTo>
                <a:cubicBezTo>
                  <a:pt x="64" y="436"/>
                  <a:pt x="128" y="0"/>
                  <a:pt x="192" y="104"/>
                </a:cubicBezTo>
                <a:cubicBezTo>
                  <a:pt x="256" y="208"/>
                  <a:pt x="328" y="1496"/>
                  <a:pt x="384" y="1496"/>
                </a:cubicBezTo>
                <a:cubicBezTo>
                  <a:pt x="440" y="1496"/>
                  <a:pt x="472" y="208"/>
                  <a:pt x="528" y="104"/>
                </a:cubicBezTo>
                <a:cubicBezTo>
                  <a:pt x="584" y="0"/>
                  <a:pt x="652" y="436"/>
                  <a:pt x="720" y="87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i="1" dirty="0" smtClean="0">
              <a:solidFill>
                <a:srgbClr val="000000"/>
              </a:solidFill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</p:txBody>
      </p:sp>
      <p:sp>
        <p:nvSpPr>
          <p:cNvPr id="165" name="Freeform 33"/>
          <p:cNvSpPr>
            <a:spLocks/>
          </p:cNvSpPr>
          <p:nvPr/>
        </p:nvSpPr>
        <p:spPr bwMode="auto">
          <a:xfrm>
            <a:off x="4545806" y="3161536"/>
            <a:ext cx="2438400" cy="1143000"/>
          </a:xfrm>
          <a:custGeom>
            <a:avLst/>
            <a:gdLst/>
            <a:ahLst/>
            <a:cxnLst>
              <a:cxn ang="0">
                <a:pos x="0" y="872"/>
              </a:cxn>
              <a:cxn ang="0">
                <a:pos x="192" y="104"/>
              </a:cxn>
              <a:cxn ang="0">
                <a:pos x="384" y="1496"/>
              </a:cxn>
              <a:cxn ang="0">
                <a:pos x="528" y="104"/>
              </a:cxn>
              <a:cxn ang="0">
                <a:pos x="720" y="872"/>
              </a:cxn>
            </a:cxnLst>
            <a:rect l="0" t="0" r="r" b="b"/>
            <a:pathLst>
              <a:path w="720" h="1496">
                <a:moveTo>
                  <a:pt x="0" y="872"/>
                </a:moveTo>
                <a:cubicBezTo>
                  <a:pt x="64" y="436"/>
                  <a:pt x="128" y="0"/>
                  <a:pt x="192" y="104"/>
                </a:cubicBezTo>
                <a:cubicBezTo>
                  <a:pt x="256" y="208"/>
                  <a:pt x="328" y="1496"/>
                  <a:pt x="384" y="1496"/>
                </a:cubicBezTo>
                <a:cubicBezTo>
                  <a:pt x="440" y="1496"/>
                  <a:pt x="472" y="208"/>
                  <a:pt x="528" y="104"/>
                </a:cubicBezTo>
                <a:cubicBezTo>
                  <a:pt x="584" y="0"/>
                  <a:pt x="652" y="436"/>
                  <a:pt x="720" y="87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i="1" dirty="0" smtClean="0">
              <a:solidFill>
                <a:srgbClr val="000000"/>
              </a:solidFill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</p:txBody>
      </p:sp>
      <p:sp>
        <p:nvSpPr>
          <p:cNvPr id="166" name="Oval 16"/>
          <p:cNvSpPr>
            <a:spLocks noChangeArrowheads="1"/>
          </p:cNvSpPr>
          <p:nvPr/>
        </p:nvSpPr>
        <p:spPr bwMode="auto">
          <a:xfrm>
            <a:off x="5536406" y="3816261"/>
            <a:ext cx="152400" cy="519351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i="1" dirty="0" smtClean="0">
              <a:solidFill>
                <a:srgbClr val="000000"/>
              </a:solidFill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</p:txBody>
      </p:sp>
      <p:graphicFrame>
        <p:nvGraphicFramePr>
          <p:cNvPr id="16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895324"/>
              </p:ext>
            </p:extLst>
          </p:nvPr>
        </p:nvGraphicFramePr>
        <p:xfrm>
          <a:off x="7441406" y="5218936"/>
          <a:ext cx="42068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3" name="Equation" r:id="rId9" imgW="177480" imgH="177480" progId="Equation.3">
                  <p:embed/>
                </p:oleObj>
              </mc:Choice>
              <mc:Fallback>
                <p:oleObj name="Equation" r:id="rId9" imgW="1774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1406" y="5218936"/>
                        <a:ext cx="420688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667016"/>
              </p:ext>
            </p:extLst>
          </p:nvPr>
        </p:nvGraphicFramePr>
        <p:xfrm>
          <a:off x="3936206" y="2856736"/>
          <a:ext cx="3603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4" name="Equation" r:id="rId10" imgW="152280" imgH="164880" progId="Equation.3">
                  <p:embed/>
                </p:oleObj>
              </mc:Choice>
              <mc:Fallback>
                <p:oleObj name="Equation" r:id="rId10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6206" y="2856736"/>
                        <a:ext cx="360363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88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55" grpId="0" animBg="1"/>
      <p:bldP spid="156" grpId="0" animBg="1"/>
      <p:bldP spid="158" grpId="0" animBg="1"/>
      <p:bldP spid="159" grpId="0" animBg="1"/>
      <p:bldP spid="163" grpId="0" animBg="1"/>
      <p:bldP spid="164" grpId="0" animBg="1"/>
      <p:bldP spid="16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451" y="143698"/>
            <a:ext cx="7640637" cy="990600"/>
          </a:xfrm>
        </p:spPr>
        <p:txBody>
          <a:bodyPr/>
          <a:lstStyle/>
          <a:p>
            <a:r>
              <a:rPr lang="en-US" sz="3600" dirty="0" smtClean="0"/>
              <a:t>Line Detection</a:t>
            </a:r>
            <a:endParaRPr lang="en-US" alt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09/10/2016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42418" y="1258887"/>
            <a:ext cx="8650288" cy="4608513"/>
          </a:xfrm>
        </p:spPr>
        <p:txBody>
          <a:bodyPr/>
          <a:lstStyle/>
          <a:p>
            <a:r>
              <a:rPr lang="en-US" dirty="0"/>
              <a:t>Hough Transform</a:t>
            </a:r>
            <a:r>
              <a:rPr lang="en-US" dirty="0" smtClean="0"/>
              <a:t>:</a:t>
            </a:r>
            <a:r>
              <a:rPr lang="en-US" dirty="0">
                <a:ea typeface="Times New Roman" charset="0"/>
              </a:rPr>
              <a:t> </a:t>
            </a:r>
            <a:r>
              <a:rPr lang="en-US" dirty="0" smtClean="0">
                <a:ea typeface="Times New Roman" charset="0"/>
              </a:rPr>
              <a:t>Experiment</a:t>
            </a:r>
            <a:endParaRPr lang="en-US" dirty="0" smtClean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402084-Chapter 6: Advange digital image processing</a:t>
            </a: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lum bright="30000" contrast="30000"/>
          </a:blip>
          <a:srcRect/>
          <a:stretch>
            <a:fillRect/>
          </a:stretch>
        </p:blipFill>
        <p:spPr bwMode="auto">
          <a:xfrm>
            <a:off x="479425" y="1849438"/>
            <a:ext cx="8293100" cy="417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2124075" y="5999062"/>
            <a:ext cx="1027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charset="0"/>
              </a:rPr>
              <a:t>features</a:t>
            </a: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6365875" y="5984775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charset="0"/>
              </a:rPr>
              <a:t>votes</a:t>
            </a:r>
          </a:p>
        </p:txBody>
      </p:sp>
    </p:spTree>
    <p:extLst>
      <p:ext uri="{BB962C8B-B14F-4D97-AF65-F5344CB8AC3E}">
        <p14:creationId xmlns:p14="http://schemas.microsoft.com/office/powerpoint/2010/main" val="25932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451" y="143698"/>
            <a:ext cx="7640637" cy="990600"/>
          </a:xfrm>
        </p:spPr>
        <p:txBody>
          <a:bodyPr/>
          <a:lstStyle/>
          <a:p>
            <a:r>
              <a:rPr lang="en-US" sz="3600" dirty="0" smtClean="0"/>
              <a:t>Line Detection</a:t>
            </a:r>
            <a:endParaRPr lang="en-US" alt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09/10/2016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42418" y="1146998"/>
            <a:ext cx="8953982" cy="4608513"/>
          </a:xfrm>
        </p:spPr>
        <p:txBody>
          <a:bodyPr/>
          <a:lstStyle/>
          <a:p>
            <a:r>
              <a:rPr lang="en-US" dirty="0"/>
              <a:t>Hough Transform</a:t>
            </a:r>
            <a:r>
              <a:rPr lang="en-US" dirty="0" smtClean="0"/>
              <a:t>:</a:t>
            </a:r>
            <a:r>
              <a:rPr lang="en-US" dirty="0">
                <a:ea typeface="Times New Roman" charset="0"/>
              </a:rPr>
              <a:t> </a:t>
            </a:r>
            <a:r>
              <a:rPr lang="en-US" dirty="0" smtClean="0">
                <a:ea typeface="Times New Roman" charset="0"/>
              </a:rPr>
              <a:t>Experiment</a:t>
            </a:r>
          </a:p>
          <a:p>
            <a:pPr lvl="1"/>
            <a:r>
              <a:rPr lang="en-US" dirty="0"/>
              <a:t>Note that most points in the vote array are very dark, because </a:t>
            </a:r>
            <a:r>
              <a:rPr lang="en-US" dirty="0" smtClean="0"/>
              <a:t>they get </a:t>
            </a:r>
            <a:r>
              <a:rPr lang="en-US" dirty="0"/>
              <a:t>only one vote.</a:t>
            </a:r>
          </a:p>
          <a:p>
            <a:endParaRPr lang="en-US" dirty="0" smtClean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402084-Chapter 6: Advange digital image processing</a:t>
            </a: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lum bright="30000" contrast="30000"/>
          </a:blip>
          <a:srcRect/>
          <a:stretch>
            <a:fillRect/>
          </a:stretch>
        </p:blipFill>
        <p:spPr bwMode="auto">
          <a:xfrm>
            <a:off x="914400" y="2773875"/>
            <a:ext cx="6302375" cy="3169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2124075" y="5999062"/>
            <a:ext cx="1027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charset="0"/>
              </a:rPr>
              <a:t>features</a:t>
            </a: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6365875" y="5984775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charset="0"/>
              </a:rPr>
              <a:t>votes</a:t>
            </a:r>
          </a:p>
        </p:txBody>
      </p:sp>
    </p:spTree>
    <p:extLst>
      <p:ext uri="{BB962C8B-B14F-4D97-AF65-F5344CB8AC3E}">
        <p14:creationId xmlns:p14="http://schemas.microsoft.com/office/powerpoint/2010/main" val="39109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451" y="143698"/>
            <a:ext cx="7640637" cy="990600"/>
          </a:xfrm>
        </p:spPr>
        <p:txBody>
          <a:bodyPr/>
          <a:lstStyle/>
          <a:p>
            <a:r>
              <a:rPr lang="en-US" sz="3600" dirty="0" smtClean="0"/>
              <a:t>Line Detection</a:t>
            </a:r>
            <a:endParaRPr lang="en-US" alt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09/10/2016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42418" y="1182687"/>
            <a:ext cx="8650288" cy="4608513"/>
          </a:xfrm>
        </p:spPr>
        <p:txBody>
          <a:bodyPr/>
          <a:lstStyle/>
          <a:p>
            <a:r>
              <a:rPr lang="en-US" dirty="0"/>
              <a:t>Hough Transform</a:t>
            </a:r>
            <a:r>
              <a:rPr lang="en-US" dirty="0" smtClean="0"/>
              <a:t>:</a:t>
            </a:r>
            <a:r>
              <a:rPr lang="en-US" dirty="0">
                <a:ea typeface="Times New Roman" charset="0"/>
              </a:rPr>
              <a:t> </a:t>
            </a:r>
            <a:r>
              <a:rPr lang="en-US" dirty="0" smtClean="0">
                <a:ea typeface="Times New Roman" charset="0"/>
              </a:rPr>
              <a:t>Experiment</a:t>
            </a:r>
            <a:endParaRPr lang="en-US" dirty="0" smtClean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402084-Chapter 6: Advange digital image processing</a:t>
            </a: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lum bright="24000" contrast="18000"/>
          </a:blip>
          <a:srcRect/>
          <a:stretch>
            <a:fillRect/>
          </a:stretch>
        </p:blipFill>
        <p:spPr bwMode="auto">
          <a:xfrm>
            <a:off x="304800" y="1752600"/>
            <a:ext cx="8164513" cy="392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905000" y="5745162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charset="0"/>
              </a:rPr>
              <a:t>features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6096000" y="5745162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charset="0"/>
              </a:rPr>
              <a:t>votes</a:t>
            </a:r>
          </a:p>
        </p:txBody>
      </p:sp>
      <p:sp>
        <p:nvSpPr>
          <p:cNvPr id="16" name="Rectangle 6"/>
          <p:cNvSpPr txBox="1">
            <a:spLocks noChangeArrowheads="1"/>
          </p:cNvSpPr>
          <p:nvPr/>
        </p:nvSpPr>
        <p:spPr bwMode="auto">
          <a:xfrm>
            <a:off x="342418" y="568325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sz="2800" kern="0" dirty="0" smtClean="0">
              <a:ea typeface="Times New Roman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kern="0" dirty="0" smtClean="0">
                <a:ea typeface="Times New Roman" charset="0"/>
              </a:rPr>
              <a:t>Need to adjust grid size or smooth</a:t>
            </a:r>
            <a:endParaRPr lang="en-US" sz="2800" kern="0" dirty="0">
              <a:ea typeface="Times New Roman" charset="0"/>
            </a:endParaRPr>
          </a:p>
        </p:txBody>
      </p: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4114800" y="2087562"/>
            <a:ext cx="3352800" cy="3352800"/>
            <a:chOff x="2736" y="912"/>
            <a:chExt cx="2112" cy="2112"/>
          </a:xfrm>
        </p:grpSpPr>
        <p:grpSp>
          <p:nvGrpSpPr>
            <p:cNvPr id="18" name="Group 20"/>
            <p:cNvGrpSpPr>
              <a:grpSpLocks/>
            </p:cNvGrpSpPr>
            <p:nvPr/>
          </p:nvGrpSpPr>
          <p:grpSpPr bwMode="auto">
            <a:xfrm>
              <a:off x="2736" y="1584"/>
              <a:ext cx="2112" cy="768"/>
              <a:chOff x="3072" y="960"/>
              <a:chExt cx="2112" cy="768"/>
            </a:xfrm>
          </p:grpSpPr>
          <p:sp>
            <p:nvSpPr>
              <p:cNvPr id="25" name="Line 9"/>
              <p:cNvSpPr>
                <a:spLocks noChangeShapeType="1"/>
              </p:cNvSpPr>
              <p:nvPr/>
            </p:nvSpPr>
            <p:spPr bwMode="auto">
              <a:xfrm>
                <a:off x="3072" y="960"/>
                <a:ext cx="2112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 smtClea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6" name="Line 10"/>
              <p:cNvSpPr>
                <a:spLocks noChangeShapeType="1"/>
              </p:cNvSpPr>
              <p:nvPr/>
            </p:nvSpPr>
            <p:spPr bwMode="auto">
              <a:xfrm>
                <a:off x="3072" y="1152"/>
                <a:ext cx="2112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 smtClea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7" name="Line 11"/>
              <p:cNvSpPr>
                <a:spLocks noChangeShapeType="1"/>
              </p:cNvSpPr>
              <p:nvPr/>
            </p:nvSpPr>
            <p:spPr bwMode="auto">
              <a:xfrm>
                <a:off x="3072" y="1344"/>
                <a:ext cx="2112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 smtClea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8" name="Line 12"/>
              <p:cNvSpPr>
                <a:spLocks noChangeShapeType="1"/>
              </p:cNvSpPr>
              <p:nvPr/>
            </p:nvSpPr>
            <p:spPr bwMode="auto">
              <a:xfrm>
                <a:off x="3072" y="1536"/>
                <a:ext cx="2112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 smtClea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2" name="Line 13"/>
              <p:cNvSpPr>
                <a:spLocks noChangeShapeType="1"/>
              </p:cNvSpPr>
              <p:nvPr/>
            </p:nvSpPr>
            <p:spPr bwMode="auto">
              <a:xfrm>
                <a:off x="3072" y="1728"/>
                <a:ext cx="2112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 smtClea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9" name="Group 19"/>
            <p:cNvGrpSpPr>
              <a:grpSpLocks/>
            </p:cNvGrpSpPr>
            <p:nvPr/>
          </p:nvGrpSpPr>
          <p:grpSpPr bwMode="auto">
            <a:xfrm rot="5400000">
              <a:off x="2640" y="1583"/>
              <a:ext cx="2112" cy="769"/>
              <a:chOff x="3168" y="1056"/>
              <a:chExt cx="2112" cy="769"/>
            </a:xfrm>
          </p:grpSpPr>
          <p:sp>
            <p:nvSpPr>
              <p:cNvPr id="20" name="Line 14"/>
              <p:cNvSpPr>
                <a:spLocks noChangeShapeType="1"/>
              </p:cNvSpPr>
              <p:nvPr/>
            </p:nvSpPr>
            <p:spPr bwMode="auto">
              <a:xfrm>
                <a:off x="3168" y="1056"/>
                <a:ext cx="2112" cy="1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 smtClea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1" name="Line 15"/>
              <p:cNvSpPr>
                <a:spLocks noChangeShapeType="1"/>
              </p:cNvSpPr>
              <p:nvPr/>
            </p:nvSpPr>
            <p:spPr bwMode="auto">
              <a:xfrm>
                <a:off x="3168" y="1248"/>
                <a:ext cx="2112" cy="1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 smtClea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2" name="Line 16"/>
              <p:cNvSpPr>
                <a:spLocks noChangeShapeType="1"/>
              </p:cNvSpPr>
              <p:nvPr/>
            </p:nvSpPr>
            <p:spPr bwMode="auto">
              <a:xfrm>
                <a:off x="3168" y="1440"/>
                <a:ext cx="2112" cy="1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 smtClea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3" name="Line 17"/>
              <p:cNvSpPr>
                <a:spLocks noChangeShapeType="1"/>
              </p:cNvSpPr>
              <p:nvPr/>
            </p:nvSpPr>
            <p:spPr bwMode="auto">
              <a:xfrm>
                <a:off x="3168" y="1632"/>
                <a:ext cx="2112" cy="1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 smtClea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>
                <a:off x="3168" y="1824"/>
                <a:ext cx="2112" cy="1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 smtClea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447800" y="2011362"/>
            <a:ext cx="1677988" cy="457200"/>
          </a:xfrm>
          <a:prstGeom prst="rect">
            <a:avLst/>
          </a:prstGeom>
          <a:noFill/>
          <a:ln w="25400">
            <a:noFill/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Noisy data</a:t>
            </a:r>
          </a:p>
        </p:txBody>
      </p:sp>
      <p:grpSp>
        <p:nvGrpSpPr>
          <p:cNvPr id="34" name="Group 23"/>
          <p:cNvGrpSpPr>
            <a:grpSpLocks/>
          </p:cNvGrpSpPr>
          <p:nvPr/>
        </p:nvGrpSpPr>
        <p:grpSpPr bwMode="auto">
          <a:xfrm>
            <a:off x="4267200" y="2239962"/>
            <a:ext cx="3352800" cy="3352800"/>
            <a:chOff x="2736" y="912"/>
            <a:chExt cx="2112" cy="2112"/>
          </a:xfrm>
        </p:grpSpPr>
        <p:grpSp>
          <p:nvGrpSpPr>
            <p:cNvPr id="35" name="Group 24"/>
            <p:cNvGrpSpPr>
              <a:grpSpLocks/>
            </p:cNvGrpSpPr>
            <p:nvPr/>
          </p:nvGrpSpPr>
          <p:grpSpPr bwMode="auto">
            <a:xfrm>
              <a:off x="2736" y="1584"/>
              <a:ext cx="2112" cy="768"/>
              <a:chOff x="3072" y="960"/>
              <a:chExt cx="2112" cy="768"/>
            </a:xfrm>
          </p:grpSpPr>
          <p:sp>
            <p:nvSpPr>
              <p:cNvPr id="42" name="Line 25"/>
              <p:cNvSpPr>
                <a:spLocks noChangeShapeType="1"/>
              </p:cNvSpPr>
              <p:nvPr/>
            </p:nvSpPr>
            <p:spPr bwMode="auto">
              <a:xfrm>
                <a:off x="3072" y="960"/>
                <a:ext cx="2112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 smtClea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3" name="Line 26"/>
              <p:cNvSpPr>
                <a:spLocks noChangeShapeType="1"/>
              </p:cNvSpPr>
              <p:nvPr/>
            </p:nvSpPr>
            <p:spPr bwMode="auto">
              <a:xfrm>
                <a:off x="3072" y="1152"/>
                <a:ext cx="2112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 smtClea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4" name="Line 27"/>
              <p:cNvSpPr>
                <a:spLocks noChangeShapeType="1"/>
              </p:cNvSpPr>
              <p:nvPr/>
            </p:nvSpPr>
            <p:spPr bwMode="auto">
              <a:xfrm>
                <a:off x="3072" y="1344"/>
                <a:ext cx="2112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 smtClea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5" name="Line 28"/>
              <p:cNvSpPr>
                <a:spLocks noChangeShapeType="1"/>
              </p:cNvSpPr>
              <p:nvPr/>
            </p:nvSpPr>
            <p:spPr bwMode="auto">
              <a:xfrm>
                <a:off x="3072" y="1536"/>
                <a:ext cx="2112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 smtClea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6" name="Line 29"/>
              <p:cNvSpPr>
                <a:spLocks noChangeShapeType="1"/>
              </p:cNvSpPr>
              <p:nvPr/>
            </p:nvSpPr>
            <p:spPr bwMode="auto">
              <a:xfrm>
                <a:off x="3072" y="1728"/>
                <a:ext cx="2112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 smtClea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6" name="Group 30"/>
            <p:cNvGrpSpPr>
              <a:grpSpLocks/>
            </p:cNvGrpSpPr>
            <p:nvPr/>
          </p:nvGrpSpPr>
          <p:grpSpPr bwMode="auto">
            <a:xfrm rot="5400000">
              <a:off x="2640" y="1583"/>
              <a:ext cx="2112" cy="769"/>
              <a:chOff x="3168" y="1056"/>
              <a:chExt cx="2112" cy="769"/>
            </a:xfrm>
          </p:grpSpPr>
          <p:sp>
            <p:nvSpPr>
              <p:cNvPr id="37" name="Line 31"/>
              <p:cNvSpPr>
                <a:spLocks noChangeShapeType="1"/>
              </p:cNvSpPr>
              <p:nvPr/>
            </p:nvSpPr>
            <p:spPr bwMode="auto">
              <a:xfrm>
                <a:off x="3168" y="1056"/>
                <a:ext cx="2112" cy="1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 smtClea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8" name="Line 32"/>
              <p:cNvSpPr>
                <a:spLocks noChangeShapeType="1"/>
              </p:cNvSpPr>
              <p:nvPr/>
            </p:nvSpPr>
            <p:spPr bwMode="auto">
              <a:xfrm>
                <a:off x="3168" y="1248"/>
                <a:ext cx="2112" cy="1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 smtClea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9" name="Line 33"/>
              <p:cNvSpPr>
                <a:spLocks noChangeShapeType="1"/>
              </p:cNvSpPr>
              <p:nvPr/>
            </p:nvSpPr>
            <p:spPr bwMode="auto">
              <a:xfrm>
                <a:off x="3168" y="1440"/>
                <a:ext cx="2112" cy="1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 smtClea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0" name="Line 34"/>
              <p:cNvSpPr>
                <a:spLocks noChangeShapeType="1"/>
              </p:cNvSpPr>
              <p:nvPr/>
            </p:nvSpPr>
            <p:spPr bwMode="auto">
              <a:xfrm>
                <a:off x="3168" y="1632"/>
                <a:ext cx="2112" cy="1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 smtClea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" name="Line 35"/>
              <p:cNvSpPr>
                <a:spLocks noChangeShapeType="1"/>
              </p:cNvSpPr>
              <p:nvPr/>
            </p:nvSpPr>
            <p:spPr bwMode="auto">
              <a:xfrm>
                <a:off x="3168" y="1824"/>
                <a:ext cx="2112" cy="1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 smtClea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905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451" y="143698"/>
            <a:ext cx="7640637" cy="990600"/>
          </a:xfrm>
        </p:spPr>
        <p:txBody>
          <a:bodyPr/>
          <a:lstStyle/>
          <a:p>
            <a:r>
              <a:rPr lang="en-US" sz="3600" dirty="0" smtClean="0"/>
              <a:t>Line Detection</a:t>
            </a:r>
            <a:endParaRPr lang="en-US" alt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09/10/2016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42418" y="1182687"/>
            <a:ext cx="8650288" cy="4608513"/>
          </a:xfrm>
        </p:spPr>
        <p:txBody>
          <a:bodyPr/>
          <a:lstStyle/>
          <a:p>
            <a:r>
              <a:rPr lang="en-US" dirty="0"/>
              <a:t>Hough Transform</a:t>
            </a:r>
            <a:r>
              <a:rPr lang="en-US" dirty="0" smtClean="0"/>
              <a:t>:</a:t>
            </a:r>
            <a:r>
              <a:rPr lang="en-US" dirty="0">
                <a:ea typeface="Times New Roman" charset="0"/>
              </a:rPr>
              <a:t> </a:t>
            </a:r>
            <a:r>
              <a:rPr lang="en-US" dirty="0" smtClean="0">
                <a:ea typeface="Times New Roman" charset="0"/>
              </a:rPr>
              <a:t>Experiment</a:t>
            </a:r>
            <a:endParaRPr lang="en-US" dirty="0" smtClean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402084-Chapter 6: Advange digital image processing</a:t>
            </a: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47" name="Picture 4" descr="C:\Documents and Settings\Derek Hoiem\My Documents\My Pictures\monte carlo\monaco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54075" y="2024063"/>
            <a:ext cx="217253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47" descr="C:\Documents and Settings\Derek Hoiem\My Documents\Classes\Spring10 - Computer Vision\figs\7\monaco_cann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2514956" y="2024063"/>
            <a:ext cx="2174214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Content Placeholder 2"/>
          <p:cNvSpPr txBox="1">
            <a:spLocks/>
          </p:cNvSpPr>
          <p:nvPr/>
        </p:nvSpPr>
        <p:spPr bwMode="auto">
          <a:xfrm>
            <a:off x="584929" y="4436786"/>
            <a:ext cx="1344741" cy="1801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charset="0"/>
              <a:buNone/>
            </a:pPr>
            <a:r>
              <a:rPr lang="en-US" sz="2800" kern="0" dirty="0" smtClean="0"/>
              <a:t>	</a:t>
            </a:r>
          </a:p>
          <a:p>
            <a:pPr>
              <a:buFont typeface="Arial" charset="0"/>
              <a:buNone/>
            </a:pPr>
            <a:r>
              <a:rPr lang="en-US" sz="2800" kern="0" dirty="0" smtClean="0"/>
              <a:t>Image</a:t>
            </a:r>
          </a:p>
        </p:txBody>
      </p:sp>
      <p:pic>
        <p:nvPicPr>
          <p:cNvPr id="51" name="Picture 50"/>
          <p:cNvPicPr>
            <a:picLocks noChangeAspect="1" noChangeArrowheads="1"/>
          </p:cNvPicPr>
          <p:nvPr/>
        </p:nvPicPr>
        <p:blipFill>
          <a:blip r:embed="rId4" cstate="print"/>
          <a:srcRect l="23016" t="15237" r="45238" b="16190"/>
          <a:stretch>
            <a:fillRect/>
          </a:stretch>
        </p:blipFill>
        <p:spPr bwMode="auto">
          <a:xfrm>
            <a:off x="6491111" y="1925379"/>
            <a:ext cx="2652889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5" cstate="print"/>
          <a:srcRect l="19096" t="27779" r="40971" b="31944"/>
          <a:stretch>
            <a:fillRect/>
          </a:stretch>
        </p:blipFill>
        <p:spPr bwMode="auto">
          <a:xfrm>
            <a:off x="4718831" y="3276600"/>
            <a:ext cx="1636928" cy="1031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Content Placeholder 2"/>
          <p:cNvSpPr txBox="1">
            <a:spLocks/>
          </p:cNvSpPr>
          <p:nvPr/>
        </p:nvSpPr>
        <p:spPr bwMode="auto">
          <a:xfrm>
            <a:off x="2929692" y="4436786"/>
            <a:ext cx="1344741" cy="1801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charset="0"/>
              <a:buNone/>
            </a:pPr>
            <a:r>
              <a:rPr lang="en-US" sz="2800" kern="0" dirty="0" smtClean="0"/>
              <a:t>	</a:t>
            </a:r>
          </a:p>
          <a:p>
            <a:pPr>
              <a:buFont typeface="Arial" charset="0"/>
              <a:buNone/>
            </a:pPr>
            <a:r>
              <a:rPr lang="en-US" sz="2800" kern="0" dirty="0" smtClean="0"/>
              <a:t>edge</a:t>
            </a:r>
          </a:p>
        </p:txBody>
      </p:sp>
      <p:sp>
        <p:nvSpPr>
          <p:cNvPr id="54" name="Content Placeholder 2"/>
          <p:cNvSpPr txBox="1">
            <a:spLocks/>
          </p:cNvSpPr>
          <p:nvPr/>
        </p:nvSpPr>
        <p:spPr bwMode="auto">
          <a:xfrm>
            <a:off x="5040679" y="3806548"/>
            <a:ext cx="1344741" cy="1801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charset="0"/>
              <a:buNone/>
            </a:pPr>
            <a:r>
              <a:rPr lang="en-US" sz="2800" kern="0" dirty="0" smtClean="0"/>
              <a:t>	</a:t>
            </a:r>
          </a:p>
          <a:p>
            <a:pPr>
              <a:buFont typeface="Arial" charset="0"/>
              <a:buNone/>
            </a:pPr>
            <a:r>
              <a:rPr lang="en-US" sz="2800" kern="0" dirty="0" smtClean="0"/>
              <a:t>votes</a:t>
            </a:r>
          </a:p>
        </p:txBody>
      </p:sp>
      <p:sp>
        <p:nvSpPr>
          <p:cNvPr id="55" name="Content Placeholder 2"/>
          <p:cNvSpPr txBox="1">
            <a:spLocks/>
          </p:cNvSpPr>
          <p:nvPr/>
        </p:nvSpPr>
        <p:spPr bwMode="auto">
          <a:xfrm>
            <a:off x="7358718" y="5016710"/>
            <a:ext cx="1344741" cy="1801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charset="0"/>
              <a:buNone/>
            </a:pPr>
            <a:r>
              <a:rPr lang="en-US" sz="2800" kern="0" dirty="0" smtClean="0"/>
              <a:t>	</a:t>
            </a:r>
          </a:p>
          <a:p>
            <a:pPr>
              <a:buFont typeface="Arial" charset="0"/>
              <a:buNone/>
            </a:pPr>
            <a:r>
              <a:rPr lang="en-US" sz="2800" kern="0" dirty="0" smtClean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55291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451" y="143698"/>
            <a:ext cx="7640637" cy="990600"/>
          </a:xfrm>
        </p:spPr>
        <p:txBody>
          <a:bodyPr/>
          <a:lstStyle/>
          <a:p>
            <a:r>
              <a:rPr lang="en-US" sz="3600" dirty="0" smtClean="0"/>
              <a:t>Line Detection</a:t>
            </a:r>
            <a:endParaRPr lang="en-US" alt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09/10/2016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42418" y="1146998"/>
            <a:ext cx="8650288" cy="4608513"/>
          </a:xfrm>
        </p:spPr>
        <p:txBody>
          <a:bodyPr/>
          <a:lstStyle/>
          <a:p>
            <a:r>
              <a:rPr lang="en-US" dirty="0"/>
              <a:t>Hough Transform</a:t>
            </a:r>
            <a:r>
              <a:rPr lang="en-US" dirty="0" smtClean="0"/>
              <a:t>:</a:t>
            </a:r>
            <a:r>
              <a:rPr lang="en-US" dirty="0">
                <a:ea typeface="Times New Roman" charset="0"/>
              </a:rPr>
              <a:t> </a:t>
            </a:r>
            <a:r>
              <a:rPr lang="en-US" dirty="0" smtClean="0">
                <a:ea typeface="Times New Roman" charset="0"/>
              </a:rPr>
              <a:t>Experiment</a:t>
            </a:r>
          </a:p>
          <a:p>
            <a:r>
              <a:rPr lang="en-US" dirty="0"/>
              <a:t>Using </a:t>
            </a:r>
            <a:r>
              <a:rPr lang="en-US" dirty="0" err="1"/>
              <a:t>m,b</a:t>
            </a:r>
            <a:r>
              <a:rPr lang="en-US" dirty="0"/>
              <a:t> parameterization</a:t>
            </a:r>
          </a:p>
          <a:p>
            <a:r>
              <a:rPr lang="en-US" dirty="0"/>
              <a:t>Using r, theta parameterization</a:t>
            </a:r>
          </a:p>
          <a:p>
            <a:pPr lvl="1"/>
            <a:r>
              <a:rPr lang="en-US" dirty="0"/>
              <a:t>Using oriented gradients</a:t>
            </a:r>
          </a:p>
          <a:p>
            <a:r>
              <a:rPr lang="en-US" dirty="0"/>
              <a:t>Practical considerations</a:t>
            </a:r>
          </a:p>
          <a:p>
            <a:pPr lvl="1"/>
            <a:r>
              <a:rPr lang="en-US" dirty="0"/>
              <a:t>Bin size</a:t>
            </a:r>
          </a:p>
          <a:p>
            <a:pPr lvl="1"/>
            <a:r>
              <a:rPr lang="en-US" dirty="0"/>
              <a:t>Smoothing</a:t>
            </a:r>
          </a:p>
          <a:p>
            <a:pPr lvl="1"/>
            <a:r>
              <a:rPr lang="en-US" dirty="0"/>
              <a:t>Finding multiple lines</a:t>
            </a:r>
          </a:p>
          <a:p>
            <a:pPr lvl="1"/>
            <a:r>
              <a:rPr lang="en-US" dirty="0"/>
              <a:t>Finding line segments</a:t>
            </a:r>
          </a:p>
          <a:p>
            <a:endParaRPr lang="en-US" dirty="0" smtClean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402084-Chapter 6: Advange digital image processing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04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9537" y="587351"/>
            <a:ext cx="7793038" cy="776288"/>
          </a:xfrm>
        </p:spPr>
        <p:txBody>
          <a:bodyPr/>
          <a:lstStyle/>
          <a:p>
            <a:pPr eaLnBrk="1" hangingPunct="1"/>
            <a:r>
              <a:rPr lang="vi-VN" altLang="en-US" sz="3400" dirty="0" smtClean="0"/>
              <a:t>CHAPTER </a:t>
            </a:r>
            <a:r>
              <a:rPr lang="en-US" altLang="en-US" sz="3400" dirty="0"/>
              <a:t>6</a:t>
            </a:r>
            <a:r>
              <a:rPr lang="vi-VN" altLang="en-US" sz="3400" dirty="0" smtClean="0"/>
              <a:t>: </a:t>
            </a:r>
            <a:r>
              <a:rPr lang="en-US" sz="3600" dirty="0"/>
              <a:t>ADVANCE DIGITAL IMGE PROCESSING </a:t>
            </a:r>
            <a:endParaRPr lang="en-US" altLang="en-US" sz="3400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800" dirty="0" smtClean="0"/>
              <a:t>1.1 </a:t>
            </a:r>
            <a:r>
              <a:rPr lang="en-US" sz="2800" dirty="0" smtClean="0"/>
              <a:t>TEMPLATE MATCHING</a:t>
            </a:r>
            <a:endParaRPr lang="en-US" altLang="en-US" sz="2800" dirty="0" smtClean="0"/>
          </a:p>
          <a:p>
            <a:pPr marL="0" indent="0">
              <a:buNone/>
            </a:pPr>
            <a:r>
              <a:rPr lang="en-US" altLang="en-US" sz="2800" dirty="0"/>
              <a:t>1</a:t>
            </a:r>
            <a:r>
              <a:rPr lang="en-US" altLang="en-US" sz="2800" dirty="0" smtClean="0"/>
              <a:t>.2 LINE DETECTION</a:t>
            </a: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 smtClean="0">
                <a:solidFill>
                  <a:srgbClr val="FF0000"/>
                </a:solidFill>
              </a:rPr>
              <a:t>1.3 GEOMATRY SHAPE FINDING</a:t>
            </a:r>
          </a:p>
          <a:p>
            <a:pPr marL="0" indent="0">
              <a:buNone/>
            </a:pPr>
            <a:r>
              <a:rPr lang="en-US" altLang="en-US" sz="2800" dirty="0" smtClean="0"/>
              <a:t>1.4 </a:t>
            </a:r>
            <a:r>
              <a:rPr lang="en-US" altLang="en-US" sz="2800" dirty="0"/>
              <a:t>PATTERN</a:t>
            </a:r>
            <a:r>
              <a:rPr lang="en-US" altLang="en-US" sz="2800" dirty="0" smtClean="0"/>
              <a:t> </a:t>
            </a:r>
            <a:r>
              <a:rPr lang="en-US" altLang="en-US" sz="2800" dirty="0" smtClean="0"/>
              <a:t>RECOGNITION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09/10/2016</a:t>
            </a:r>
            <a:endParaRPr lang="en-US" dirty="0"/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 "/>
                <a:ea typeface="MS PGothic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 "/>
                <a:ea typeface="MS PGothic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AFFC60-1499-4CB9-B87F-15DBB26482C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 dirty="0" smtClean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62200" y="6373813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402084-Chapter 6: Advange digital image processing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21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451" y="143698"/>
            <a:ext cx="7640637" cy="990600"/>
          </a:xfrm>
        </p:spPr>
        <p:txBody>
          <a:bodyPr/>
          <a:lstStyle/>
          <a:p>
            <a:r>
              <a:rPr lang="en-US" sz="3600" dirty="0" smtClean="0"/>
              <a:t>Geometry shape Detection</a:t>
            </a:r>
            <a:endParaRPr lang="en-US" alt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09/10/2016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24678" y="1391954"/>
            <a:ext cx="8650288" cy="4608513"/>
          </a:xfrm>
        </p:spPr>
        <p:txBody>
          <a:bodyPr/>
          <a:lstStyle/>
          <a:p>
            <a:r>
              <a:rPr lang="en-US" dirty="0" smtClean="0"/>
              <a:t>Using Hough Transform</a:t>
            </a:r>
            <a:endParaRPr lang="en-US" dirty="0" smtClean="0">
              <a:ea typeface="Times New Roman" charset="0"/>
            </a:endParaRPr>
          </a:p>
          <a:p>
            <a:r>
              <a:rPr lang="en-US" dirty="0" smtClean="0"/>
              <a:t>Parameterization the objects shape according the mathematic definition </a:t>
            </a:r>
          </a:p>
          <a:p>
            <a:r>
              <a:rPr lang="en-US" dirty="0" smtClean="0"/>
              <a:t>Example: circle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402084-Chapter 6: Advange digital image processing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88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451" y="143698"/>
            <a:ext cx="7640637" cy="990600"/>
          </a:xfrm>
        </p:spPr>
        <p:txBody>
          <a:bodyPr/>
          <a:lstStyle/>
          <a:p>
            <a:r>
              <a:rPr lang="en-US" sz="3600" dirty="0" smtClean="0"/>
              <a:t>Geometry shape Detection</a:t>
            </a:r>
            <a:endParaRPr lang="en-US" alt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09/10/2016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42418" y="1146998"/>
            <a:ext cx="8650288" cy="4608513"/>
          </a:xfrm>
        </p:spPr>
        <p:txBody>
          <a:bodyPr/>
          <a:lstStyle/>
          <a:p>
            <a:r>
              <a:rPr lang="en-US" altLang="en-US" dirty="0"/>
              <a:t>Hough Transform for </a:t>
            </a:r>
            <a:r>
              <a:rPr lang="en-US" altLang="en-US" dirty="0" smtClean="0"/>
              <a:t>Circles</a:t>
            </a:r>
          </a:p>
          <a:p>
            <a:pPr lvl="1" eaLnBrk="1" hangingPunct="1"/>
            <a:r>
              <a:rPr lang="en-US" altLang="en-US" dirty="0"/>
              <a:t>Gradient at each edge point is known</a:t>
            </a:r>
          </a:p>
          <a:p>
            <a:pPr lvl="1" eaLnBrk="1" hangingPunct="1"/>
            <a:r>
              <a:rPr lang="en-US" altLang="en-US" dirty="0"/>
              <a:t>We know the line on which the center will lie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If the radius is also known then center of the circle can be located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402084-Chapter 6: Advange digital image processing</a:t>
            </a:r>
            <a:endParaRPr lang="en-US" dirty="0">
              <a:latin typeface="Arial" panose="020B0604020202020204" pitchFamily="34" charset="0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32621"/>
              </p:ext>
            </p:extLst>
          </p:nvPr>
        </p:nvGraphicFramePr>
        <p:xfrm>
          <a:off x="2819400" y="2718625"/>
          <a:ext cx="2438400" cy="1097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3" imgW="1015920" imgH="457200" progId="Equation.3">
                  <p:embed/>
                </p:oleObj>
              </mc:Choice>
              <mc:Fallback>
                <p:oleObj name="Equation" r:id="rId3" imgW="10159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718625"/>
                        <a:ext cx="2438400" cy="10978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456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9537" y="587351"/>
            <a:ext cx="7793038" cy="776288"/>
          </a:xfrm>
        </p:spPr>
        <p:txBody>
          <a:bodyPr/>
          <a:lstStyle/>
          <a:p>
            <a:pPr eaLnBrk="1" hangingPunct="1"/>
            <a:r>
              <a:rPr lang="vi-VN" altLang="en-US" sz="3400" dirty="0" smtClean="0"/>
              <a:t>CHAPTER </a:t>
            </a:r>
            <a:r>
              <a:rPr lang="en-US" altLang="en-US" sz="3400" dirty="0"/>
              <a:t>6</a:t>
            </a:r>
            <a:r>
              <a:rPr lang="vi-VN" altLang="en-US" sz="3400" dirty="0" smtClean="0"/>
              <a:t>: </a:t>
            </a:r>
            <a:r>
              <a:rPr lang="en-US" sz="3600" dirty="0"/>
              <a:t>ADVANCE DIGITAL IMGE PROCESSING </a:t>
            </a:r>
            <a:endParaRPr lang="en-US" altLang="en-US" sz="3400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800" dirty="0" smtClean="0">
                <a:solidFill>
                  <a:srgbClr val="FF0000"/>
                </a:solidFill>
              </a:rPr>
              <a:t>1.1 </a:t>
            </a:r>
            <a:r>
              <a:rPr lang="en-US" sz="2800" dirty="0" smtClean="0">
                <a:solidFill>
                  <a:srgbClr val="FF0000"/>
                </a:solidFill>
              </a:rPr>
              <a:t>TEMPLATE MATCHING</a:t>
            </a:r>
            <a:endParaRPr lang="en-US" altLang="en-US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 sz="2800" dirty="0"/>
              <a:t>1</a:t>
            </a:r>
            <a:r>
              <a:rPr lang="en-US" altLang="en-US" sz="2800" dirty="0" smtClean="0"/>
              <a:t>.2 LINE DETECTION</a:t>
            </a: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 smtClean="0"/>
              <a:t>1.3 GEOMATRY SHAPE FINDING</a:t>
            </a:r>
          </a:p>
          <a:p>
            <a:pPr marL="0" indent="0">
              <a:buNone/>
            </a:pPr>
            <a:r>
              <a:rPr lang="en-US" altLang="en-US" sz="2800" dirty="0" smtClean="0"/>
              <a:t>1.4 </a:t>
            </a:r>
            <a:r>
              <a:rPr lang="en-US" altLang="en-US" sz="2800" dirty="0"/>
              <a:t>PATTERN </a:t>
            </a:r>
            <a:r>
              <a:rPr lang="en-US" altLang="en-US" sz="2800" dirty="0" smtClean="0"/>
              <a:t>RECOGNITION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09/10/2016</a:t>
            </a:r>
            <a:endParaRPr lang="en-US" dirty="0"/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 "/>
                <a:ea typeface="MS PGothic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 "/>
                <a:ea typeface="MS PGothic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AFFC60-1499-4CB9-B87F-15DBB26482C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 dirty="0" smtClean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62200" y="6373813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402084-Chapter 6: Advange digital image processing</a:t>
            </a:r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451" y="143698"/>
            <a:ext cx="7640637" cy="990600"/>
          </a:xfrm>
        </p:spPr>
        <p:txBody>
          <a:bodyPr/>
          <a:lstStyle/>
          <a:p>
            <a:r>
              <a:rPr lang="en-US" sz="3600" dirty="0" smtClean="0"/>
              <a:t>Geometry shape Detection</a:t>
            </a:r>
            <a:endParaRPr lang="en-US" alt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09/10/2016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42418" y="1146998"/>
            <a:ext cx="8650288" cy="4608513"/>
          </a:xfrm>
        </p:spPr>
        <p:txBody>
          <a:bodyPr/>
          <a:lstStyle/>
          <a:p>
            <a:r>
              <a:rPr lang="en-US" altLang="en-US" dirty="0"/>
              <a:t>Hough Transform for </a:t>
            </a:r>
            <a:r>
              <a:rPr lang="en-US" altLang="en-US" dirty="0" smtClean="0"/>
              <a:t>Circles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402084-Chapter 6: Advange digital image processing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92678" y="5378862"/>
            <a:ext cx="343424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  <a:ea typeface="MS PGothic" panose="020B0600070205080204" pitchFamily="34" charset="-128"/>
                <a:cs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2800" kern="0" dirty="0" smtClean="0">
                <a:ea typeface="Times New Roman" charset="0"/>
              </a:rPr>
              <a:t>		Original Image			</a:t>
            </a:r>
            <a:endParaRPr lang="en-US" altLang="en-US" sz="2800" kern="0" dirty="0">
              <a:ea typeface="Times New Roman" charset="0"/>
            </a:endParaRPr>
          </a:p>
        </p:txBody>
      </p:sp>
      <p:pic>
        <p:nvPicPr>
          <p:cNvPr id="9" name="Picture 5" descr="coins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481" y="1961909"/>
            <a:ext cx="2459038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dgeco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818" y="1981200"/>
            <a:ext cx="2462213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495800" y="5312871"/>
            <a:ext cx="3049034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n-US" sz="2800" kern="0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Circles detected by Canny </a:t>
            </a:r>
            <a:r>
              <a:rPr lang="en-US" altLang="en-US" sz="2800" kern="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Edge Detector</a:t>
            </a:r>
            <a:endParaRPr lang="en-US" altLang="en-US" sz="2800" kern="0" dirty="0">
              <a:latin typeface="Arial" panose="020B0604020202020204" pitchFamily="34" charset="0"/>
              <a:ea typeface="Times New Roman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451" y="143698"/>
            <a:ext cx="7640637" cy="990600"/>
          </a:xfrm>
        </p:spPr>
        <p:txBody>
          <a:bodyPr/>
          <a:lstStyle/>
          <a:p>
            <a:r>
              <a:rPr lang="en-US" sz="3600" dirty="0" smtClean="0"/>
              <a:t>Geometry shape Detection</a:t>
            </a:r>
            <a:endParaRPr lang="en-US" alt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09/10/2016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42418" y="1146998"/>
            <a:ext cx="8650288" cy="4608513"/>
          </a:xfrm>
        </p:spPr>
        <p:txBody>
          <a:bodyPr/>
          <a:lstStyle/>
          <a:p>
            <a:r>
              <a:rPr lang="en-US" altLang="en-US" dirty="0" smtClean="0"/>
              <a:t>Hough Transform for Circles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402084-Chapter 6: Advange digital image processing</a:t>
            </a: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2" name="Picture 5" descr="markcoins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724276"/>
            <a:ext cx="2768600" cy="368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 descr="houg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7057"/>
            <a:ext cx="4267200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1229078" y="4634805"/>
            <a:ext cx="37338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Hough Transform of the edge </a:t>
            </a:r>
            <a:r>
              <a:rPr lang="en-US" altLang="en-US" sz="2800" dirty="0" smtClean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detected </a:t>
            </a:r>
            <a:r>
              <a:rPr lang="en-US" altLang="en-US" sz="2800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image	</a:t>
            </a:r>
          </a:p>
        </p:txBody>
      </p:sp>
      <p:sp>
        <p:nvSpPr>
          <p:cNvPr id="3" name="Rectangle 2"/>
          <p:cNvSpPr/>
          <p:nvPr/>
        </p:nvSpPr>
        <p:spPr>
          <a:xfrm>
            <a:off x="5466409" y="5496580"/>
            <a:ext cx="28232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Detected Circles</a:t>
            </a:r>
          </a:p>
        </p:txBody>
      </p:sp>
    </p:spTree>
    <p:extLst>
      <p:ext uri="{BB962C8B-B14F-4D97-AF65-F5344CB8AC3E}">
        <p14:creationId xmlns:p14="http://schemas.microsoft.com/office/powerpoint/2010/main" val="3864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9537" y="587351"/>
            <a:ext cx="7793038" cy="776288"/>
          </a:xfrm>
        </p:spPr>
        <p:txBody>
          <a:bodyPr/>
          <a:lstStyle/>
          <a:p>
            <a:pPr eaLnBrk="1" hangingPunct="1"/>
            <a:r>
              <a:rPr lang="vi-VN" altLang="en-US" sz="3400" dirty="0" smtClean="0"/>
              <a:t>CHAPTER </a:t>
            </a:r>
            <a:r>
              <a:rPr lang="en-US" altLang="en-US" sz="3400" dirty="0"/>
              <a:t>6</a:t>
            </a:r>
            <a:r>
              <a:rPr lang="vi-VN" altLang="en-US" sz="3400" dirty="0" smtClean="0"/>
              <a:t>: </a:t>
            </a:r>
            <a:r>
              <a:rPr lang="en-US" sz="3600" dirty="0"/>
              <a:t>ADVANCE DIGITAL IMGE PROCESSING </a:t>
            </a:r>
            <a:endParaRPr lang="en-US" altLang="en-US" sz="3400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800" dirty="0" smtClean="0"/>
              <a:t>1.1 </a:t>
            </a:r>
            <a:r>
              <a:rPr lang="en-US" sz="2800" dirty="0" smtClean="0"/>
              <a:t>TEMPLATE MATCHING</a:t>
            </a:r>
            <a:endParaRPr lang="en-US" altLang="en-US" sz="2800" dirty="0" smtClean="0"/>
          </a:p>
          <a:p>
            <a:pPr marL="0" indent="0">
              <a:buNone/>
            </a:pPr>
            <a:r>
              <a:rPr lang="en-US" altLang="en-US" sz="2800" dirty="0"/>
              <a:t>1</a:t>
            </a:r>
            <a:r>
              <a:rPr lang="en-US" altLang="en-US" sz="2800" dirty="0" smtClean="0"/>
              <a:t>.2 LINE DETECTION</a:t>
            </a: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 smtClean="0"/>
              <a:t>1.3 GEOMATRY SHAPE FINDING</a:t>
            </a:r>
          </a:p>
          <a:p>
            <a:pPr marL="0" indent="0">
              <a:buNone/>
            </a:pPr>
            <a:r>
              <a:rPr lang="en-US" altLang="en-US" sz="2800" dirty="0" smtClean="0">
                <a:solidFill>
                  <a:srgbClr val="FF0000"/>
                </a:solidFill>
              </a:rPr>
              <a:t>1.4 </a:t>
            </a:r>
            <a:r>
              <a:rPr lang="en-US" altLang="en-US" sz="2800" dirty="0" smtClean="0">
                <a:solidFill>
                  <a:srgbClr val="FF0000"/>
                </a:solidFill>
              </a:rPr>
              <a:t>PATTERN </a:t>
            </a:r>
            <a:r>
              <a:rPr lang="en-US" altLang="en-US" sz="2800" dirty="0" smtClean="0">
                <a:solidFill>
                  <a:srgbClr val="FF0000"/>
                </a:solidFill>
              </a:rPr>
              <a:t>RECOGNITION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09/10/2016</a:t>
            </a:r>
            <a:endParaRPr lang="en-US" dirty="0"/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 "/>
                <a:ea typeface="MS PGothic" panose="020B0600070205080204" pitchFamily="34" charset="-128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 "/>
                <a:ea typeface="MS PGothic" panose="020B0600070205080204" pitchFamily="34" charset="-128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AFFC60-1499-4CB9-B87F-15DBB26482CF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 dirty="0" smtClean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62200" y="6373813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402084-Chapter 6: Advange digital image processing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18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451" y="143698"/>
            <a:ext cx="7640637" cy="990600"/>
          </a:xfrm>
        </p:spPr>
        <p:txBody>
          <a:bodyPr/>
          <a:lstStyle/>
          <a:p>
            <a:r>
              <a:rPr lang="en-US" altLang="en-US" sz="3600" dirty="0"/>
              <a:t>PATTERN  RECOGNITION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09/10/2016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42418" y="1146998"/>
            <a:ext cx="8650288" cy="4608513"/>
          </a:xfrm>
        </p:spPr>
        <p:txBody>
          <a:bodyPr/>
          <a:lstStyle/>
          <a:p>
            <a:pPr defTabSz="912813" eaLnBrk="1" hangingPunct="1"/>
            <a:r>
              <a:rPr lang="en-US" altLang="zh-TW" dirty="0"/>
              <a:t>Basic pattern recognition flowchart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402084-Chapter 6: Advange digital image processing</a:t>
            </a:r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16" name="Group 4"/>
          <p:cNvGrpSpPr>
            <a:grpSpLocks noChangeAspect="1"/>
          </p:cNvGrpSpPr>
          <p:nvPr/>
        </p:nvGrpSpPr>
        <p:grpSpPr bwMode="auto">
          <a:xfrm>
            <a:off x="250825" y="2781300"/>
            <a:ext cx="8424863" cy="2232025"/>
            <a:chOff x="1878" y="9536"/>
            <a:chExt cx="7849" cy="808"/>
          </a:xfrm>
        </p:grpSpPr>
        <p:sp>
          <p:nvSpPr>
            <p:cNvPr id="17" name="AutoShape 5"/>
            <p:cNvSpPr>
              <a:spLocks noChangeAspect="1" noChangeArrowheads="1"/>
            </p:cNvSpPr>
            <p:nvPr/>
          </p:nvSpPr>
          <p:spPr bwMode="auto">
            <a:xfrm>
              <a:off x="1878" y="9536"/>
              <a:ext cx="7849" cy="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2198" y="9739"/>
              <a:ext cx="1254" cy="6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9pPr>
            </a:lstStyle>
            <a:p>
              <a:pPr algn="just" eaLnBrk="1" hangingPunct="1"/>
              <a:endParaRPr lang="en-US" altLang="zh-TW" sz="1200" dirty="0">
                <a:latin typeface="Arial" panose="020B0604020202020204" pitchFamily="34" charset="0"/>
              </a:endParaRPr>
            </a:p>
            <a:p>
              <a:pPr algn="ctr" eaLnBrk="1" hangingPunct="1"/>
              <a:r>
                <a:rPr lang="en-US" altLang="zh-TW" sz="2000" dirty="0">
                  <a:latin typeface="Arial" panose="020B0604020202020204" pitchFamily="34" charset="0"/>
                </a:rPr>
                <a:t>Sensor</a:t>
              </a:r>
              <a:r>
                <a:rPr lang="en-US" altLang="zh-TW" sz="1200" dirty="0">
                  <a:latin typeface="Arial" panose="020B0604020202020204" pitchFamily="34" charset="0"/>
                </a:rPr>
                <a:t>	</a:t>
              </a:r>
              <a:endParaRPr lang="en-US" altLang="zh-TW" dirty="0"/>
            </a:p>
          </p:txBody>
        </p:sp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>
              <a:off x="3765" y="9739"/>
              <a:ext cx="1254" cy="6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9pPr>
            </a:lstStyle>
            <a:p>
              <a:pPr algn="ctr" eaLnBrk="1" hangingPunct="1"/>
              <a:r>
                <a:rPr lang="en-US" altLang="zh-TW" sz="2000" dirty="0">
                  <a:latin typeface="Arial" panose="020B0604020202020204" pitchFamily="34" charset="0"/>
                </a:rPr>
                <a:t>Feature</a:t>
              </a:r>
            </a:p>
            <a:p>
              <a:pPr algn="ctr" eaLnBrk="1" hangingPunct="1"/>
              <a:r>
                <a:rPr lang="en-US" altLang="zh-TW" sz="2000" dirty="0">
                  <a:latin typeface="Arial" panose="020B0604020202020204" pitchFamily="34" charset="0"/>
                </a:rPr>
                <a:t>generation</a:t>
              </a:r>
              <a:r>
                <a:rPr lang="en-US" altLang="zh-TW" sz="2400" dirty="0">
                  <a:latin typeface="Arial" panose="020B0604020202020204" pitchFamily="34" charset="0"/>
                </a:rPr>
                <a:t>	</a:t>
              </a:r>
              <a:endParaRPr lang="en-US" altLang="zh-TW" sz="2400" dirty="0"/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5332" y="9739"/>
              <a:ext cx="1254" cy="6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9pPr>
            </a:lstStyle>
            <a:p>
              <a:pPr algn="ctr" eaLnBrk="1" hangingPunct="1"/>
              <a:r>
                <a:rPr lang="en-US" altLang="zh-TW" sz="2000" dirty="0">
                  <a:latin typeface="Arial" panose="020B0604020202020204" pitchFamily="34" charset="0"/>
                </a:rPr>
                <a:t>Feature </a:t>
              </a:r>
            </a:p>
            <a:p>
              <a:pPr algn="ctr" eaLnBrk="1" hangingPunct="1"/>
              <a:r>
                <a:rPr lang="en-US" altLang="zh-TW" sz="2000" dirty="0">
                  <a:latin typeface="Arial" panose="020B0604020202020204" pitchFamily="34" charset="0"/>
                </a:rPr>
                <a:t>selection</a:t>
              </a:r>
              <a:endParaRPr lang="en-US" altLang="zh-TW" sz="2000" dirty="0"/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6898" y="9739"/>
              <a:ext cx="1254" cy="6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9pPr>
            </a:lstStyle>
            <a:p>
              <a:pPr algn="ctr" eaLnBrk="1" hangingPunct="1"/>
              <a:r>
                <a:rPr lang="en-US" altLang="zh-TW" sz="2000" dirty="0">
                  <a:latin typeface="Arial" panose="020B0604020202020204" pitchFamily="34" charset="0"/>
                </a:rPr>
                <a:t>Classifier design</a:t>
              </a:r>
              <a:r>
                <a:rPr lang="en-US" altLang="zh-TW" sz="1200" dirty="0">
                  <a:latin typeface="Arial" panose="020B0604020202020204" pitchFamily="34" charset="0"/>
                </a:rPr>
                <a:t>	</a:t>
              </a:r>
              <a:endParaRPr lang="en-US" altLang="zh-TW" dirty="0"/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>
              <a:off x="1885" y="10006"/>
              <a:ext cx="313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>
              <a:off x="3452" y="10006"/>
              <a:ext cx="312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>
              <a:off x="5019" y="10006"/>
              <a:ext cx="313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6586" y="10006"/>
              <a:ext cx="312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6" name="Line 14"/>
            <p:cNvSpPr>
              <a:spLocks noChangeShapeType="1"/>
            </p:cNvSpPr>
            <p:nvPr/>
          </p:nvSpPr>
          <p:spPr bwMode="auto">
            <a:xfrm>
              <a:off x="8152" y="10006"/>
              <a:ext cx="314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7" name="Text Box 15"/>
            <p:cNvSpPr txBox="1">
              <a:spLocks noChangeArrowheads="1"/>
            </p:cNvSpPr>
            <p:nvPr/>
          </p:nvSpPr>
          <p:spPr bwMode="auto">
            <a:xfrm>
              <a:off x="8466" y="9739"/>
              <a:ext cx="1254" cy="6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9pPr>
            </a:lstStyle>
            <a:p>
              <a:pPr algn="ctr" eaLnBrk="1" hangingPunct="1"/>
              <a:r>
                <a:rPr lang="en-US" altLang="zh-TW" sz="2000" dirty="0">
                  <a:latin typeface="Arial" panose="020B0604020202020204" pitchFamily="34" charset="0"/>
                </a:rPr>
                <a:t>System evaluation</a:t>
              </a:r>
              <a:endParaRPr lang="en-US" altLang="zh-TW" sz="2000" dirty="0"/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 flipV="1">
              <a:off x="2823" y="9539"/>
              <a:ext cx="0" cy="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9" name="Line 17"/>
            <p:cNvSpPr>
              <a:spLocks noChangeShapeType="1"/>
            </p:cNvSpPr>
            <p:nvPr/>
          </p:nvSpPr>
          <p:spPr bwMode="auto">
            <a:xfrm flipV="1">
              <a:off x="4387" y="9536"/>
              <a:ext cx="0" cy="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0" name="Line 18"/>
            <p:cNvSpPr>
              <a:spLocks noChangeShapeType="1"/>
            </p:cNvSpPr>
            <p:nvPr/>
          </p:nvSpPr>
          <p:spPr bwMode="auto">
            <a:xfrm flipV="1">
              <a:off x="5954" y="9536"/>
              <a:ext cx="0" cy="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 flipV="1">
              <a:off x="7522" y="9536"/>
              <a:ext cx="0" cy="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2" name="Line 20"/>
            <p:cNvSpPr>
              <a:spLocks noChangeShapeType="1"/>
            </p:cNvSpPr>
            <p:nvPr/>
          </p:nvSpPr>
          <p:spPr bwMode="auto">
            <a:xfrm flipV="1">
              <a:off x="9090" y="9536"/>
              <a:ext cx="0" cy="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3" name="Line 21"/>
            <p:cNvSpPr>
              <a:spLocks noChangeShapeType="1"/>
            </p:cNvSpPr>
            <p:nvPr/>
          </p:nvSpPr>
          <p:spPr bwMode="auto">
            <a:xfrm flipV="1">
              <a:off x="2819" y="9536"/>
              <a:ext cx="62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733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451" y="143698"/>
            <a:ext cx="7640637" cy="990600"/>
          </a:xfrm>
        </p:spPr>
        <p:txBody>
          <a:bodyPr/>
          <a:lstStyle/>
          <a:p>
            <a:r>
              <a:rPr lang="en-US" altLang="en-US" sz="3600" dirty="0"/>
              <a:t>PATTERN  RECOGNITION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09/10/2016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42418" y="1146998"/>
            <a:ext cx="8650288" cy="4608513"/>
          </a:xfrm>
        </p:spPr>
        <p:txBody>
          <a:bodyPr/>
          <a:lstStyle/>
          <a:p>
            <a:pPr defTabSz="912813" eaLnBrk="1" hangingPunct="1"/>
            <a:r>
              <a:rPr lang="en-US" altLang="zh-TW" dirty="0"/>
              <a:t>Basic pattern </a:t>
            </a:r>
            <a:r>
              <a:rPr lang="en-US" altLang="zh-TW" dirty="0" smtClean="0"/>
              <a:t>recognition</a:t>
            </a:r>
          </a:p>
          <a:p>
            <a:pPr lvl="1" defTabSz="912813" eaLnBrk="1" hangingPunct="1"/>
            <a:r>
              <a:rPr lang="en-US" altLang="zh-TW" dirty="0" smtClean="0"/>
              <a:t>divided </a:t>
            </a:r>
            <a:r>
              <a:rPr lang="en-US" altLang="zh-TW" dirty="0"/>
              <a:t>into two principal areas: </a:t>
            </a:r>
            <a:r>
              <a:rPr lang="en-US" altLang="zh-TW" b="1" dirty="0"/>
              <a:t>decision-theoretic</a:t>
            </a:r>
            <a:r>
              <a:rPr lang="en-US" altLang="zh-TW" dirty="0"/>
              <a:t> and </a:t>
            </a:r>
            <a:r>
              <a:rPr lang="en-US" altLang="zh-TW" b="1" dirty="0" smtClean="0"/>
              <a:t>structural</a:t>
            </a:r>
          </a:p>
          <a:p>
            <a:pPr lvl="1" defTabSz="912813" eaLnBrk="1" hangingPunct="1"/>
            <a:r>
              <a:rPr lang="en-US" altLang="zh-TW" dirty="0" smtClean="0"/>
              <a:t>The </a:t>
            </a:r>
            <a:r>
              <a:rPr lang="en-US" altLang="zh-TW" dirty="0"/>
              <a:t>first category deals with patterns described using quantitative descriptors, such as length, area, and </a:t>
            </a:r>
            <a:r>
              <a:rPr lang="en-US" altLang="zh-TW" dirty="0" smtClean="0"/>
              <a:t>texture</a:t>
            </a:r>
            <a:endParaRPr lang="en-US" altLang="zh-TW" dirty="0"/>
          </a:p>
          <a:p>
            <a:pPr lvl="1" defTabSz="912813" eaLnBrk="1" hangingPunct="1"/>
            <a:r>
              <a:rPr lang="en-US" altLang="zh-TW" dirty="0"/>
              <a:t>The second category deals with patterns best described by qualitative descriptors, such as the relational descriptors.</a:t>
            </a:r>
            <a:endParaRPr lang="zh-TW" altLang="en-US" dirty="0"/>
          </a:p>
          <a:p>
            <a:pPr defTabSz="912813" eaLnBrk="1" hangingPunct="1"/>
            <a:endParaRPr lang="en-US" altLang="zh-TW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402084-Chapter 6: Advange digital image processing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84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451" y="143698"/>
            <a:ext cx="7640637" cy="990600"/>
          </a:xfrm>
        </p:spPr>
        <p:txBody>
          <a:bodyPr/>
          <a:lstStyle/>
          <a:p>
            <a:r>
              <a:rPr lang="en-US" altLang="en-US" sz="3600" dirty="0"/>
              <a:t>PATTERN  RECOGNITION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09/10/2016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42418" y="1146998"/>
            <a:ext cx="8650288" cy="4608513"/>
          </a:xfrm>
        </p:spPr>
        <p:txBody>
          <a:bodyPr/>
          <a:lstStyle/>
          <a:p>
            <a:pPr defTabSz="912813" eaLnBrk="1" hangingPunct="1"/>
            <a:r>
              <a:rPr lang="en-US" altLang="zh-TW" dirty="0" smtClean="0"/>
              <a:t>Basic pattern recognition: Matching </a:t>
            </a:r>
            <a:r>
              <a:rPr lang="en-US" altLang="zh-TW" dirty="0"/>
              <a:t>Shape Numbers </a:t>
            </a:r>
            <a:endParaRPr lang="en-US" altLang="zh-TW" dirty="0" smtClean="0"/>
          </a:p>
          <a:p>
            <a:pPr lvl="1" defTabSz="912813" eaLnBrk="1" hangingPunct="1"/>
            <a:r>
              <a:rPr lang="en-US" altLang="zh-TW" dirty="0" smtClean="0"/>
              <a:t>The </a:t>
            </a:r>
            <a:r>
              <a:rPr lang="en-US" altLang="zh-TW" sz="2400" dirty="0"/>
              <a:t>Direction numbers for 4-directional chain code, and 8-directional chain code </a:t>
            </a:r>
          </a:p>
          <a:p>
            <a:pPr defTabSz="912813" eaLnBrk="1" hangingPunct="1"/>
            <a:endParaRPr lang="en-US" altLang="zh-TW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402084-Chapter 6: Advange digital image processing</a:t>
            </a:r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7" name="Group 34"/>
          <p:cNvGrpSpPr>
            <a:grpSpLocks noChangeAspect="1"/>
          </p:cNvGrpSpPr>
          <p:nvPr/>
        </p:nvGrpSpPr>
        <p:grpSpPr bwMode="auto">
          <a:xfrm>
            <a:off x="34925" y="2636838"/>
            <a:ext cx="9034463" cy="3567112"/>
            <a:chOff x="2360" y="5130"/>
            <a:chExt cx="7200" cy="2880"/>
          </a:xfrm>
        </p:grpSpPr>
        <p:sp>
          <p:nvSpPr>
            <p:cNvPr id="8" name="AutoShape 35"/>
            <p:cNvSpPr>
              <a:spLocks noChangeAspect="1" noChangeArrowheads="1"/>
            </p:cNvSpPr>
            <p:nvPr/>
          </p:nvSpPr>
          <p:spPr bwMode="auto">
            <a:xfrm>
              <a:off x="2360" y="5130"/>
              <a:ext cx="7200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" name="Line 36"/>
            <p:cNvSpPr>
              <a:spLocks noChangeShapeType="1"/>
            </p:cNvSpPr>
            <p:nvPr/>
          </p:nvSpPr>
          <p:spPr bwMode="auto">
            <a:xfrm>
              <a:off x="4395" y="6730"/>
              <a:ext cx="93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0" name="Line 37"/>
            <p:cNvSpPr>
              <a:spLocks noChangeShapeType="1"/>
            </p:cNvSpPr>
            <p:nvPr/>
          </p:nvSpPr>
          <p:spPr bwMode="auto">
            <a:xfrm flipV="1">
              <a:off x="4395" y="5770"/>
              <a:ext cx="0" cy="9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2" name="Line 38"/>
            <p:cNvSpPr>
              <a:spLocks noChangeShapeType="1"/>
            </p:cNvSpPr>
            <p:nvPr/>
          </p:nvSpPr>
          <p:spPr bwMode="auto">
            <a:xfrm>
              <a:off x="4395" y="6730"/>
              <a:ext cx="0" cy="9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4" name="Line 39"/>
            <p:cNvSpPr>
              <a:spLocks noChangeShapeType="1"/>
            </p:cNvSpPr>
            <p:nvPr/>
          </p:nvSpPr>
          <p:spPr bwMode="auto">
            <a:xfrm flipH="1">
              <a:off x="3456" y="6730"/>
              <a:ext cx="93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5" name="Line 40"/>
            <p:cNvSpPr>
              <a:spLocks noChangeShapeType="1"/>
            </p:cNvSpPr>
            <p:nvPr/>
          </p:nvSpPr>
          <p:spPr bwMode="auto">
            <a:xfrm>
              <a:off x="7369" y="6730"/>
              <a:ext cx="93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6" name="Line 41"/>
            <p:cNvSpPr>
              <a:spLocks noChangeShapeType="1"/>
            </p:cNvSpPr>
            <p:nvPr/>
          </p:nvSpPr>
          <p:spPr bwMode="auto">
            <a:xfrm flipV="1">
              <a:off x="7369" y="5770"/>
              <a:ext cx="0" cy="9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7" name="Line 42"/>
            <p:cNvSpPr>
              <a:spLocks noChangeShapeType="1"/>
            </p:cNvSpPr>
            <p:nvPr/>
          </p:nvSpPr>
          <p:spPr bwMode="auto">
            <a:xfrm flipH="1">
              <a:off x="6430" y="6730"/>
              <a:ext cx="93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8" name="Line 43"/>
            <p:cNvSpPr>
              <a:spLocks noChangeShapeType="1"/>
            </p:cNvSpPr>
            <p:nvPr/>
          </p:nvSpPr>
          <p:spPr bwMode="auto">
            <a:xfrm>
              <a:off x="7369" y="6730"/>
              <a:ext cx="0" cy="9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9" name="Line 44"/>
            <p:cNvSpPr>
              <a:spLocks noChangeShapeType="1"/>
            </p:cNvSpPr>
            <p:nvPr/>
          </p:nvSpPr>
          <p:spPr bwMode="auto">
            <a:xfrm flipV="1">
              <a:off x="7369" y="5930"/>
              <a:ext cx="782" cy="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0" name="Line 45"/>
            <p:cNvSpPr>
              <a:spLocks noChangeShapeType="1"/>
            </p:cNvSpPr>
            <p:nvPr/>
          </p:nvSpPr>
          <p:spPr bwMode="auto">
            <a:xfrm>
              <a:off x="7369" y="6730"/>
              <a:ext cx="782" cy="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1" name="Line 46"/>
            <p:cNvSpPr>
              <a:spLocks noChangeShapeType="1"/>
            </p:cNvSpPr>
            <p:nvPr/>
          </p:nvSpPr>
          <p:spPr bwMode="auto">
            <a:xfrm flipH="1" flipV="1">
              <a:off x="6586" y="5930"/>
              <a:ext cx="783" cy="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2" name="Line 47"/>
            <p:cNvSpPr>
              <a:spLocks noChangeShapeType="1"/>
            </p:cNvSpPr>
            <p:nvPr/>
          </p:nvSpPr>
          <p:spPr bwMode="auto">
            <a:xfrm flipH="1">
              <a:off x="6586" y="6730"/>
              <a:ext cx="783" cy="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3" name="Text Box 48"/>
            <p:cNvSpPr txBox="1">
              <a:spLocks noChangeArrowheads="1"/>
            </p:cNvSpPr>
            <p:nvPr/>
          </p:nvSpPr>
          <p:spPr bwMode="auto">
            <a:xfrm>
              <a:off x="5364" y="6598"/>
              <a:ext cx="226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9pPr>
            </a:lstStyle>
            <a:p>
              <a:pPr eaLnBrk="1" hangingPunct="1"/>
              <a:r>
                <a:rPr lang="en-US" altLang="zh-TW" sz="1200" dirty="0">
                  <a:latin typeface="Arial" panose="020B0604020202020204" pitchFamily="34" charset="0"/>
                </a:rPr>
                <a:t>0</a:t>
              </a:r>
              <a:endParaRPr lang="en-US" altLang="zh-TW" dirty="0"/>
            </a:p>
          </p:txBody>
        </p:sp>
        <p:sp>
          <p:nvSpPr>
            <p:cNvPr id="24" name="Text Box 49"/>
            <p:cNvSpPr txBox="1">
              <a:spLocks noChangeArrowheads="1"/>
            </p:cNvSpPr>
            <p:nvPr/>
          </p:nvSpPr>
          <p:spPr bwMode="auto">
            <a:xfrm>
              <a:off x="4357" y="5509"/>
              <a:ext cx="22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9pPr>
            </a:lstStyle>
            <a:p>
              <a:pPr eaLnBrk="1" hangingPunct="1"/>
              <a:r>
                <a:rPr lang="en-US" altLang="zh-TW" sz="1200" dirty="0">
                  <a:latin typeface="Arial" panose="020B0604020202020204" pitchFamily="34" charset="0"/>
                </a:rPr>
                <a:t>1</a:t>
              </a:r>
              <a:endParaRPr lang="en-US" altLang="zh-TW" dirty="0"/>
            </a:p>
          </p:txBody>
        </p:sp>
        <p:sp>
          <p:nvSpPr>
            <p:cNvPr id="25" name="Text Box 50"/>
            <p:cNvSpPr txBox="1">
              <a:spLocks noChangeArrowheads="1"/>
            </p:cNvSpPr>
            <p:nvPr/>
          </p:nvSpPr>
          <p:spPr bwMode="auto">
            <a:xfrm>
              <a:off x="3308" y="6624"/>
              <a:ext cx="225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9pPr>
            </a:lstStyle>
            <a:p>
              <a:pPr eaLnBrk="1" hangingPunct="1"/>
              <a:r>
                <a:rPr lang="en-US" altLang="zh-TW" sz="1200" dirty="0">
                  <a:latin typeface="Arial" panose="020B0604020202020204" pitchFamily="34" charset="0"/>
                </a:rPr>
                <a:t>2</a:t>
              </a:r>
              <a:endParaRPr lang="en-US" altLang="zh-TW" dirty="0"/>
            </a:p>
          </p:txBody>
        </p:sp>
        <p:sp>
          <p:nvSpPr>
            <p:cNvPr id="26" name="Text Box 51"/>
            <p:cNvSpPr txBox="1">
              <a:spLocks noChangeArrowheads="1"/>
            </p:cNvSpPr>
            <p:nvPr/>
          </p:nvSpPr>
          <p:spPr bwMode="auto">
            <a:xfrm>
              <a:off x="4336" y="7690"/>
              <a:ext cx="225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9pPr>
            </a:lstStyle>
            <a:p>
              <a:pPr eaLnBrk="1" hangingPunct="1"/>
              <a:r>
                <a:rPr lang="en-US" altLang="zh-TW" sz="1200" dirty="0">
                  <a:latin typeface="Arial" panose="020B0604020202020204" pitchFamily="34" charset="0"/>
                </a:rPr>
                <a:t>3</a:t>
              </a:r>
              <a:endParaRPr lang="en-US" altLang="zh-TW" dirty="0"/>
            </a:p>
          </p:txBody>
        </p:sp>
        <p:sp>
          <p:nvSpPr>
            <p:cNvPr id="27" name="Text Box 52"/>
            <p:cNvSpPr txBox="1">
              <a:spLocks noChangeArrowheads="1"/>
            </p:cNvSpPr>
            <p:nvPr/>
          </p:nvSpPr>
          <p:spPr bwMode="auto">
            <a:xfrm>
              <a:off x="8308" y="6570"/>
              <a:ext cx="225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9pPr>
            </a:lstStyle>
            <a:p>
              <a:pPr eaLnBrk="1" hangingPunct="1"/>
              <a:r>
                <a:rPr lang="en-US" altLang="zh-TW" sz="1200" dirty="0">
                  <a:latin typeface="Arial" panose="020B0604020202020204" pitchFamily="34" charset="0"/>
                </a:rPr>
                <a:t>0</a:t>
              </a:r>
              <a:endParaRPr lang="en-US" altLang="zh-TW" dirty="0"/>
            </a:p>
          </p:txBody>
        </p:sp>
        <p:sp>
          <p:nvSpPr>
            <p:cNvPr id="28" name="Text Box 53"/>
            <p:cNvSpPr txBox="1">
              <a:spLocks noChangeArrowheads="1"/>
            </p:cNvSpPr>
            <p:nvPr/>
          </p:nvSpPr>
          <p:spPr bwMode="auto">
            <a:xfrm>
              <a:off x="8151" y="5770"/>
              <a:ext cx="226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9pPr>
            </a:lstStyle>
            <a:p>
              <a:pPr eaLnBrk="1" hangingPunct="1"/>
              <a:r>
                <a:rPr lang="en-US" altLang="zh-TW" sz="1200" dirty="0">
                  <a:latin typeface="Arial" panose="020B0604020202020204" pitchFamily="34" charset="0"/>
                </a:rPr>
                <a:t>1</a:t>
              </a:r>
              <a:endParaRPr lang="en-US" altLang="zh-TW" dirty="0"/>
            </a:p>
          </p:txBody>
        </p:sp>
        <p:sp>
          <p:nvSpPr>
            <p:cNvPr id="29" name="Text Box 54"/>
            <p:cNvSpPr txBox="1">
              <a:spLocks noChangeArrowheads="1"/>
            </p:cNvSpPr>
            <p:nvPr/>
          </p:nvSpPr>
          <p:spPr bwMode="auto">
            <a:xfrm>
              <a:off x="7285" y="5520"/>
              <a:ext cx="225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9pPr>
            </a:lstStyle>
            <a:p>
              <a:pPr eaLnBrk="1" hangingPunct="1"/>
              <a:r>
                <a:rPr lang="en-US" altLang="zh-TW" sz="1200" dirty="0">
                  <a:latin typeface="Arial" panose="020B0604020202020204" pitchFamily="34" charset="0"/>
                </a:rPr>
                <a:t>2</a:t>
              </a:r>
              <a:endParaRPr lang="en-US" altLang="zh-TW" dirty="0"/>
            </a:p>
          </p:txBody>
        </p:sp>
        <p:sp>
          <p:nvSpPr>
            <p:cNvPr id="30" name="Text Box 55"/>
            <p:cNvSpPr txBox="1">
              <a:spLocks noChangeArrowheads="1"/>
            </p:cNvSpPr>
            <p:nvPr/>
          </p:nvSpPr>
          <p:spPr bwMode="auto">
            <a:xfrm>
              <a:off x="6489" y="5744"/>
              <a:ext cx="22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9pPr>
            </a:lstStyle>
            <a:p>
              <a:pPr eaLnBrk="1" hangingPunct="1"/>
              <a:r>
                <a:rPr lang="en-US" altLang="zh-TW" sz="1200" dirty="0">
                  <a:latin typeface="Arial" panose="020B0604020202020204" pitchFamily="34" charset="0"/>
                </a:rPr>
                <a:t>3</a:t>
              </a:r>
              <a:endParaRPr lang="en-US" altLang="zh-TW" dirty="0"/>
            </a:p>
          </p:txBody>
        </p:sp>
        <p:sp>
          <p:nvSpPr>
            <p:cNvPr id="31" name="Text Box 56"/>
            <p:cNvSpPr txBox="1">
              <a:spLocks noChangeArrowheads="1"/>
            </p:cNvSpPr>
            <p:nvPr/>
          </p:nvSpPr>
          <p:spPr bwMode="auto">
            <a:xfrm>
              <a:off x="6292" y="6595"/>
              <a:ext cx="22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9pPr>
            </a:lstStyle>
            <a:p>
              <a:pPr eaLnBrk="1" hangingPunct="1"/>
              <a:r>
                <a:rPr lang="en-US" altLang="zh-TW" sz="1200" dirty="0">
                  <a:latin typeface="Arial" panose="020B0604020202020204" pitchFamily="34" charset="0"/>
                </a:rPr>
                <a:t>4</a:t>
              </a:r>
              <a:endParaRPr lang="en-US" altLang="zh-TW" dirty="0"/>
            </a:p>
          </p:txBody>
        </p:sp>
        <p:sp>
          <p:nvSpPr>
            <p:cNvPr id="32" name="Text Box 57"/>
            <p:cNvSpPr txBox="1">
              <a:spLocks noChangeArrowheads="1"/>
            </p:cNvSpPr>
            <p:nvPr/>
          </p:nvSpPr>
          <p:spPr bwMode="auto">
            <a:xfrm>
              <a:off x="6468" y="7480"/>
              <a:ext cx="22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9pPr>
            </a:lstStyle>
            <a:p>
              <a:pPr eaLnBrk="1" hangingPunct="1"/>
              <a:r>
                <a:rPr lang="en-US" altLang="zh-TW" sz="1200" dirty="0">
                  <a:latin typeface="Arial" panose="020B0604020202020204" pitchFamily="34" charset="0"/>
                </a:rPr>
                <a:t>5</a:t>
              </a:r>
              <a:endParaRPr lang="en-US" altLang="zh-TW" dirty="0"/>
            </a:p>
          </p:txBody>
        </p:sp>
        <p:sp>
          <p:nvSpPr>
            <p:cNvPr id="33" name="Text Box 58"/>
            <p:cNvSpPr txBox="1">
              <a:spLocks noChangeArrowheads="1"/>
            </p:cNvSpPr>
            <p:nvPr/>
          </p:nvSpPr>
          <p:spPr bwMode="auto">
            <a:xfrm>
              <a:off x="7338" y="7668"/>
              <a:ext cx="225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9pPr>
            </a:lstStyle>
            <a:p>
              <a:pPr eaLnBrk="1" hangingPunct="1"/>
              <a:r>
                <a:rPr lang="en-US" altLang="zh-TW" sz="1200" dirty="0">
                  <a:latin typeface="Arial" panose="020B0604020202020204" pitchFamily="34" charset="0"/>
                </a:rPr>
                <a:t>6</a:t>
              </a:r>
              <a:endParaRPr lang="en-US" altLang="zh-TW" dirty="0"/>
            </a:p>
          </p:txBody>
        </p:sp>
        <p:sp>
          <p:nvSpPr>
            <p:cNvPr id="34" name="Text Box 59"/>
            <p:cNvSpPr txBox="1">
              <a:spLocks noChangeArrowheads="1"/>
            </p:cNvSpPr>
            <p:nvPr/>
          </p:nvSpPr>
          <p:spPr bwMode="auto">
            <a:xfrm>
              <a:off x="8150" y="7409"/>
              <a:ext cx="225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9pPr>
            </a:lstStyle>
            <a:p>
              <a:pPr eaLnBrk="1" hangingPunct="1"/>
              <a:r>
                <a:rPr lang="en-US" altLang="zh-TW" sz="1200" dirty="0">
                  <a:latin typeface="Arial" panose="020B0604020202020204" pitchFamily="34" charset="0"/>
                </a:rPr>
                <a:t>7</a:t>
              </a:r>
              <a:endParaRPr lang="en-US" altLang="zh-TW" dirty="0"/>
            </a:p>
          </p:txBody>
        </p:sp>
      </p:grpSp>
    </p:spTree>
    <p:extLst>
      <p:ext uri="{BB962C8B-B14F-4D97-AF65-F5344CB8AC3E}">
        <p14:creationId xmlns:p14="http://schemas.microsoft.com/office/powerpoint/2010/main" val="140896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451" y="143698"/>
            <a:ext cx="7640637" cy="990600"/>
          </a:xfrm>
        </p:spPr>
        <p:txBody>
          <a:bodyPr/>
          <a:lstStyle/>
          <a:p>
            <a:r>
              <a:rPr lang="en-US" altLang="en-US" sz="3600" dirty="0"/>
              <a:t>PATTERN  RECOGNITION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09/10/2016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42418" y="1146998"/>
            <a:ext cx="8650288" cy="4608513"/>
          </a:xfrm>
        </p:spPr>
        <p:txBody>
          <a:bodyPr/>
          <a:lstStyle/>
          <a:p>
            <a:pPr defTabSz="912813" eaLnBrk="1" hangingPunct="1"/>
            <a:r>
              <a:rPr lang="en-US" altLang="zh-TW" dirty="0" smtClean="0"/>
              <a:t>Basic pattern recognition: Matching </a:t>
            </a:r>
            <a:r>
              <a:rPr lang="en-US" altLang="zh-TW" dirty="0"/>
              <a:t>Shape Numbers </a:t>
            </a:r>
            <a:endParaRPr lang="en-US" altLang="zh-TW" dirty="0" smtClean="0"/>
          </a:p>
          <a:p>
            <a:pPr lvl="1" defTabSz="912813" eaLnBrk="1" hangingPunct="1"/>
            <a:r>
              <a:rPr lang="en-US" altLang="zh-TW" dirty="0"/>
              <a:t>All shapes of order 4, 6,and 8 </a:t>
            </a:r>
          </a:p>
          <a:p>
            <a:pPr defTabSz="912813" eaLnBrk="1" hangingPunct="1"/>
            <a:endParaRPr lang="en-US" altLang="zh-TW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67000" y="6373813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402084-Chapter 6: Advange digital image processing</a:t>
            </a:r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35" name="Group 188"/>
          <p:cNvGrpSpPr>
            <a:grpSpLocks noChangeAspect="1"/>
          </p:cNvGrpSpPr>
          <p:nvPr/>
        </p:nvGrpSpPr>
        <p:grpSpPr bwMode="auto">
          <a:xfrm>
            <a:off x="1355243" y="2362200"/>
            <a:ext cx="6624637" cy="5329238"/>
            <a:chOff x="1813" y="1530"/>
            <a:chExt cx="8280" cy="6660"/>
          </a:xfrm>
        </p:grpSpPr>
        <p:sp>
          <p:nvSpPr>
            <p:cNvPr id="36" name="AutoShape 189"/>
            <p:cNvSpPr>
              <a:spLocks noChangeAspect="1" noChangeArrowheads="1"/>
            </p:cNvSpPr>
            <p:nvPr/>
          </p:nvSpPr>
          <p:spPr bwMode="auto">
            <a:xfrm>
              <a:off x="1813" y="1530"/>
              <a:ext cx="8280" cy="6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37" name="Line 190"/>
            <p:cNvSpPr>
              <a:spLocks noChangeShapeType="1"/>
            </p:cNvSpPr>
            <p:nvPr/>
          </p:nvSpPr>
          <p:spPr bwMode="auto">
            <a:xfrm>
              <a:off x="3433" y="2250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8" name="Line 191"/>
            <p:cNvSpPr>
              <a:spLocks noChangeShapeType="1"/>
            </p:cNvSpPr>
            <p:nvPr/>
          </p:nvSpPr>
          <p:spPr bwMode="auto">
            <a:xfrm>
              <a:off x="3973" y="2250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9" name="Line 192"/>
            <p:cNvSpPr>
              <a:spLocks noChangeShapeType="1"/>
            </p:cNvSpPr>
            <p:nvPr/>
          </p:nvSpPr>
          <p:spPr bwMode="auto">
            <a:xfrm flipH="1">
              <a:off x="3433" y="2790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40" name="Line 193"/>
            <p:cNvSpPr>
              <a:spLocks noChangeShapeType="1"/>
            </p:cNvSpPr>
            <p:nvPr/>
          </p:nvSpPr>
          <p:spPr bwMode="auto">
            <a:xfrm flipV="1">
              <a:off x="3433" y="2250"/>
              <a:ext cx="3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41" name="Line 194"/>
            <p:cNvSpPr>
              <a:spLocks noChangeShapeType="1"/>
            </p:cNvSpPr>
            <p:nvPr/>
          </p:nvSpPr>
          <p:spPr bwMode="auto">
            <a:xfrm>
              <a:off x="6853" y="2070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42" name="Line 195"/>
            <p:cNvSpPr>
              <a:spLocks noChangeShapeType="1"/>
            </p:cNvSpPr>
            <p:nvPr/>
          </p:nvSpPr>
          <p:spPr bwMode="auto">
            <a:xfrm>
              <a:off x="7393" y="2070"/>
              <a:ext cx="53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43" name="Line 196"/>
            <p:cNvSpPr>
              <a:spLocks noChangeShapeType="1"/>
            </p:cNvSpPr>
            <p:nvPr/>
          </p:nvSpPr>
          <p:spPr bwMode="auto">
            <a:xfrm flipH="1">
              <a:off x="6853" y="2610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44" name="Line 197"/>
            <p:cNvSpPr>
              <a:spLocks noChangeShapeType="1"/>
            </p:cNvSpPr>
            <p:nvPr/>
          </p:nvSpPr>
          <p:spPr bwMode="auto">
            <a:xfrm flipH="1">
              <a:off x="7393" y="2610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45" name="Line 198"/>
            <p:cNvSpPr>
              <a:spLocks noChangeShapeType="1"/>
            </p:cNvSpPr>
            <p:nvPr/>
          </p:nvSpPr>
          <p:spPr bwMode="auto">
            <a:xfrm>
              <a:off x="7933" y="2070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46" name="Line 199"/>
            <p:cNvSpPr>
              <a:spLocks noChangeShapeType="1"/>
            </p:cNvSpPr>
            <p:nvPr/>
          </p:nvSpPr>
          <p:spPr bwMode="auto">
            <a:xfrm flipV="1">
              <a:off x="6853" y="2070"/>
              <a:ext cx="3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47" name="Line 200"/>
            <p:cNvSpPr>
              <a:spLocks noChangeShapeType="1"/>
            </p:cNvSpPr>
            <p:nvPr/>
          </p:nvSpPr>
          <p:spPr bwMode="auto">
            <a:xfrm>
              <a:off x="7933" y="4590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48" name="Line 201"/>
            <p:cNvSpPr>
              <a:spLocks noChangeShapeType="1"/>
            </p:cNvSpPr>
            <p:nvPr/>
          </p:nvSpPr>
          <p:spPr bwMode="auto">
            <a:xfrm>
              <a:off x="8473" y="4590"/>
              <a:ext cx="53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49" name="Line 202"/>
            <p:cNvSpPr>
              <a:spLocks noChangeShapeType="1"/>
            </p:cNvSpPr>
            <p:nvPr/>
          </p:nvSpPr>
          <p:spPr bwMode="auto">
            <a:xfrm flipH="1">
              <a:off x="7933" y="5130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0" name="Line 203"/>
            <p:cNvSpPr>
              <a:spLocks noChangeShapeType="1"/>
            </p:cNvSpPr>
            <p:nvPr/>
          </p:nvSpPr>
          <p:spPr bwMode="auto">
            <a:xfrm flipH="1">
              <a:off x="8473" y="5130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1" name="Line 204"/>
            <p:cNvSpPr>
              <a:spLocks noChangeShapeType="1"/>
            </p:cNvSpPr>
            <p:nvPr/>
          </p:nvSpPr>
          <p:spPr bwMode="auto">
            <a:xfrm>
              <a:off x="9553" y="4590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2" name="Line 205"/>
            <p:cNvSpPr>
              <a:spLocks noChangeShapeType="1"/>
            </p:cNvSpPr>
            <p:nvPr/>
          </p:nvSpPr>
          <p:spPr bwMode="auto">
            <a:xfrm flipV="1">
              <a:off x="7933" y="4590"/>
              <a:ext cx="3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3" name="Line 206"/>
            <p:cNvSpPr>
              <a:spLocks noChangeShapeType="1"/>
            </p:cNvSpPr>
            <p:nvPr/>
          </p:nvSpPr>
          <p:spPr bwMode="auto">
            <a:xfrm>
              <a:off x="2353" y="4590"/>
              <a:ext cx="53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4" name="Line 207"/>
            <p:cNvSpPr>
              <a:spLocks noChangeShapeType="1"/>
            </p:cNvSpPr>
            <p:nvPr/>
          </p:nvSpPr>
          <p:spPr bwMode="auto">
            <a:xfrm>
              <a:off x="2892" y="4590"/>
              <a:ext cx="53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5" name="Line 208"/>
            <p:cNvSpPr>
              <a:spLocks noChangeShapeType="1"/>
            </p:cNvSpPr>
            <p:nvPr/>
          </p:nvSpPr>
          <p:spPr bwMode="auto">
            <a:xfrm flipH="1">
              <a:off x="2353" y="5670"/>
              <a:ext cx="53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6" name="Line 209"/>
            <p:cNvSpPr>
              <a:spLocks noChangeShapeType="1"/>
            </p:cNvSpPr>
            <p:nvPr/>
          </p:nvSpPr>
          <p:spPr bwMode="auto">
            <a:xfrm flipH="1">
              <a:off x="2892" y="5670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7" name="Line 210"/>
            <p:cNvSpPr>
              <a:spLocks noChangeShapeType="1"/>
            </p:cNvSpPr>
            <p:nvPr/>
          </p:nvSpPr>
          <p:spPr bwMode="auto">
            <a:xfrm>
              <a:off x="3432" y="4590"/>
              <a:ext cx="2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8" name="Line 211"/>
            <p:cNvSpPr>
              <a:spLocks noChangeShapeType="1"/>
            </p:cNvSpPr>
            <p:nvPr/>
          </p:nvSpPr>
          <p:spPr bwMode="auto">
            <a:xfrm flipV="1">
              <a:off x="2353" y="4590"/>
              <a:ext cx="2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9" name="Line 212"/>
            <p:cNvSpPr>
              <a:spLocks noChangeShapeType="1"/>
            </p:cNvSpPr>
            <p:nvPr/>
          </p:nvSpPr>
          <p:spPr bwMode="auto">
            <a:xfrm>
              <a:off x="3432" y="5130"/>
              <a:ext cx="2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0" name="Line 213"/>
            <p:cNvSpPr>
              <a:spLocks noChangeShapeType="1"/>
            </p:cNvSpPr>
            <p:nvPr/>
          </p:nvSpPr>
          <p:spPr bwMode="auto">
            <a:xfrm flipV="1">
              <a:off x="2352" y="5130"/>
              <a:ext cx="2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1" name="Line 214"/>
            <p:cNvSpPr>
              <a:spLocks noChangeShapeType="1"/>
            </p:cNvSpPr>
            <p:nvPr/>
          </p:nvSpPr>
          <p:spPr bwMode="auto">
            <a:xfrm>
              <a:off x="5053" y="4590"/>
              <a:ext cx="53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2" name="Line 215"/>
            <p:cNvSpPr>
              <a:spLocks noChangeShapeType="1"/>
            </p:cNvSpPr>
            <p:nvPr/>
          </p:nvSpPr>
          <p:spPr bwMode="auto">
            <a:xfrm>
              <a:off x="5592" y="5130"/>
              <a:ext cx="53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3" name="Line 216"/>
            <p:cNvSpPr>
              <a:spLocks noChangeShapeType="1"/>
            </p:cNvSpPr>
            <p:nvPr/>
          </p:nvSpPr>
          <p:spPr bwMode="auto">
            <a:xfrm flipH="1">
              <a:off x="5053" y="5670"/>
              <a:ext cx="53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4" name="Line 217"/>
            <p:cNvSpPr>
              <a:spLocks noChangeShapeType="1"/>
            </p:cNvSpPr>
            <p:nvPr/>
          </p:nvSpPr>
          <p:spPr bwMode="auto">
            <a:xfrm flipH="1">
              <a:off x="5592" y="5670"/>
              <a:ext cx="54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5" name="Line 218"/>
            <p:cNvSpPr>
              <a:spLocks noChangeShapeType="1"/>
            </p:cNvSpPr>
            <p:nvPr/>
          </p:nvSpPr>
          <p:spPr bwMode="auto">
            <a:xfrm>
              <a:off x="5592" y="4590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6" name="Line 219"/>
            <p:cNvSpPr>
              <a:spLocks noChangeShapeType="1"/>
            </p:cNvSpPr>
            <p:nvPr/>
          </p:nvSpPr>
          <p:spPr bwMode="auto">
            <a:xfrm flipV="1">
              <a:off x="5053" y="4590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7" name="Line 220"/>
            <p:cNvSpPr>
              <a:spLocks noChangeShapeType="1"/>
            </p:cNvSpPr>
            <p:nvPr/>
          </p:nvSpPr>
          <p:spPr bwMode="auto">
            <a:xfrm>
              <a:off x="6133" y="5130"/>
              <a:ext cx="1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8" name="Line 221"/>
            <p:cNvSpPr>
              <a:spLocks noChangeShapeType="1"/>
            </p:cNvSpPr>
            <p:nvPr/>
          </p:nvSpPr>
          <p:spPr bwMode="auto">
            <a:xfrm flipV="1">
              <a:off x="5052" y="5130"/>
              <a:ext cx="2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9" name="Text Box 222"/>
            <p:cNvSpPr txBox="1">
              <a:spLocks noChangeArrowheads="1"/>
            </p:cNvSpPr>
            <p:nvPr/>
          </p:nvSpPr>
          <p:spPr bwMode="auto">
            <a:xfrm>
              <a:off x="7033" y="1710"/>
              <a:ext cx="716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9pPr>
            </a:lstStyle>
            <a:p>
              <a:pPr eaLnBrk="1" hangingPunct="1"/>
              <a:r>
                <a:rPr lang="en-US" altLang="zh-TW" sz="1200" dirty="0">
                  <a:latin typeface="Arial" panose="020B0604020202020204" pitchFamily="34" charset="0"/>
                </a:rPr>
                <a:t>Order6</a:t>
              </a:r>
              <a:endParaRPr lang="en-US" altLang="zh-TW" dirty="0"/>
            </a:p>
          </p:txBody>
        </p:sp>
        <p:sp>
          <p:nvSpPr>
            <p:cNvPr id="70" name="Text Box 223"/>
            <p:cNvSpPr txBox="1">
              <a:spLocks noChangeArrowheads="1"/>
            </p:cNvSpPr>
            <p:nvPr/>
          </p:nvSpPr>
          <p:spPr bwMode="auto">
            <a:xfrm>
              <a:off x="5233" y="4050"/>
              <a:ext cx="717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9pPr>
            </a:lstStyle>
            <a:p>
              <a:pPr eaLnBrk="1" hangingPunct="1"/>
              <a:r>
                <a:rPr lang="en-US" altLang="zh-TW" sz="1200" dirty="0">
                  <a:latin typeface="Arial" panose="020B0604020202020204" pitchFamily="34" charset="0"/>
                </a:rPr>
                <a:t>Order8</a:t>
              </a:r>
              <a:endParaRPr lang="en-US" altLang="zh-TW" dirty="0"/>
            </a:p>
          </p:txBody>
        </p:sp>
        <p:sp>
          <p:nvSpPr>
            <p:cNvPr id="71" name="Text Box 224"/>
            <p:cNvSpPr txBox="1">
              <a:spLocks noChangeArrowheads="1"/>
            </p:cNvSpPr>
            <p:nvPr/>
          </p:nvSpPr>
          <p:spPr bwMode="auto">
            <a:xfrm>
              <a:off x="2938" y="2790"/>
              <a:ext cx="2115" cy="1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9pPr>
            </a:lstStyle>
            <a:p>
              <a:pPr eaLnBrk="1" hangingPunct="1"/>
              <a:r>
                <a:rPr lang="en-US" altLang="zh-TW" sz="1200" dirty="0">
                  <a:latin typeface="Arial" panose="020B0604020202020204" pitchFamily="34" charset="0"/>
                </a:rPr>
                <a:t>Chain code: </a:t>
              </a:r>
              <a:r>
                <a:rPr lang="en-US" altLang="zh-TW" sz="1200" b="1" dirty="0">
                  <a:latin typeface="Arial" panose="020B0604020202020204" pitchFamily="34" charset="0"/>
                </a:rPr>
                <a:t>0321</a:t>
              </a:r>
              <a:endParaRPr lang="en-US" altLang="zh-TW" sz="1200" dirty="0">
                <a:latin typeface="Arial" panose="020B0604020202020204" pitchFamily="34" charset="0"/>
              </a:endParaRPr>
            </a:p>
            <a:p>
              <a:pPr eaLnBrk="1" hangingPunct="1"/>
              <a:r>
                <a:rPr lang="en-US" altLang="zh-TW" sz="1200" dirty="0">
                  <a:latin typeface="Arial" panose="020B0604020202020204" pitchFamily="34" charset="0"/>
                </a:rPr>
                <a:t>Difference : </a:t>
              </a:r>
              <a:r>
                <a:rPr lang="en-US" altLang="zh-TW" sz="1200" b="1" dirty="0">
                  <a:latin typeface="Arial" panose="020B0604020202020204" pitchFamily="34" charset="0"/>
                </a:rPr>
                <a:t>3333</a:t>
              </a:r>
              <a:endParaRPr lang="en-US" altLang="zh-TW" sz="1200" dirty="0">
                <a:latin typeface="Arial" panose="020B0604020202020204" pitchFamily="34" charset="0"/>
              </a:endParaRPr>
            </a:p>
            <a:p>
              <a:pPr eaLnBrk="1" hangingPunct="1"/>
              <a:r>
                <a:rPr lang="en-US" altLang="zh-TW" sz="1200" dirty="0">
                  <a:latin typeface="Arial" panose="020B0604020202020204" pitchFamily="34" charset="0"/>
                </a:rPr>
                <a:t>Shape no. : </a:t>
              </a:r>
              <a:r>
                <a:rPr lang="en-US" altLang="zh-TW" sz="1200" b="1" dirty="0">
                  <a:latin typeface="Arial" panose="020B0604020202020204" pitchFamily="34" charset="0"/>
                </a:rPr>
                <a:t>3333</a:t>
              </a:r>
              <a:endParaRPr lang="en-US" altLang="zh-TW" dirty="0"/>
            </a:p>
          </p:txBody>
        </p:sp>
        <p:sp>
          <p:nvSpPr>
            <p:cNvPr id="72" name="Text Box 225"/>
            <p:cNvSpPr txBox="1">
              <a:spLocks noChangeArrowheads="1"/>
            </p:cNvSpPr>
            <p:nvPr/>
          </p:nvSpPr>
          <p:spPr bwMode="auto">
            <a:xfrm>
              <a:off x="6313" y="2790"/>
              <a:ext cx="2115" cy="1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9pPr>
            </a:lstStyle>
            <a:p>
              <a:pPr eaLnBrk="1" hangingPunct="1"/>
              <a:r>
                <a:rPr lang="en-US" altLang="zh-TW" sz="1200" dirty="0">
                  <a:latin typeface="Arial" panose="020B0604020202020204" pitchFamily="34" charset="0"/>
                </a:rPr>
                <a:t>Chain code: </a:t>
              </a:r>
              <a:r>
                <a:rPr lang="en-US" altLang="zh-TW" sz="1200" b="1" dirty="0">
                  <a:latin typeface="Arial" panose="020B0604020202020204" pitchFamily="34" charset="0"/>
                </a:rPr>
                <a:t>003221</a:t>
              </a:r>
              <a:endParaRPr lang="en-US" altLang="zh-TW" sz="1200" dirty="0">
                <a:latin typeface="Arial" panose="020B0604020202020204" pitchFamily="34" charset="0"/>
              </a:endParaRPr>
            </a:p>
            <a:p>
              <a:pPr eaLnBrk="1" hangingPunct="1"/>
              <a:r>
                <a:rPr lang="en-US" altLang="zh-TW" sz="1200" dirty="0">
                  <a:latin typeface="Arial" panose="020B0604020202020204" pitchFamily="34" charset="0"/>
                </a:rPr>
                <a:t>Difference : </a:t>
              </a:r>
              <a:r>
                <a:rPr lang="en-US" altLang="zh-TW" sz="1200" b="1" dirty="0">
                  <a:latin typeface="Arial" panose="020B0604020202020204" pitchFamily="34" charset="0"/>
                </a:rPr>
                <a:t>303303</a:t>
              </a:r>
              <a:endParaRPr lang="en-US" altLang="zh-TW" sz="1200" dirty="0">
                <a:latin typeface="Arial" panose="020B0604020202020204" pitchFamily="34" charset="0"/>
              </a:endParaRPr>
            </a:p>
            <a:p>
              <a:pPr eaLnBrk="1" hangingPunct="1"/>
              <a:r>
                <a:rPr lang="en-US" altLang="zh-TW" sz="1200" dirty="0">
                  <a:latin typeface="Arial" panose="020B0604020202020204" pitchFamily="34" charset="0"/>
                </a:rPr>
                <a:t>Shape no. : </a:t>
              </a:r>
              <a:r>
                <a:rPr lang="en-US" altLang="zh-TW" sz="1200" b="1" dirty="0">
                  <a:latin typeface="Arial" panose="020B0604020202020204" pitchFamily="34" charset="0"/>
                </a:rPr>
                <a:t>033033</a:t>
              </a:r>
              <a:endParaRPr lang="en-US" altLang="zh-TW" dirty="0"/>
            </a:p>
          </p:txBody>
        </p:sp>
        <p:sp>
          <p:nvSpPr>
            <p:cNvPr id="73" name="Text Box 226"/>
            <p:cNvSpPr txBox="1">
              <a:spLocks noChangeArrowheads="1"/>
            </p:cNvSpPr>
            <p:nvPr/>
          </p:nvSpPr>
          <p:spPr bwMode="auto">
            <a:xfrm>
              <a:off x="2172" y="5850"/>
              <a:ext cx="2341" cy="1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9pPr>
            </a:lstStyle>
            <a:p>
              <a:pPr eaLnBrk="1" hangingPunct="1"/>
              <a:r>
                <a:rPr lang="en-US" altLang="zh-TW" sz="1200" dirty="0">
                  <a:latin typeface="Arial" panose="020B0604020202020204" pitchFamily="34" charset="0"/>
                </a:rPr>
                <a:t>Chain code: </a:t>
              </a:r>
              <a:r>
                <a:rPr lang="en-US" altLang="zh-TW" sz="1200" b="1" dirty="0">
                  <a:latin typeface="Arial" panose="020B0604020202020204" pitchFamily="34" charset="0"/>
                </a:rPr>
                <a:t>00332211</a:t>
              </a:r>
              <a:endParaRPr lang="en-US" altLang="zh-TW" sz="1200" dirty="0">
                <a:latin typeface="Arial" panose="020B0604020202020204" pitchFamily="34" charset="0"/>
              </a:endParaRPr>
            </a:p>
            <a:p>
              <a:pPr eaLnBrk="1" hangingPunct="1"/>
              <a:r>
                <a:rPr lang="en-US" altLang="zh-TW" sz="1200" dirty="0">
                  <a:latin typeface="Arial" panose="020B0604020202020204" pitchFamily="34" charset="0"/>
                </a:rPr>
                <a:t>Difference : </a:t>
              </a:r>
              <a:r>
                <a:rPr lang="en-US" altLang="zh-TW" sz="1200" b="1" dirty="0">
                  <a:latin typeface="Arial" panose="020B0604020202020204" pitchFamily="34" charset="0"/>
                </a:rPr>
                <a:t>30303030</a:t>
              </a:r>
            </a:p>
            <a:p>
              <a:pPr eaLnBrk="1" hangingPunct="1"/>
              <a:r>
                <a:rPr lang="en-US" altLang="zh-TW" sz="1200" dirty="0">
                  <a:latin typeface="Arial" panose="020B0604020202020204" pitchFamily="34" charset="0"/>
                </a:rPr>
                <a:t>Shape no. : </a:t>
              </a:r>
              <a:r>
                <a:rPr lang="en-US" altLang="zh-TW" sz="1200" b="1" dirty="0">
                  <a:latin typeface="Arial" panose="020B0604020202020204" pitchFamily="34" charset="0"/>
                </a:rPr>
                <a:t>03030303</a:t>
              </a:r>
              <a:endParaRPr lang="en-US" altLang="zh-TW" dirty="0"/>
            </a:p>
          </p:txBody>
        </p:sp>
        <p:sp>
          <p:nvSpPr>
            <p:cNvPr id="74" name="Text Box 227"/>
            <p:cNvSpPr txBox="1">
              <a:spLocks noChangeArrowheads="1"/>
            </p:cNvSpPr>
            <p:nvPr/>
          </p:nvSpPr>
          <p:spPr bwMode="auto">
            <a:xfrm>
              <a:off x="4873" y="5850"/>
              <a:ext cx="2340" cy="1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9pPr>
            </a:lstStyle>
            <a:p>
              <a:pPr eaLnBrk="1" hangingPunct="1"/>
              <a:r>
                <a:rPr lang="en-US" altLang="zh-TW" sz="1200" dirty="0">
                  <a:latin typeface="Arial" panose="020B0604020202020204" pitchFamily="34" charset="0"/>
                </a:rPr>
                <a:t>Chain code:</a:t>
              </a:r>
              <a:r>
                <a:rPr lang="en-US" altLang="zh-TW" sz="1200" b="1" dirty="0">
                  <a:latin typeface="Arial" panose="020B0604020202020204" pitchFamily="34" charset="0"/>
                </a:rPr>
                <a:t>03032211</a:t>
              </a:r>
            </a:p>
            <a:p>
              <a:pPr eaLnBrk="1" hangingPunct="1"/>
              <a:r>
                <a:rPr lang="en-US" altLang="zh-TW" sz="1200" dirty="0">
                  <a:latin typeface="Arial" panose="020B0604020202020204" pitchFamily="34" charset="0"/>
                </a:rPr>
                <a:t>Difference :</a:t>
              </a:r>
              <a:r>
                <a:rPr lang="en-US" altLang="zh-TW" sz="1200" b="1" dirty="0">
                  <a:latin typeface="Arial" panose="020B0604020202020204" pitchFamily="34" charset="0"/>
                </a:rPr>
                <a:t>33133030</a:t>
              </a:r>
              <a:endParaRPr lang="en-US" altLang="zh-TW" sz="1200" dirty="0">
                <a:latin typeface="Arial" panose="020B0604020202020204" pitchFamily="34" charset="0"/>
              </a:endParaRPr>
            </a:p>
            <a:p>
              <a:pPr eaLnBrk="1" hangingPunct="1"/>
              <a:r>
                <a:rPr lang="en-US" altLang="zh-TW" sz="1200" dirty="0">
                  <a:latin typeface="Arial" panose="020B0604020202020204" pitchFamily="34" charset="0"/>
                </a:rPr>
                <a:t>Shape no. :</a:t>
              </a:r>
              <a:r>
                <a:rPr lang="en-US" altLang="zh-TW" sz="1200" b="1" dirty="0">
                  <a:latin typeface="Arial" panose="020B0604020202020204" pitchFamily="34" charset="0"/>
                </a:rPr>
                <a:t>03033133</a:t>
              </a:r>
              <a:endParaRPr lang="en-US" altLang="zh-TW" dirty="0"/>
            </a:p>
          </p:txBody>
        </p:sp>
        <p:sp>
          <p:nvSpPr>
            <p:cNvPr id="75" name="Text Box 228"/>
            <p:cNvSpPr txBox="1">
              <a:spLocks noChangeArrowheads="1"/>
            </p:cNvSpPr>
            <p:nvPr/>
          </p:nvSpPr>
          <p:spPr bwMode="auto">
            <a:xfrm>
              <a:off x="7573" y="5850"/>
              <a:ext cx="2340" cy="1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9pPr>
            </a:lstStyle>
            <a:p>
              <a:pPr eaLnBrk="1" hangingPunct="1"/>
              <a:r>
                <a:rPr lang="en-US" altLang="zh-TW" sz="1200" dirty="0">
                  <a:latin typeface="Arial" panose="020B0604020202020204" pitchFamily="34" charset="0"/>
                </a:rPr>
                <a:t>Chain code: </a:t>
              </a:r>
              <a:r>
                <a:rPr lang="en-US" altLang="zh-TW" sz="1200" b="1" dirty="0">
                  <a:latin typeface="Arial" panose="020B0604020202020204" pitchFamily="34" charset="0"/>
                </a:rPr>
                <a:t>00032221</a:t>
              </a:r>
              <a:endParaRPr lang="en-US" altLang="zh-TW" sz="1200" dirty="0">
                <a:latin typeface="Arial" panose="020B0604020202020204" pitchFamily="34" charset="0"/>
              </a:endParaRPr>
            </a:p>
            <a:p>
              <a:pPr eaLnBrk="1" hangingPunct="1"/>
              <a:r>
                <a:rPr lang="en-US" altLang="zh-TW" sz="1200" dirty="0">
                  <a:latin typeface="Arial" panose="020B0604020202020204" pitchFamily="34" charset="0"/>
                </a:rPr>
                <a:t>Difference : </a:t>
              </a:r>
              <a:r>
                <a:rPr lang="en-US" altLang="zh-TW" sz="1200" b="1" dirty="0">
                  <a:latin typeface="Arial" panose="020B0604020202020204" pitchFamily="34" charset="0"/>
                </a:rPr>
                <a:t>30033003</a:t>
              </a:r>
              <a:endParaRPr lang="en-US" altLang="zh-TW" sz="1200" dirty="0">
                <a:latin typeface="Arial" panose="020B0604020202020204" pitchFamily="34" charset="0"/>
              </a:endParaRPr>
            </a:p>
            <a:p>
              <a:pPr eaLnBrk="1" hangingPunct="1"/>
              <a:r>
                <a:rPr lang="en-US" altLang="zh-TW" sz="1200" dirty="0">
                  <a:latin typeface="Arial" panose="020B0604020202020204" pitchFamily="34" charset="0"/>
                </a:rPr>
                <a:t>Shape no. : </a:t>
              </a:r>
              <a:r>
                <a:rPr lang="en-US" altLang="zh-TW" sz="1200" b="1" dirty="0">
                  <a:latin typeface="Arial" panose="020B0604020202020204" pitchFamily="34" charset="0"/>
                </a:rPr>
                <a:t>00330033</a:t>
              </a:r>
              <a:endParaRPr lang="en-US" altLang="zh-TW" dirty="0"/>
            </a:p>
          </p:txBody>
        </p:sp>
        <p:sp>
          <p:nvSpPr>
            <p:cNvPr id="76" name="Text Box 229"/>
            <p:cNvSpPr txBox="1">
              <a:spLocks noChangeArrowheads="1"/>
            </p:cNvSpPr>
            <p:nvPr/>
          </p:nvSpPr>
          <p:spPr bwMode="auto">
            <a:xfrm>
              <a:off x="3433" y="1890"/>
              <a:ext cx="716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1pPr>
              <a:lvl2pPr marL="742950" indent="-28575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2pPr>
              <a:lvl3pPr marL="11430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3pPr>
              <a:lvl4pPr marL="16002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4pPr>
              <a:lvl5pPr marL="2057400" indent="-228600" defTabSz="912813" eaLnBrk="0" hangingPunct="0"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Verdana" charset="0"/>
                  <a:ea typeface="新細明體" charset="0"/>
                </a:defRPr>
              </a:lvl9pPr>
            </a:lstStyle>
            <a:p>
              <a:pPr eaLnBrk="1" hangingPunct="1"/>
              <a:r>
                <a:rPr lang="en-US" altLang="zh-TW" sz="1200" dirty="0">
                  <a:latin typeface="Arial" panose="020B0604020202020204" pitchFamily="34" charset="0"/>
                </a:rPr>
                <a:t>Order4</a:t>
              </a:r>
              <a:endParaRPr lang="en-US" altLang="zh-TW" dirty="0"/>
            </a:p>
          </p:txBody>
        </p:sp>
        <p:sp>
          <p:nvSpPr>
            <p:cNvPr id="77" name="Line 230"/>
            <p:cNvSpPr>
              <a:spLocks noChangeShapeType="1"/>
            </p:cNvSpPr>
            <p:nvPr/>
          </p:nvSpPr>
          <p:spPr bwMode="auto">
            <a:xfrm>
              <a:off x="9013" y="4590"/>
              <a:ext cx="53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78" name="Line 231"/>
            <p:cNvSpPr>
              <a:spLocks noChangeShapeType="1"/>
            </p:cNvSpPr>
            <p:nvPr/>
          </p:nvSpPr>
          <p:spPr bwMode="auto">
            <a:xfrm flipH="1">
              <a:off x="9013" y="5130"/>
              <a:ext cx="5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192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3363" y="582778"/>
            <a:ext cx="7640637" cy="533400"/>
          </a:xfrm>
        </p:spPr>
        <p:txBody>
          <a:bodyPr/>
          <a:lstStyle/>
          <a:p>
            <a:r>
              <a:rPr lang="en-US" sz="3600" dirty="0" smtClean="0"/>
              <a:t>SUMMARY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altLang="en-US" dirty="0" smtClean="0"/>
              <a:t>In this chapter we have learn: </a:t>
            </a:r>
          </a:p>
          <a:p>
            <a:pPr lvl="1"/>
            <a:r>
              <a:rPr lang="en-US" altLang="en-US" dirty="0" smtClean="0"/>
              <a:t>some </a:t>
            </a:r>
            <a:r>
              <a:rPr lang="en-US" altLang="en-US" dirty="0"/>
              <a:t>advance digital processing methods</a:t>
            </a:r>
          </a:p>
          <a:p>
            <a:pPr lvl="1"/>
            <a:r>
              <a:rPr lang="en-US" altLang="en-US" dirty="0" smtClean="0"/>
              <a:t>how </a:t>
            </a:r>
            <a:r>
              <a:rPr lang="en-US" altLang="en-US" dirty="0"/>
              <a:t>to match the template.</a:t>
            </a:r>
          </a:p>
          <a:p>
            <a:pPr lvl="1"/>
            <a:r>
              <a:rPr lang="en-US" altLang="en-US" dirty="0" smtClean="0"/>
              <a:t>implement line and  </a:t>
            </a:r>
            <a:r>
              <a:rPr lang="en-US" altLang="en-US" dirty="0"/>
              <a:t>circle detection  </a:t>
            </a:r>
          </a:p>
          <a:p>
            <a:pPr lvl="1"/>
            <a:r>
              <a:rPr lang="en-US" altLang="en-US" dirty="0" smtClean="0"/>
              <a:t>introduction </a:t>
            </a:r>
            <a:r>
              <a:rPr lang="en-US" altLang="en-US" dirty="0"/>
              <a:t>of image and object recognition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09/10/2016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5000" y="6373813"/>
            <a:ext cx="56388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402084-Chapter 6: Advange digital image processing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1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8384" y="457200"/>
            <a:ext cx="7640637" cy="533400"/>
          </a:xfrm>
        </p:spPr>
        <p:txBody>
          <a:bodyPr/>
          <a:lstStyle/>
          <a:p>
            <a:r>
              <a:rPr lang="en-US" sz="3600" dirty="0" smtClean="0"/>
              <a:t>HOMEWORK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华文新魏" pitchFamily="2" charset="-122"/>
              </a:rPr>
              <a:t>Review the chapter 6 </a:t>
            </a:r>
          </a:p>
          <a:p>
            <a:r>
              <a:rPr lang="en-US" altLang="zh-CN" dirty="0" smtClean="0">
                <a:ea typeface="华文新魏" pitchFamily="2" charset="-122"/>
              </a:rPr>
              <a:t>Read  more (pp. </a:t>
            </a:r>
            <a:r>
              <a:rPr lang="en-US" dirty="0"/>
              <a:t>883-928 </a:t>
            </a:r>
            <a:r>
              <a:rPr lang="en-US" dirty="0" smtClean="0"/>
              <a:t> </a:t>
            </a:r>
            <a:r>
              <a:rPr lang="en-US" altLang="zh-CN" dirty="0" smtClean="0">
                <a:ea typeface="华文新魏" pitchFamily="2" charset="-122"/>
              </a:rPr>
              <a:t>)</a:t>
            </a:r>
          </a:p>
          <a:p>
            <a:r>
              <a:rPr lang="en-US" altLang="zh-CN" dirty="0" smtClean="0">
                <a:ea typeface="华文新魏" pitchFamily="2" charset="-122"/>
              </a:rPr>
              <a:t>Solve the exercise: </a:t>
            </a:r>
            <a:r>
              <a:rPr lang="en-US" altLang="zh-CN" b="1" dirty="0">
                <a:solidFill>
                  <a:srgbClr val="3366FF"/>
                </a:solidFill>
                <a:ea typeface="华文新魏" pitchFamily="2" charset="-122"/>
              </a:rPr>
              <a:t>6</a:t>
            </a:r>
            <a:r>
              <a:rPr lang="en-US" altLang="zh-CN" b="1" dirty="0" smtClean="0">
                <a:solidFill>
                  <a:srgbClr val="3366FF"/>
                </a:solidFill>
                <a:ea typeface="华文新魏" pitchFamily="2" charset="-122"/>
              </a:rPr>
              <a:t>.1</a:t>
            </a:r>
            <a:r>
              <a:rPr lang="en-US" altLang="zh-CN" b="1" dirty="0">
                <a:solidFill>
                  <a:srgbClr val="3366FF"/>
                </a:solidFill>
                <a:ea typeface="华文新魏" pitchFamily="2" charset="-122"/>
              </a:rPr>
              <a:t>, </a:t>
            </a:r>
            <a:r>
              <a:rPr lang="en-US" altLang="zh-CN" b="1" dirty="0" smtClean="0">
                <a:solidFill>
                  <a:srgbClr val="3366FF"/>
                </a:solidFill>
                <a:ea typeface="华文新魏" pitchFamily="2" charset="-122"/>
              </a:rPr>
              <a:t>6.2,, 6.5</a:t>
            </a:r>
            <a:r>
              <a:rPr lang="en-US" altLang="zh-CN" b="1" dirty="0">
                <a:solidFill>
                  <a:srgbClr val="3366FF"/>
                </a:solidFill>
                <a:ea typeface="华文新魏" pitchFamily="2" charset="-122"/>
              </a:rPr>
              <a:t>, </a:t>
            </a:r>
            <a:r>
              <a:rPr lang="en-US" altLang="zh-CN" b="1" dirty="0" smtClean="0">
                <a:solidFill>
                  <a:srgbClr val="3366FF"/>
                </a:solidFill>
                <a:ea typeface="华文新魏" pitchFamily="2" charset="-122"/>
              </a:rPr>
              <a:t>6.7</a:t>
            </a:r>
            <a:r>
              <a:rPr lang="en-US" altLang="zh-CN" b="1" dirty="0">
                <a:solidFill>
                  <a:srgbClr val="3366FF"/>
                </a:solidFill>
                <a:ea typeface="华文新魏" pitchFamily="2" charset="-122"/>
              </a:rPr>
              <a:t>, </a:t>
            </a:r>
            <a:r>
              <a:rPr lang="en-US" altLang="zh-CN" b="1" dirty="0" smtClean="0">
                <a:solidFill>
                  <a:srgbClr val="3366FF"/>
                </a:solidFill>
                <a:ea typeface="华文新魏" pitchFamily="2" charset="-122"/>
              </a:rPr>
              <a:t>6.11</a:t>
            </a:r>
            <a:r>
              <a:rPr lang="en-US" altLang="zh-CN" b="1" dirty="0">
                <a:solidFill>
                  <a:srgbClr val="3366FF"/>
                </a:solidFill>
                <a:ea typeface="华文新魏" pitchFamily="2" charset="-122"/>
              </a:rPr>
              <a:t>, </a:t>
            </a:r>
            <a:r>
              <a:rPr lang="en-US" altLang="zh-CN" b="1" dirty="0" smtClean="0">
                <a:solidFill>
                  <a:srgbClr val="3366FF"/>
                </a:solidFill>
                <a:ea typeface="华文新魏" pitchFamily="2" charset="-122"/>
              </a:rPr>
              <a:t>6.12, 6.15. </a:t>
            </a:r>
            <a:endParaRPr lang="en-US" altLang="zh-CN" b="1" dirty="0">
              <a:solidFill>
                <a:srgbClr val="3366FF"/>
              </a:solidFill>
              <a:ea typeface="华文新魏" pitchFamily="2" charset="-122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09/10/2016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5000" y="6373813"/>
            <a:ext cx="56388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402084-Chapter 6: Advange digital image processing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968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451" y="143698"/>
            <a:ext cx="7640637" cy="990600"/>
          </a:xfrm>
        </p:spPr>
        <p:txBody>
          <a:bodyPr/>
          <a:lstStyle/>
          <a:p>
            <a:r>
              <a:rPr lang="en-US" sz="3600"/>
              <a:t>TEMPLATE MATCHING</a:t>
            </a:r>
            <a:endParaRPr lang="en-US" alt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09/10/2016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50288" cy="4608513"/>
          </a:xfrm>
        </p:spPr>
        <p:txBody>
          <a:bodyPr/>
          <a:lstStyle/>
          <a:p>
            <a:r>
              <a:rPr lang="en-US" dirty="0"/>
              <a:t>Filters for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/>
              <a:t>Previously, thinking of filtering as a way to remove or reduce </a:t>
            </a:r>
            <a:r>
              <a:rPr lang="en-US" b="1" dirty="0"/>
              <a:t>noise</a:t>
            </a:r>
          </a:p>
          <a:p>
            <a:pPr lvl="1"/>
            <a:r>
              <a:rPr lang="en-US" dirty="0"/>
              <a:t>Now, consider how filters will allow us to abstract higher-level “</a:t>
            </a:r>
            <a:r>
              <a:rPr lang="en-US" b="1" dirty="0"/>
              <a:t>features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Map raw pixels to an intermediate representation that will be used for subsequent processing</a:t>
            </a:r>
          </a:p>
          <a:p>
            <a:pPr lvl="1"/>
            <a:r>
              <a:rPr lang="en-US" dirty="0"/>
              <a:t>Goal: reduce amount of data, discard redundancy, preserve what’s useful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62200" y="6373813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402084-Chapter 6: Advange digital image processing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83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451" y="143698"/>
            <a:ext cx="7640637" cy="990600"/>
          </a:xfrm>
        </p:spPr>
        <p:txBody>
          <a:bodyPr/>
          <a:lstStyle/>
          <a:p>
            <a:r>
              <a:rPr lang="en-US" sz="3600"/>
              <a:t>TEMPLATE MATCHING</a:t>
            </a:r>
            <a:endParaRPr lang="en-US" alt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09/10/2016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50288" cy="4608513"/>
          </a:xfrm>
        </p:spPr>
        <p:txBody>
          <a:bodyPr/>
          <a:lstStyle/>
          <a:p>
            <a:r>
              <a:rPr lang="en-US" dirty="0"/>
              <a:t>Filters as </a:t>
            </a:r>
            <a:r>
              <a:rPr lang="en-US" b="1" dirty="0"/>
              <a:t>templates</a:t>
            </a:r>
            <a:r>
              <a:rPr lang="en-US" dirty="0"/>
              <a:t>: 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/>
              <a:t>Goal: find       in image</a:t>
            </a:r>
          </a:p>
          <a:p>
            <a:pPr lvl="1" eaLnBrk="1" hangingPunct="1">
              <a:defRPr/>
            </a:pPr>
            <a:r>
              <a:rPr lang="en-US" dirty="0"/>
              <a:t>Main challenge: What is a good similarity or distance measure between two patches?</a:t>
            </a:r>
          </a:p>
          <a:p>
            <a:pPr lvl="1" eaLnBrk="1" hangingPunct="1">
              <a:defRPr/>
            </a:pPr>
            <a:r>
              <a:rPr lang="en-US" dirty="0"/>
              <a:t>Correlation</a:t>
            </a:r>
          </a:p>
          <a:p>
            <a:pPr lvl="1" eaLnBrk="1" hangingPunct="1">
              <a:defRPr/>
            </a:pPr>
            <a:r>
              <a:rPr lang="en-US" dirty="0"/>
              <a:t>Zero-mean correlation</a:t>
            </a:r>
          </a:p>
          <a:p>
            <a:pPr lvl="1" eaLnBrk="1" hangingPunct="1">
              <a:defRPr/>
            </a:pPr>
            <a:r>
              <a:rPr lang="en-US" dirty="0"/>
              <a:t>Sum Square Difference</a:t>
            </a:r>
          </a:p>
          <a:p>
            <a:pPr lvl="1" eaLnBrk="1" hangingPunct="1">
              <a:defRPr/>
            </a:pPr>
            <a:r>
              <a:rPr lang="en-US" dirty="0"/>
              <a:t>Normalized Cross Correlation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0" y="6373813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402084-Chapter 6: Advange digital image processing</a:t>
            </a: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6" name="Picture 15" descr="C:\Documents and Settings\Derek Hoiem\My Documents\Classes\Spring10 - Computer Vision\figs\eyef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 descr="C:\Documents and Settings\Derek Hoiem\My Documents\Classes\Spring10 - Computer Vision\figs\einste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322813"/>
            <a:ext cx="2362200" cy="30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694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451" y="143698"/>
            <a:ext cx="7640637" cy="990600"/>
          </a:xfrm>
        </p:spPr>
        <p:txBody>
          <a:bodyPr/>
          <a:lstStyle/>
          <a:p>
            <a:r>
              <a:rPr lang="en-US" sz="3600"/>
              <a:t>TEMPLATE MATCHING</a:t>
            </a:r>
            <a:endParaRPr lang="en-US" alt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09/10/2016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50288" cy="4608513"/>
          </a:xfrm>
        </p:spPr>
        <p:txBody>
          <a:bodyPr/>
          <a:lstStyle/>
          <a:p>
            <a:r>
              <a:rPr lang="en-US" dirty="0"/>
              <a:t>Filters as </a:t>
            </a:r>
            <a:r>
              <a:rPr lang="en-US" b="1" dirty="0"/>
              <a:t>templates</a:t>
            </a:r>
            <a:r>
              <a:rPr lang="en-US" dirty="0"/>
              <a:t>: 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/>
              <a:t>Goal: find       in image</a:t>
            </a:r>
          </a:p>
          <a:p>
            <a:pPr lvl="1" eaLnBrk="1" hangingPunct="1"/>
            <a:r>
              <a:rPr lang="en-US" altLang="en-US" dirty="0"/>
              <a:t>Method 0: filter the image with eye patch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0" y="6373813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402084-Chapter 6: Advange digital image processing</a:t>
            </a: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6" name="Picture 15" descr="C:\Documents and Settings\Derek Hoiem\My Documents\Classes\Spring10 - Computer Vision\figs\eyef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905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:\Documents and Settings\Derek Hoiem\My Documents\Classes\Spring10 - Computer Vision\figs\einstei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9" y="3449957"/>
            <a:ext cx="2041525" cy="2614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1408112" y="6056543"/>
            <a:ext cx="69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Input</a:t>
            </a: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3865562" y="6024793"/>
            <a:ext cx="1658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Filtered Image</a:t>
            </a:r>
          </a:p>
        </p:txBody>
      </p:sp>
      <p:graphicFrame>
        <p:nvGraphicFramePr>
          <p:cNvPr id="14" name="Object 3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850339"/>
              </p:ext>
            </p:extLst>
          </p:nvPr>
        </p:nvGraphicFramePr>
        <p:xfrm>
          <a:off x="1183146" y="2820988"/>
          <a:ext cx="5091113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5" imgW="2070100" imgH="355600" progId="Equation.3">
                  <p:embed/>
                </p:oleObj>
              </mc:Choice>
              <mc:Fallback>
                <p:oleObj name="Equation" r:id="rId5" imgW="20701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3146" y="2820988"/>
                        <a:ext cx="5091113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3" descr="C:\Users\Hoiem\Documents\Classes\Computational Photography - Fall 2010\lectures\figs\filters\einstein_eye_raw_filtere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3429231"/>
            <a:ext cx="2041774" cy="261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131064" y="4703750"/>
            <a:ext cx="2735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charset="0"/>
              </a:rPr>
              <a:t>What went wrong?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447868" y="3854119"/>
            <a:ext cx="167385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i="1" dirty="0">
                <a:latin typeface="Arial" charset="0"/>
              </a:rPr>
              <a:t>f = image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i="1" dirty="0">
                <a:latin typeface="Arial" charset="0"/>
              </a:rPr>
              <a:t>g = filter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rot="10800000">
            <a:off x="5809331" y="3389313"/>
            <a:ext cx="6096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4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451" y="143698"/>
            <a:ext cx="7640637" cy="990600"/>
          </a:xfrm>
        </p:spPr>
        <p:txBody>
          <a:bodyPr/>
          <a:lstStyle/>
          <a:p>
            <a:r>
              <a:rPr lang="en-US" sz="3600"/>
              <a:t>TEMPLATE MATCHING</a:t>
            </a:r>
            <a:endParaRPr lang="en-US" alt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09/10/2016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839200" cy="4608513"/>
          </a:xfrm>
        </p:spPr>
        <p:txBody>
          <a:bodyPr/>
          <a:lstStyle/>
          <a:p>
            <a:r>
              <a:rPr lang="en-US" dirty="0"/>
              <a:t>Filters as </a:t>
            </a:r>
            <a:r>
              <a:rPr lang="en-US" b="1" dirty="0"/>
              <a:t>templates</a:t>
            </a:r>
            <a:r>
              <a:rPr lang="en-US" dirty="0"/>
              <a:t>: 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/>
              <a:t>Goal: find       in image</a:t>
            </a:r>
          </a:p>
          <a:p>
            <a:pPr lvl="1" eaLnBrk="1" hangingPunct="1"/>
            <a:r>
              <a:rPr lang="en-US" altLang="en-US" dirty="0"/>
              <a:t>Method 1: filter the image with zero-mean eye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62200" y="6373813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402084-Chapter 6: Advange digital image processing</a:t>
            </a: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6" name="Picture 15" descr="C:\Documents and Settings\Derek Hoiem\My Documents\Classes\Spring10 - Computer Vision\figs\eyef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05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" name="Object 3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273413"/>
              </p:ext>
            </p:extLst>
          </p:nvPr>
        </p:nvGraphicFramePr>
        <p:xfrm>
          <a:off x="1143000" y="2872697"/>
          <a:ext cx="6119813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4" imgW="2489200" imgH="355600" progId="Equation.3">
                  <p:embed/>
                </p:oleObj>
              </mc:Choice>
              <mc:Fallback>
                <p:oleObj name="Equation" r:id="rId4" imgW="24892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872697"/>
                        <a:ext cx="6119813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7"/>
          <p:cNvSpPr txBox="1">
            <a:spLocks noChangeArrowheads="1"/>
          </p:cNvSpPr>
          <p:nvPr/>
        </p:nvSpPr>
        <p:spPr bwMode="auto">
          <a:xfrm>
            <a:off x="5643779" y="3309136"/>
            <a:ext cx="1146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latin typeface="Arial" charset="0"/>
              </a:rPr>
              <a:t>mean of f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4495801" y="3309136"/>
            <a:ext cx="1124143" cy="1960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Documents and Settings\Derek Hoiem\My Documents\Classes\Spring10 - Computer Vision\figs\einstei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49252"/>
            <a:ext cx="1920465" cy="2459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737183" y="3657600"/>
            <a:ext cx="12604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Input</a:t>
            </a: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3276732" y="3623576"/>
            <a:ext cx="27048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Filtered Image (scaled)</a:t>
            </a: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5845747" y="3599656"/>
            <a:ext cx="2546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Thresholded</a:t>
            </a:r>
            <a:r>
              <a:rPr lang="en-US" altLang="en-US" sz="1800" dirty="0">
                <a:latin typeface="Arial" charset="0"/>
              </a:rPr>
              <a:t> Image</a:t>
            </a:r>
          </a:p>
        </p:txBody>
      </p:sp>
      <p:pic>
        <p:nvPicPr>
          <p:cNvPr id="27" name="Picture 11" descr="C:\Users\Hoiem\Documents\Classes\Computational Photography - Fall 2010\lectures\figs\filters\einstein_eye_filtered_thresh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079" y="3946870"/>
            <a:ext cx="1915708" cy="2453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Straight Arrow Connector 27"/>
          <p:cNvCxnSpPr/>
          <p:nvPr/>
        </p:nvCxnSpPr>
        <p:spPr>
          <a:xfrm flipH="1">
            <a:off x="6504171" y="4404219"/>
            <a:ext cx="1131698" cy="58371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33" idx="1"/>
          </p:cNvCxnSpPr>
          <p:nvPr/>
        </p:nvCxnSpPr>
        <p:spPr>
          <a:xfrm flipH="1">
            <a:off x="6917355" y="4418587"/>
            <a:ext cx="773487" cy="5472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000639" y="5405450"/>
            <a:ext cx="762000" cy="4572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12" descr="C:\Users\Hoiem\Documents\Classes\Computational Photography - Fall 2010\lectures\figs\filters\einstein_eye_filtered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1" y="3946870"/>
            <a:ext cx="1916021" cy="2453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20"/>
          <p:cNvSpPr txBox="1">
            <a:spLocks noChangeArrowheads="1"/>
          </p:cNvSpPr>
          <p:nvPr/>
        </p:nvSpPr>
        <p:spPr bwMode="auto">
          <a:xfrm>
            <a:off x="7690842" y="4095421"/>
            <a:ext cx="140251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charset="0"/>
              </a:rPr>
              <a:t>True detections</a:t>
            </a:r>
          </a:p>
        </p:txBody>
      </p:sp>
      <p:sp>
        <p:nvSpPr>
          <p:cNvPr id="34" name="TextBox 21"/>
          <p:cNvSpPr txBox="1">
            <a:spLocks noChangeArrowheads="1"/>
          </p:cNvSpPr>
          <p:nvPr/>
        </p:nvSpPr>
        <p:spPr bwMode="auto">
          <a:xfrm>
            <a:off x="5619944" y="5063273"/>
            <a:ext cx="19812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smtClean="0">
                <a:solidFill>
                  <a:srgbClr val="00B050"/>
                </a:solidFill>
                <a:latin typeface="Arial" charset="0"/>
              </a:rPr>
              <a:t>False detections</a:t>
            </a:r>
            <a:endParaRPr lang="en-US" altLang="en-US" sz="1800" b="1" dirty="0">
              <a:solidFill>
                <a:srgbClr val="00B05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9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451" y="143698"/>
            <a:ext cx="7640637" cy="990600"/>
          </a:xfrm>
        </p:spPr>
        <p:txBody>
          <a:bodyPr/>
          <a:lstStyle/>
          <a:p>
            <a:r>
              <a:rPr lang="en-US" sz="3600"/>
              <a:t>TEMPLATE MATCHING</a:t>
            </a:r>
            <a:endParaRPr lang="en-US" alt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09/10/2016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839200" cy="4608513"/>
          </a:xfrm>
        </p:spPr>
        <p:txBody>
          <a:bodyPr/>
          <a:lstStyle/>
          <a:p>
            <a:r>
              <a:rPr lang="en-US" dirty="0"/>
              <a:t>Filters as </a:t>
            </a:r>
            <a:r>
              <a:rPr lang="en-US" b="1" dirty="0"/>
              <a:t>templates</a:t>
            </a:r>
            <a:r>
              <a:rPr lang="en-US" dirty="0"/>
              <a:t>: 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/>
              <a:t>Goal: find       in image</a:t>
            </a:r>
          </a:p>
          <a:p>
            <a:pPr lvl="1" eaLnBrk="1" hangingPunct="1"/>
            <a:r>
              <a:rPr lang="en-US" altLang="en-US" dirty="0"/>
              <a:t>Method 2: SSD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86000" y="6373813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402084-Chapter 6: Advange digital image processing</a:t>
            </a:r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6" name="Picture 15" descr="C:\Documents and Settings\Derek Hoiem\My Documents\Classes\Spring10 - Computer Vision\figs\eyefi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05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5" name="Object 3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035936"/>
              </p:ext>
            </p:extLst>
          </p:nvPr>
        </p:nvGraphicFramePr>
        <p:xfrm>
          <a:off x="1069643" y="2743200"/>
          <a:ext cx="574675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tion" r:id="rId4" imgW="2336800" imgH="355600" progId="Equation.3">
                  <p:embed/>
                </p:oleObj>
              </mc:Choice>
              <mc:Fallback>
                <p:oleObj name="Equation" r:id="rId4" imgW="23368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643" y="2743200"/>
                        <a:ext cx="5746750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" name="Picture 2" descr="C:\Documents and Settings\Derek Hoiem\My Documents\Classes\Spring10 - Computer Vision\figs\einstein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78710"/>
            <a:ext cx="2209800" cy="283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6" descr="C:\Documents and Settings\Derek Hoiem\My Documents\Classes\Spring10 - Computer Vision\figs\eyedet_ssd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77166"/>
            <a:ext cx="2204685" cy="2823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839946" y="3200928"/>
            <a:ext cx="13731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Input</a:t>
            </a:r>
          </a:p>
        </p:txBody>
      </p:sp>
      <p:sp>
        <p:nvSpPr>
          <p:cNvPr id="39" name="TextBox 8"/>
          <p:cNvSpPr txBox="1">
            <a:spLocks noChangeArrowheads="1"/>
          </p:cNvSpPr>
          <p:nvPr/>
        </p:nvSpPr>
        <p:spPr bwMode="auto">
          <a:xfrm>
            <a:off x="3655043" y="3249528"/>
            <a:ext cx="2209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1- </a:t>
            </a:r>
            <a:r>
              <a:rPr lang="en-US" altLang="en-US" sz="1800" dirty="0" err="1">
                <a:latin typeface="Arial" charset="0"/>
              </a:rPr>
              <a:t>sqrt</a:t>
            </a:r>
            <a:r>
              <a:rPr lang="en-US" altLang="en-US" sz="1800" dirty="0">
                <a:latin typeface="Arial" charset="0"/>
              </a:rPr>
              <a:t>(SSD)</a:t>
            </a:r>
          </a:p>
        </p:txBody>
      </p:sp>
      <p:pic>
        <p:nvPicPr>
          <p:cNvPr id="41" name="Picture 12" descr="C:\Users\Hoiem\Documents\Classes\Computational Photography - Fall 2010\lectures\figs\filters\eyedet_ssd_thresh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577166"/>
            <a:ext cx="2204685" cy="2823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2" name="Straight Arrow Connector 41"/>
          <p:cNvCxnSpPr/>
          <p:nvPr/>
        </p:nvCxnSpPr>
        <p:spPr>
          <a:xfrm flipH="1">
            <a:off x="6965025" y="3657600"/>
            <a:ext cx="350175" cy="112451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7355395" y="3733800"/>
            <a:ext cx="220155" cy="104831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14"/>
          <p:cNvSpPr txBox="1">
            <a:spLocks noChangeArrowheads="1"/>
          </p:cNvSpPr>
          <p:nvPr/>
        </p:nvSpPr>
        <p:spPr bwMode="auto">
          <a:xfrm>
            <a:off x="7010400" y="3272322"/>
            <a:ext cx="19446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" charset="0"/>
              </a:rPr>
              <a:t>True detections</a:t>
            </a:r>
          </a:p>
        </p:txBody>
      </p:sp>
    </p:spTree>
    <p:extLst>
      <p:ext uri="{BB962C8B-B14F-4D97-AF65-F5344CB8AC3E}">
        <p14:creationId xmlns:p14="http://schemas.microsoft.com/office/powerpoint/2010/main" val="163675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451" y="143698"/>
            <a:ext cx="7640637" cy="990600"/>
          </a:xfrm>
        </p:spPr>
        <p:txBody>
          <a:bodyPr/>
          <a:lstStyle/>
          <a:p>
            <a:r>
              <a:rPr lang="en-US" sz="3600"/>
              <a:t>TEMPLATE MATCHING</a:t>
            </a:r>
            <a:endParaRPr lang="en-US" alt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09/10/2016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CBED0-5F80-43A9-97C6-3263A8510985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839200" cy="4608513"/>
          </a:xfrm>
        </p:spPr>
        <p:txBody>
          <a:bodyPr/>
          <a:lstStyle/>
          <a:p>
            <a:r>
              <a:rPr lang="en-US" dirty="0"/>
              <a:t>Filters as </a:t>
            </a:r>
            <a:r>
              <a:rPr lang="en-US" b="1" dirty="0"/>
              <a:t>templates</a:t>
            </a:r>
            <a:r>
              <a:rPr lang="en-US" dirty="0"/>
              <a:t>: </a:t>
            </a:r>
            <a:endParaRPr lang="en-US" dirty="0" smtClean="0"/>
          </a:p>
          <a:p>
            <a:pPr lvl="1" eaLnBrk="1" hangingPunct="1">
              <a:buFont typeface="Arial" charset="0"/>
              <a:buNone/>
            </a:pPr>
            <a:r>
              <a:rPr lang="en-US" altLang="en-US" dirty="0"/>
              <a:t>Can SSD be implemented with linear filters?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8400" y="6373813"/>
            <a:ext cx="5181600" cy="457200"/>
          </a:xfrm>
        </p:spPr>
        <p:txBody>
          <a:bodyPr/>
          <a:lstStyle/>
          <a:p>
            <a:pPr>
              <a:defRPr/>
            </a:pPr>
            <a:r>
              <a:rPr lang="is-IS" dirty="0" smtClean="0">
                <a:latin typeface="Arial" panose="020B0604020202020204" pitchFamily="34" charset="0"/>
              </a:rPr>
              <a:t>402084-Chapter 6: Advange digital image processing</a:t>
            </a:r>
            <a:endParaRPr lang="en-US" dirty="0">
              <a:latin typeface="Arial" panose="020B0604020202020204" pitchFamily="34" charset="0"/>
            </a:endParaRPr>
          </a:p>
        </p:txBody>
      </p:sp>
      <p:graphicFrame>
        <p:nvGraphicFramePr>
          <p:cNvPr id="17" name="Object 3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777377"/>
              </p:ext>
            </p:extLst>
          </p:nvPr>
        </p:nvGraphicFramePr>
        <p:xfrm>
          <a:off x="1371600" y="2438400"/>
          <a:ext cx="574675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Equation" r:id="rId3" imgW="2336800" imgH="355600" progId="Equation.3">
                  <p:embed/>
                </p:oleObj>
              </mc:Choice>
              <mc:Fallback>
                <p:oleObj name="Equation" r:id="rId3" imgW="23368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438400"/>
                        <a:ext cx="5746750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962544" y="5988498"/>
            <a:ext cx="18457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charset="0"/>
              </a:rPr>
              <a:t>Input</a:t>
            </a: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5500925" y="4456112"/>
            <a:ext cx="36430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</a:defRPr>
            </a:lvl9pPr>
          </a:lstStyle>
          <a:p>
            <a:r>
              <a:rPr lang="en-US" altLang="en-US" sz="1800"/>
              <a:t>Problem: SSD sensitive to average intensity</a:t>
            </a:r>
            <a:endParaRPr lang="en-US" altLang="en-US" sz="1800" dirty="0"/>
          </a:p>
        </p:txBody>
      </p:sp>
      <p:pic>
        <p:nvPicPr>
          <p:cNvPr id="20" name="Picture 19" descr="C:\Users\Hoiem\Documents\Classes\Computational Photography - Fall 2010\lectures\figs\filters\einstein_shade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11" y="3403028"/>
            <a:ext cx="2048703" cy="2623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C:\Users\Hoiem\Documents\Classes\Computational Photography - Fall 2010\lectures\figs\filters\einstein_shades_ss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511" y="3416893"/>
            <a:ext cx="2043961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25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تصميم افتراضي">
  <a:themeElements>
    <a:clrScheme name="تصميم افتراضي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تصميم افتراضي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3399FF"/>
            </a:gs>
            <a:gs pos="100000">
              <a:srgbClr val="3399FF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ar-S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3399FF"/>
            </a:gs>
            <a:gs pos="100000">
              <a:srgbClr val="3399FF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ar-S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pitchFamily="34" charset="0"/>
          </a:defRPr>
        </a:defPPr>
      </a:lstStyle>
    </a:lnDef>
  </a:objectDefaults>
  <a:extraClrSchemeLst>
    <a:extraClrScheme>
      <a:clrScheme name="تصميم افتراضي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تصميم افتراضي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تصميم افتراضي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تصميم افتراضي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تصميم افتراضي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تصميم افتراضي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تصميم افتراضي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تصميم افتراضي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تصميم افتراضي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تصميم افتراضي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تصميم افتراضي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تصميم افتراضي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27422</TotalTime>
  <Words>1361</Words>
  <Application>Microsoft Office PowerPoint</Application>
  <PresentationFormat>On-screen Show (4:3)</PresentationFormat>
  <Paragraphs>404</Paragraphs>
  <Slides>38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3" baseType="lpstr">
      <vt:lpstr>MS PGothic</vt:lpstr>
      <vt:lpstr>MS PGothic</vt:lpstr>
      <vt:lpstr>Arial</vt:lpstr>
      <vt:lpstr>Arial </vt:lpstr>
      <vt:lpstr>Calibri</vt:lpstr>
      <vt:lpstr>Microsoft Sans Serif</vt:lpstr>
      <vt:lpstr>新細明體</vt:lpstr>
      <vt:lpstr>华文新魏</vt:lpstr>
      <vt:lpstr>Tahoma</vt:lpstr>
      <vt:lpstr>Times New Roman</vt:lpstr>
      <vt:lpstr>Verdana</vt:lpstr>
      <vt:lpstr>Wingdings</vt:lpstr>
      <vt:lpstr>Blends</vt:lpstr>
      <vt:lpstr>1_تصميم افتراضي</vt:lpstr>
      <vt:lpstr>Equation</vt:lpstr>
      <vt:lpstr>PowerPoint Presentation</vt:lpstr>
      <vt:lpstr>OBJECTIVES</vt:lpstr>
      <vt:lpstr>CHAPTER 6: ADVANCE DIGITAL IMGE PROCESSING </vt:lpstr>
      <vt:lpstr>TEMPLATE MATCHING</vt:lpstr>
      <vt:lpstr>TEMPLATE MATCHING</vt:lpstr>
      <vt:lpstr>TEMPLATE MATCHING</vt:lpstr>
      <vt:lpstr>TEMPLATE MATCHING</vt:lpstr>
      <vt:lpstr>TEMPLATE MATCHING</vt:lpstr>
      <vt:lpstr>TEMPLATE MATCHING</vt:lpstr>
      <vt:lpstr>TEMPLATE MATCHING</vt:lpstr>
      <vt:lpstr>TEMPLATE MATCHING</vt:lpstr>
      <vt:lpstr>TEMPLATE MATCHING</vt:lpstr>
      <vt:lpstr>TEMPLATE MATCHING</vt:lpstr>
      <vt:lpstr>TEMPLATE MATCHING</vt:lpstr>
      <vt:lpstr>TEMPLATE MATCHING</vt:lpstr>
      <vt:lpstr>CHAPTER 6: ADVANCE DIGITAL IMGE PROCESSING </vt:lpstr>
      <vt:lpstr>Line Detection</vt:lpstr>
      <vt:lpstr>Line Detection</vt:lpstr>
      <vt:lpstr>Line Detection</vt:lpstr>
      <vt:lpstr>Line Detection</vt:lpstr>
      <vt:lpstr>Line Detection</vt:lpstr>
      <vt:lpstr>Line Detection</vt:lpstr>
      <vt:lpstr>Line Detection</vt:lpstr>
      <vt:lpstr>Line Detection</vt:lpstr>
      <vt:lpstr>Line Detection</vt:lpstr>
      <vt:lpstr>Line Detection</vt:lpstr>
      <vt:lpstr>CHAPTER 6: ADVANCE DIGITAL IMGE PROCESSING </vt:lpstr>
      <vt:lpstr>Geometry shape Detection</vt:lpstr>
      <vt:lpstr>Geometry shape Detection</vt:lpstr>
      <vt:lpstr>Geometry shape Detection</vt:lpstr>
      <vt:lpstr>Geometry shape Detection</vt:lpstr>
      <vt:lpstr>CHAPTER 6: ADVANCE DIGITAL IMGE PROCESSING </vt:lpstr>
      <vt:lpstr>PATTERN  RECOGNITION</vt:lpstr>
      <vt:lpstr>PATTERN  RECOGNITION</vt:lpstr>
      <vt:lpstr>PATTERN  RECOGNITION</vt:lpstr>
      <vt:lpstr>PATTERN  RECOGNITION</vt:lpstr>
      <vt:lpstr>SUMMARY</vt:lpstr>
      <vt:lpstr>HOMEWORK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problems by searching</dc:title>
  <dc:creator>Min-Yen Kan</dc:creator>
  <cp:lastModifiedBy>lava1368</cp:lastModifiedBy>
  <cp:revision>864</cp:revision>
  <cp:lastPrinted>2015-10-30T07:26:18Z</cp:lastPrinted>
  <dcterms:created xsi:type="dcterms:W3CDTF">2010-10-05T21:36:22Z</dcterms:created>
  <dcterms:modified xsi:type="dcterms:W3CDTF">2016-11-21T09:03:53Z</dcterms:modified>
</cp:coreProperties>
</file>