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4524" r:id="rId2"/>
    <p:sldMasterId id="2147484572" r:id="rId3"/>
  </p:sldMasterIdLst>
  <p:notesMasterIdLst>
    <p:notesMasterId r:id="rId15"/>
  </p:notesMasterIdLst>
  <p:handoutMasterIdLst>
    <p:handoutMasterId r:id="rId16"/>
  </p:handoutMasterIdLst>
  <p:sldIdLst>
    <p:sldId id="474" r:id="rId4"/>
    <p:sldId id="336" r:id="rId5"/>
    <p:sldId id="382" r:id="rId6"/>
    <p:sldId id="477" r:id="rId7"/>
    <p:sldId id="483" r:id="rId8"/>
    <p:sldId id="484" r:id="rId9"/>
    <p:sldId id="485" r:id="rId10"/>
    <p:sldId id="481" r:id="rId11"/>
    <p:sldId id="415" r:id="rId12"/>
    <p:sldId id="479" r:id="rId13"/>
    <p:sldId id="480" r:id="rId14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FFFF99"/>
    <a:srgbClr val="F9A50F"/>
    <a:srgbClr val="F8371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8"/>
    <p:restoredTop sz="94331" autoAdjust="0"/>
  </p:normalViewPr>
  <p:slideViewPr>
    <p:cSldViewPr>
      <p:cViewPr varScale="1">
        <p:scale>
          <a:sx n="60" d="100"/>
          <a:sy n="60" d="100"/>
        </p:scale>
        <p:origin x="105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r">
              <a:defRPr sz="1100"/>
            </a:lvl1pPr>
          </a:lstStyle>
          <a:p>
            <a:pPr>
              <a:defRPr/>
            </a:pPr>
            <a:fld id="{7842FABB-1617-4E13-AD64-23252A7024AD}" type="datetimeFigureOut">
              <a:rPr lang="en-US"/>
              <a:pPr>
                <a:defRPr/>
              </a:pPr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r">
              <a:defRPr sz="1100"/>
            </a:lvl1pPr>
          </a:lstStyle>
          <a:p>
            <a:pPr>
              <a:defRPr/>
            </a:pPr>
            <a:fld id="{80883151-C2E0-4B5B-8966-D64841AFE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2463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4884B0-A98C-4C24-9270-2F2B3F974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336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FA22FBE-9C7E-48B7-BE6D-A9938CC21093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45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B733BB4-9B8A-45F1-A244-0F3969BB3D30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14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7EF066F-37D2-4D4B-9DCD-B4F0100C7E03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5EBE23-BA78-4DAD-951D-AC3C7B9E7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3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0F3AD-05F9-4149-BAF1-E02585F5B6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5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14313"/>
            <a:ext cx="216217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4313"/>
            <a:ext cx="6335713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805F-3E40-4885-BAE0-224737E9E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93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3A47-4370-49DB-9F52-C5775DD88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8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45238"/>
            <a:ext cx="2133600" cy="476250"/>
          </a:xfrm>
        </p:spPr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5238"/>
            <a:ext cx="2895600" cy="476250"/>
          </a:xfrm>
        </p:spPr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51588"/>
            <a:ext cx="2133600" cy="476250"/>
          </a:xfrm>
        </p:spPr>
        <p:txBody>
          <a:bodyPr/>
          <a:lstStyle>
            <a:lvl1pPr algn="r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E93F0BD-CBF9-4029-A726-B71DEB46218B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9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764E876-B179-4266-82DE-21139D596B6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1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D34489C-3381-4153-9D79-C8480E3274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05DFADD-7774-4EC4-881A-14D255F05CF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2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BD7415D-6874-495E-955E-06B60BEFBD1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95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950D0E3-FCD7-415B-A77E-C9C9BE179E7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01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112D0A3-FE16-49DB-AD5E-4D0AB198E3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1503363" y="884238"/>
            <a:ext cx="7640637" cy="0"/>
          </a:xfrm>
          <a:prstGeom prst="line">
            <a:avLst/>
          </a:prstGeom>
          <a:solidFill>
            <a:schemeClr val="accent1"/>
          </a:solidFill>
          <a:ln w="44450" cap="flat" cmpd="sng" algn="ctr">
            <a:gradFill flip="none" rotWithShape="1">
              <a:gsLst>
                <a:gs pos="0">
                  <a:srgbClr val="FF0000"/>
                </a:gs>
                <a:gs pos="37000">
                  <a:srgbClr val="F83710"/>
                </a:gs>
                <a:gs pos="70000">
                  <a:srgbClr val="F9A50F"/>
                </a:gs>
                <a:gs pos="100000">
                  <a:srgbClr val="FFC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16"/>
          <p:cNvCxnSpPr>
            <a:cxnSpLocks noChangeShapeType="1"/>
          </p:cNvCxnSpPr>
          <p:nvPr userDrawn="1"/>
        </p:nvCxnSpPr>
        <p:spPr bwMode="auto">
          <a:xfrm>
            <a:off x="1503363" y="304800"/>
            <a:ext cx="7640637" cy="0"/>
          </a:xfrm>
          <a:prstGeom prst="line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7"/>
          <p:cNvCxnSpPr>
            <a:cxnSpLocks noChangeShapeType="1"/>
          </p:cNvCxnSpPr>
          <p:nvPr userDrawn="1"/>
        </p:nvCxnSpPr>
        <p:spPr bwMode="auto">
          <a:xfrm>
            <a:off x="0" y="6480175"/>
            <a:ext cx="9144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63" y="152400"/>
            <a:ext cx="7640637" cy="852487"/>
          </a:xfrm>
        </p:spPr>
        <p:txBody>
          <a:bodyPr/>
          <a:lstStyle>
            <a:lvl1pPr>
              <a:defRPr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4008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3872-A2E7-47F7-8F3E-829AD96DB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724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87E73D7-D9BC-454E-84D3-FFBC8444AE4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09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41AB733-8B00-4B3B-832A-1D6E2EC91A2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01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C8DB029-2313-4057-95EB-E921D8D08CC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0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9E25129-7044-409C-8B94-CA68A7F0E5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2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61925"/>
            <a:ext cx="1876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0" y="1143000"/>
            <a:ext cx="6781800" cy="2133600"/>
          </a:xfrm>
          <a:prstGeom prst="rect">
            <a:avLst/>
          </a:prstGeom>
        </p:spPr>
        <p:txBody>
          <a:bodyPr/>
          <a:lstStyle>
            <a:lvl1pPr algn="r">
              <a:defRPr sz="4800" baseline="0">
                <a:solidFill>
                  <a:srgbClr val="FF0000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E1E0625-5D54-4590-AA79-1601E14291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27181"/>
      </p:ext>
    </p:extLst>
  </p:cSld>
  <p:clrMapOvr>
    <a:masterClrMapping/>
  </p:clrMapOvr>
  <p:transition>
    <p:randomBa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 bwMode="auto">
          <a:xfrm>
            <a:off x="1503363" y="938213"/>
            <a:ext cx="7640637" cy="0"/>
          </a:xfrm>
          <a:prstGeom prst="line">
            <a:avLst/>
          </a:prstGeom>
          <a:solidFill>
            <a:schemeClr val="accent1"/>
          </a:solidFill>
          <a:ln w="44450" cap="flat" cmpd="sng" algn="ctr">
            <a:gradFill flip="none" rotWithShape="1">
              <a:gsLst>
                <a:gs pos="0">
                  <a:srgbClr val="FF0000"/>
                </a:gs>
                <a:gs pos="37000">
                  <a:srgbClr val="F83710"/>
                </a:gs>
                <a:gs pos="70000">
                  <a:srgbClr val="F9A50F"/>
                </a:gs>
                <a:gs pos="100000">
                  <a:srgbClr val="FFC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>
            <a:off x="1503363" y="304800"/>
            <a:ext cx="7640637" cy="0"/>
          </a:xfrm>
          <a:prstGeom prst="line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03363" y="366713"/>
            <a:ext cx="7640637" cy="85248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553200"/>
            <a:ext cx="2133600" cy="304800"/>
          </a:xfrm>
        </p:spPr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553200"/>
            <a:ext cx="2895600" cy="304800"/>
          </a:xfrm>
        </p:spPr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553200"/>
            <a:ext cx="2133600" cy="304800"/>
          </a:xfrm>
        </p:spPr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9714E0A-75E1-4675-97E5-4A88484AD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30267"/>
      </p:ext>
    </p:extLst>
  </p:cSld>
  <p:clrMapOvr>
    <a:masterClrMapping/>
  </p:clrMapOvr>
  <p:transition>
    <p:randomBa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C99C9F1-BDDB-4744-B6E7-B23C49BCC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42089"/>
      </p:ext>
    </p:extLst>
  </p:cSld>
  <p:clrMapOvr>
    <a:masterClrMapping/>
  </p:clrMapOvr>
  <p:transition>
    <p:randomBa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2238"/>
            <a:ext cx="68580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2A02A6D-003E-4B53-BE8D-CBDFF83056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72289"/>
      </p:ext>
    </p:extLst>
  </p:cSld>
  <p:clrMapOvr>
    <a:masterClrMapping/>
  </p:clrMapOvr>
  <p:transition>
    <p:randomBa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ABEF065-F7B6-44AE-9EAD-C6E442BE2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87852"/>
      </p:ext>
    </p:extLst>
  </p:cSld>
  <p:clrMapOvr>
    <a:masterClrMapping/>
  </p:clrMapOvr>
  <p:transition>
    <p:randomBa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2238"/>
            <a:ext cx="68580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332B552-6CB6-48B7-9D91-B71CF9364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9970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7CCF9-8F41-4EE2-A29A-8297520B8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016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4782A69-CFEE-40DC-BA7A-AF66991111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85947"/>
      </p:ext>
    </p:extLst>
  </p:cSld>
  <p:clrMapOvr>
    <a:masterClrMapping/>
  </p:clrMapOvr>
  <p:transition>
    <p:randomBa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B041F8BF-442F-4980-A1D7-3DF7107AA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96043"/>
      </p:ext>
    </p:extLst>
  </p:cSld>
  <p:clrMapOvr>
    <a:masterClrMapping/>
  </p:clrMapOvr>
  <p:transition>
    <p:randomBa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651D547-3165-4FF9-88A9-223DDC275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298403"/>
      </p:ext>
    </p:extLst>
  </p:cSld>
  <p:clrMapOvr>
    <a:masterClrMapping/>
  </p:clrMapOvr>
  <p:transition>
    <p:randomBa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2238"/>
            <a:ext cx="6858000" cy="1295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613CD2D-5A48-450F-ACCE-138D87DE2F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074223"/>
      </p:ext>
    </p:extLst>
  </p:cSld>
  <p:clrMapOvr>
    <a:masterClrMapping/>
  </p:clrMapOvr>
  <p:transition>
    <p:randomBa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mtClean="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79D6305-F7C9-4CFA-B901-1C9D6B7D2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61312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C61EE-0BE1-4877-B6C0-A6C0C2EA7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2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59B03-AB60-49E9-9D4B-6DB565D5D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4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22B24-3566-4A82-BD18-4945F5A59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5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8A23-E4B4-46FF-B506-EFBEF172A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01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77922-C610-44A9-849D-B82DACDAF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7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C1BD1-8CC1-45DB-B206-E54D31DC6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7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 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  <a:endParaRPr lang="en-US" dirty="0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AA97CA8-99A1-4AF6-A047-313DC51B3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8" name="Picture 13" descr="logoTDT (NHỎ).bmp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34" r:id="rId1"/>
    <p:sldLayoutId id="2147484735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 "/>
          <a:ea typeface="ＭＳ Ｐゴシック" charset="-128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 "/>
          <a:ea typeface="ＭＳ Ｐゴシック" charset="-128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itchFamily="18" charset="0"/>
          <a:ea typeface="ＭＳ Ｐゴシック" charset="-128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/>
              <a:t>انقر لتحرير نمط العنوان الرئيسي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F810E29C-2666-4276-9D42-7F6524F0D8D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6" r:id="rId1"/>
    <p:sldLayoutId id="2147484737" r:id="rId2"/>
    <p:sldLayoutId id="2147484738" r:id="rId3"/>
    <p:sldLayoutId id="2147484739" r:id="rId4"/>
    <p:sldLayoutId id="2147484740" r:id="rId5"/>
    <p:sldLayoutId id="2147484741" r:id="rId6"/>
    <p:sldLayoutId id="2147484742" r:id="rId7"/>
    <p:sldLayoutId id="2147484743" r:id="rId8"/>
    <p:sldLayoutId id="2147484744" r:id="rId9"/>
    <p:sldLayoutId id="2147484745" r:id="rId10"/>
    <p:sldLayoutId id="2147484746" r:id="rId11"/>
  </p:sldLayoutIdLst>
  <p:hf hd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23/5/2016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r>
              <a:rPr lang="en-US" altLang="en-US" dirty="0"/>
              <a:t>402084 – Digital Image Processing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D4BFCB4-8142-4489-AB11-513B3AFB6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3077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/>
          <p:cNvCxnSpPr/>
          <p:nvPr userDrawn="1"/>
        </p:nvCxnSpPr>
        <p:spPr bwMode="auto">
          <a:xfrm>
            <a:off x="1503363" y="938213"/>
            <a:ext cx="7640637" cy="0"/>
          </a:xfrm>
          <a:prstGeom prst="line">
            <a:avLst/>
          </a:prstGeom>
          <a:solidFill>
            <a:schemeClr val="accent1"/>
          </a:solidFill>
          <a:ln w="44450" cap="flat" cmpd="sng" algn="ctr">
            <a:gradFill flip="none" rotWithShape="1">
              <a:gsLst>
                <a:gs pos="0">
                  <a:srgbClr val="FF0000"/>
                </a:gs>
                <a:gs pos="37000">
                  <a:srgbClr val="F83710"/>
                </a:gs>
                <a:gs pos="70000">
                  <a:srgbClr val="F9A50F"/>
                </a:gs>
                <a:gs pos="100000">
                  <a:srgbClr val="FFC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9" name="Straight Connector 16"/>
          <p:cNvCxnSpPr>
            <a:cxnSpLocks noChangeShapeType="1"/>
          </p:cNvCxnSpPr>
          <p:nvPr userDrawn="1"/>
        </p:nvCxnSpPr>
        <p:spPr bwMode="auto">
          <a:xfrm>
            <a:off x="1503363" y="304800"/>
            <a:ext cx="7640637" cy="0"/>
          </a:xfrm>
          <a:prstGeom prst="line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0" name="Title 1"/>
          <p:cNvSpPr txBox="1">
            <a:spLocks/>
          </p:cNvSpPr>
          <p:nvPr userDrawn="1"/>
        </p:nvSpPr>
        <p:spPr bwMode="auto">
          <a:xfrm>
            <a:off x="1503363" y="366713"/>
            <a:ext cx="76406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3081" name="Content Placeholder 2"/>
          <p:cNvSpPr txBox="1">
            <a:spLocks/>
          </p:cNvSpPr>
          <p:nvPr userDrawn="1"/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3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text styles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level</a:t>
            </a:r>
          </a:p>
          <a:p>
            <a:pPr lvl="2">
              <a:spcBef>
                <a:spcPct val="20000"/>
              </a:spcBef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level</a:t>
            </a:r>
          </a:p>
          <a:p>
            <a:pPr lvl="3">
              <a:spcBef>
                <a:spcPct val="20000"/>
              </a:spcBef>
              <a:buClr>
                <a:srgbClr val="FFCF01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level</a:t>
            </a:r>
          </a:p>
          <a:p>
            <a:pPr lvl="4">
              <a:spcBef>
                <a:spcPct val="20000"/>
              </a:spcBef>
              <a:buClr>
                <a:srgbClr val="00E4A8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7" r:id="rId1"/>
    <p:sldLayoutId id="2147484748" r:id="rId2"/>
    <p:sldLayoutId id="2147484749" r:id="rId3"/>
    <p:sldLayoutId id="2147484750" r:id="rId4"/>
    <p:sldLayoutId id="2147484751" r:id="rId5"/>
    <p:sldLayoutId id="2147484752" r:id="rId6"/>
    <p:sldLayoutId id="2147484753" r:id="rId7"/>
    <p:sldLayoutId id="2147484754" r:id="rId8"/>
    <p:sldLayoutId id="2147484755" r:id="rId9"/>
    <p:sldLayoutId id="2147484756" r:id="rId10"/>
    <p:sldLayoutId id="2147484757" r:id="rId11"/>
  </p:sldLayoutIdLst>
  <p:transition>
    <p:randomBar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/>
          </p:cNvSpPr>
          <p:nvPr/>
        </p:nvSpPr>
        <p:spPr bwMode="auto">
          <a:xfrm>
            <a:off x="33338" y="2590800"/>
            <a:ext cx="9144000" cy="1905000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defRPr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ea typeface="+mn-ea"/>
              </a:rPr>
              <a:t>402084</a:t>
            </a:r>
            <a:b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ea typeface="+mn-ea"/>
              </a:rPr>
            </a:br>
            <a:r>
              <a:rPr lang="en-US" sz="4400" dirty="0">
                <a:solidFill>
                  <a:srgbClr val="FFFF00"/>
                </a:solidFill>
                <a:latin typeface="Arial" panose="020B0604020202020204" pitchFamily="34" charset="0"/>
                <a:ea typeface="+mn-ea"/>
              </a:rPr>
              <a:t>DIGITAL IMAGE PROCESSING</a:t>
            </a:r>
          </a:p>
          <a:p>
            <a:pPr rtl="1" eaLnBrk="1" hangingPunct="1">
              <a:defRPr/>
            </a:pPr>
            <a:r>
              <a:rPr lang="en-US" sz="2800" b="1" dirty="0">
                <a:solidFill>
                  <a:srgbClr val="FFFF00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rPr>
              <a:t>Vu </a:t>
            </a:r>
            <a:r>
              <a:rPr lang="en-US" sz="2800" b="1" dirty="0" err="1">
                <a:solidFill>
                  <a:srgbClr val="FFFF00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rPr>
              <a:t>Anh</a:t>
            </a:r>
            <a:r>
              <a:rPr lang="en-US" sz="2800" b="1" dirty="0">
                <a:solidFill>
                  <a:srgbClr val="FFFF00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rPr>
              <a:t>. </a:t>
            </a:r>
            <a:r>
              <a:rPr lang="en-US" sz="2800" b="1" dirty="0" err="1">
                <a:solidFill>
                  <a:srgbClr val="FFFF00"/>
                </a:solidFill>
                <a:latin typeface="Microsoft Sans Serif" panose="020B0604020202020204" pitchFamily="34" charset="0"/>
                <a:ea typeface="+mn-ea"/>
                <a:cs typeface="Microsoft Sans Serif" panose="020B0604020202020204" pitchFamily="34" charset="0"/>
              </a:rPr>
              <a:t>Le.PHD</a:t>
            </a:r>
            <a:endParaRPr lang="en-US" sz="2800" b="1" dirty="0">
              <a:solidFill>
                <a:srgbClr val="FFFF00"/>
              </a:solidFill>
              <a:latin typeface="Microsoft Sans Serif" panose="020B0604020202020204" pitchFamily="34" charset="0"/>
              <a:ea typeface="+mn-ea"/>
              <a:cs typeface="Microsoft Sans Serif" panose="020B0604020202020204" pitchFamily="34" charset="0"/>
            </a:endParaRPr>
          </a:p>
        </p:txBody>
      </p:sp>
      <p:pic>
        <p:nvPicPr>
          <p:cNvPr id="3072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71600" y="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kern="0" dirty="0">
                <a:solidFill>
                  <a:srgbClr val="FFFFFF"/>
                </a:solidFill>
              </a:rPr>
              <a:t>TON DUC THANG UNIVERSITY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71600" y="762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b="1" kern="0" dirty="0">
                <a:solidFill>
                  <a:srgbClr val="FFFFFF"/>
                </a:solidFill>
              </a:rPr>
              <a:t>FACULTY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7543800" cy="5334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TEXTBOOKS AND 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C85AB1-B4AB-4FBD-AAE6-1B1029633038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76200" y="1219200"/>
            <a:ext cx="9144000" cy="413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FF"/>
                </a:solidFill>
              </a:rPr>
              <a:t>TEXTBOOKS: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[1]. Rafael C. Gonzalez, Richard E. Woods [2010], </a:t>
            </a:r>
            <a:r>
              <a:rPr lang="en-US" sz="2400" b="1" dirty="0"/>
              <a:t>Digital image processing</a:t>
            </a:r>
            <a:r>
              <a:rPr lang="en-US" sz="2400" dirty="0"/>
              <a:t>, 3e, Prentice Hall, New Jersey.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FF"/>
                </a:solidFill>
              </a:rPr>
              <a:t>RECOMMENDED REFERENCES:</a:t>
            </a:r>
            <a:endParaRPr lang="en-US" sz="2800" dirty="0">
              <a:solidFill>
                <a:srgbClr val="0000FF"/>
              </a:solidFill>
            </a:endParaRPr>
          </a:p>
          <a:p>
            <a:r>
              <a:rPr lang="en-US" sz="2400" dirty="0"/>
              <a:t>[2]. Rafael C. Gonzalez, Richard E. Woods , Steven L. </a:t>
            </a:r>
            <a:r>
              <a:rPr lang="en-US" sz="2400" dirty="0" err="1"/>
              <a:t>Eddins</a:t>
            </a:r>
            <a:r>
              <a:rPr lang="en-US" sz="2400" dirty="0"/>
              <a:t> [2009], </a:t>
            </a:r>
            <a:r>
              <a:rPr lang="en-US" sz="2400" b="1" dirty="0"/>
              <a:t>Digital image processing using MATLAB</a:t>
            </a:r>
            <a:r>
              <a:rPr lang="en-US" sz="2400" dirty="0"/>
              <a:t>, 2e., Prentice Hall, New Jersey.</a:t>
            </a:r>
          </a:p>
          <a:p>
            <a:r>
              <a:rPr lang="en-US" sz="2400" dirty="0"/>
              <a:t>[3]. I. Pitas, [2000], </a:t>
            </a:r>
            <a:r>
              <a:rPr lang="en-US" sz="2400" b="1" dirty="0"/>
              <a:t>Digital image processing algorithms and applications</a:t>
            </a:r>
            <a:r>
              <a:rPr lang="en-US" sz="2400" dirty="0"/>
              <a:t> John Wiley &amp; Sons, New York.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TEXTBOOKS AND REFERENCES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99B88C-05F1-4B28-808A-2480C839C35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304800" y="1447800"/>
            <a:ext cx="8610600" cy="328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FF"/>
                </a:solidFill>
              </a:rPr>
              <a:t>OTHER REFERENCES: </a:t>
            </a:r>
          </a:p>
          <a:p>
            <a:r>
              <a:rPr lang="en-US" sz="2800" dirty="0"/>
              <a:t>[4]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Hồng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, </a:t>
            </a:r>
            <a:r>
              <a:rPr lang="en-US" sz="2800" dirty="0" err="1"/>
              <a:t>Đặng</a:t>
            </a:r>
            <a:r>
              <a:rPr lang="en-US" sz="2800" dirty="0"/>
              <a:t> </a:t>
            </a:r>
            <a:r>
              <a:rPr lang="en-US" sz="2800" dirty="0" err="1"/>
              <a:t>Ngọc</a:t>
            </a:r>
            <a:r>
              <a:rPr lang="en-US" sz="2800" dirty="0"/>
              <a:t> </a:t>
            </a:r>
            <a:r>
              <a:rPr lang="en-US" sz="2800" dirty="0" err="1"/>
              <a:t>Khoa</a:t>
            </a:r>
            <a:r>
              <a:rPr lang="en-US" sz="2800" dirty="0"/>
              <a:t>, </a:t>
            </a:r>
            <a:r>
              <a:rPr lang="en-US" sz="2800" dirty="0" err="1"/>
              <a:t>Trần</a:t>
            </a:r>
            <a:r>
              <a:rPr lang="en-US" sz="2800" dirty="0"/>
              <a:t> </a:t>
            </a:r>
            <a:r>
              <a:rPr lang="en-US" sz="2800" dirty="0" err="1"/>
              <a:t>Thanh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[2010], </a:t>
            </a:r>
            <a:r>
              <a:rPr lang="en-US" sz="2800" b="1" dirty="0" err="1"/>
              <a:t>MatLab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dụng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viễn</a:t>
            </a:r>
            <a:r>
              <a:rPr lang="en-US" sz="2800" b="1" dirty="0"/>
              <a:t> </a:t>
            </a:r>
            <a:r>
              <a:rPr lang="en-US" sz="2800" b="1" dirty="0" err="1"/>
              <a:t>thông</a:t>
            </a:r>
            <a:r>
              <a:rPr lang="en-US" sz="2800" dirty="0"/>
              <a:t>. NXB </a:t>
            </a:r>
            <a:r>
              <a:rPr lang="en-US" sz="2800" dirty="0" err="1"/>
              <a:t>Đại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quốc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TPHCM, TPHCM.</a:t>
            </a:r>
          </a:p>
          <a:p>
            <a:r>
              <a:rPr lang="en-US" sz="2800" dirty="0"/>
              <a:t> [5]. TS. </a:t>
            </a:r>
            <a:r>
              <a:rPr lang="en-US" sz="2800" dirty="0" err="1"/>
              <a:t>Hồ</a:t>
            </a:r>
            <a:r>
              <a:rPr lang="en-US" sz="2800" dirty="0"/>
              <a:t> </a:t>
            </a:r>
            <a:r>
              <a:rPr lang="en-US" sz="2800" dirty="0" err="1"/>
              <a:t>Văn</a:t>
            </a:r>
            <a:r>
              <a:rPr lang="en-US" sz="2800" dirty="0"/>
              <a:t> Sung [2009],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ảnh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-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thuyết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b="1" dirty="0"/>
              <a:t>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MatLab</a:t>
            </a:r>
            <a:r>
              <a:rPr lang="en-US" sz="2800" dirty="0"/>
              <a:t>, NXB Khoa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, </a:t>
            </a:r>
            <a:r>
              <a:rPr lang="en-US" sz="2800" dirty="0" err="1"/>
              <a:t>Hà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1913"/>
            <a:ext cx="7793038" cy="852487"/>
          </a:xfrm>
        </p:spPr>
        <p:txBody>
          <a:bodyPr/>
          <a:lstStyle/>
          <a:p>
            <a:pPr algn="ctr" eaLnBrk="1" hangingPunct="1"/>
            <a:r>
              <a:rPr lang="vi-VN" altLang="en-US" sz="3600" dirty="0">
                <a:ea typeface="ＭＳ Ｐゴシック" panose="020B0600070205080204" pitchFamily="34" charset="-128"/>
              </a:rPr>
              <a:t>COURSE OBJECTIVES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15400" cy="460851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800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THIS COURSE INTRODUCES TO STUDENTS:</a:t>
            </a:r>
          </a:p>
          <a:p>
            <a:pPr>
              <a:buFont typeface="Wingdings 3" pitchFamily="18" charset="2"/>
              <a:buNone/>
            </a:pPr>
            <a:r>
              <a:rPr lang="en-CA" sz="2800" dirty="0">
                <a:ea typeface="ＭＳ Ｐゴシック" pitchFamily="34" charset="-128"/>
              </a:rPr>
              <a:t>    By the end of the course, we will develop a solid  understanding of DIP fundamentals including: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Camera, human visual system, basic steps of digital image processing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Color models RGB, YUV, HSV.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2D DFT, DCT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Sampling and quantization</a:t>
            </a:r>
          </a:p>
          <a:p>
            <a:pPr lvl="1"/>
            <a:r>
              <a:rPr lang="en-CA" sz="24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Digital image filter in spatial and frequency domain, edge detection</a:t>
            </a:r>
          </a:p>
          <a:p>
            <a:pPr lvl="1"/>
            <a:r>
              <a:rPr lang="en-CA" sz="2400" dirty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Digital image enhancement: </a:t>
            </a:r>
            <a:r>
              <a:rPr lang="en-CA" sz="2400" dirty="0" err="1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hitogram</a:t>
            </a:r>
            <a:r>
              <a:rPr lang="en-CA" sz="2400" dirty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equalization, </a:t>
            </a:r>
          </a:p>
          <a:p>
            <a:pPr lvl="1"/>
            <a:r>
              <a:rPr lang="en-CA" sz="2400" dirty="0">
                <a:solidFill>
                  <a:schemeClr val="bg2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Advance: line, circle detection, pattern recognition </a:t>
            </a:r>
            <a:endParaRPr lang="en-US" sz="2400" dirty="0">
              <a:solidFill>
                <a:schemeClr val="bg2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4E40C8-3F0B-4269-A20E-5D6FC36F5146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>
              <a:latin typeface="Tahoma" panose="020B060403050404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LEARNING OUTCOMES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7E6477-5E2B-4C92-9746-654F8E6EB1F1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0" y="1098550"/>
            <a:ext cx="92964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514350" algn="l"/>
              </a:tabLst>
              <a:defRPr/>
            </a:pPr>
            <a:r>
              <a:rPr lang="en-US" sz="2800" kern="0" dirty="0"/>
              <a:t> </a:t>
            </a:r>
            <a:r>
              <a:rPr lang="en-US" sz="2800" b="1" dirty="0"/>
              <a:t>Remember</a:t>
            </a:r>
            <a:r>
              <a:rPr lang="en-US" sz="2800" dirty="0"/>
              <a:t> the basic knowledge of DIP.</a:t>
            </a:r>
          </a:p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altLang="en-US" sz="2800" kern="0" dirty="0"/>
              <a:t> </a:t>
            </a:r>
            <a:r>
              <a:rPr lang="en-US" sz="2800" b="1" dirty="0"/>
              <a:t>Understand</a:t>
            </a:r>
            <a:r>
              <a:rPr lang="en-US" sz="2800" dirty="0"/>
              <a:t> the problems of DIP.</a:t>
            </a:r>
          </a:p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  <a:defRPr/>
            </a:pPr>
            <a:r>
              <a:rPr lang="en-US" altLang="en-US" sz="2800" kern="0" dirty="0"/>
              <a:t> </a:t>
            </a:r>
            <a:r>
              <a:rPr lang="en-US" sz="2800" b="1" dirty="0"/>
              <a:t>Choose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&amp; apply </a:t>
            </a:r>
            <a:r>
              <a:rPr lang="en-US" sz="2800" dirty="0"/>
              <a:t>the relevant methods for each problem.</a:t>
            </a:r>
          </a:p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  <a:defRPr/>
            </a:pPr>
            <a:r>
              <a:rPr lang="en-US" altLang="en-US" sz="2800" b="1" kern="0" dirty="0"/>
              <a:t> Analyze </a:t>
            </a:r>
            <a:r>
              <a:rPr lang="en-US" altLang="en-US" sz="2800" kern="0" dirty="0"/>
              <a:t>the image in spatial domain and frequency domain.</a:t>
            </a:r>
          </a:p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  <a:defRPr/>
            </a:pPr>
            <a:r>
              <a:rPr lang="en-US" altLang="en-US" sz="2800" kern="0" dirty="0"/>
              <a:t> </a:t>
            </a:r>
            <a:r>
              <a:rPr lang="en-US" altLang="en-US" sz="2800" b="1" kern="0" dirty="0"/>
              <a:t>Apply</a:t>
            </a:r>
            <a:r>
              <a:rPr lang="en-US" altLang="en-US" sz="2800" kern="0" dirty="0"/>
              <a:t> digital filter and, image enhancement</a:t>
            </a:r>
          </a:p>
          <a:p>
            <a:pPr marL="171450" indent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85800" algn="l"/>
              </a:tabLst>
              <a:defRPr/>
            </a:pPr>
            <a:endParaRPr lang="en-US" altLang="en-US" sz="2800" kern="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2600" kern="0" dirty="0"/>
              <a:t>		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GRADING POLICY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84B4F-F571-422B-82C2-FE9E1D02D43E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52400" y="1066800"/>
            <a:ext cx="89154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FF"/>
                </a:solidFill>
              </a:rPr>
              <a:t>EXAMS: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v"/>
            </a:pPr>
            <a:r>
              <a:rPr lang="en-US" sz="2600" dirty="0"/>
              <a:t> Mid-term exam: 20% - Problem solving.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v"/>
            </a:pPr>
            <a:r>
              <a:rPr lang="en-US" sz="2600" dirty="0"/>
              <a:t> Final exam: 50% - Problem solving and multiple choice questions.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IN-CLASS AND HOMEWORK ASSIGNMENTS: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v"/>
            </a:pPr>
            <a:r>
              <a:rPr lang="en-US" sz="2600" dirty="0"/>
              <a:t> In-class quizzes: 10% – individually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v"/>
            </a:pPr>
            <a:r>
              <a:rPr lang="en-US" sz="2600" dirty="0"/>
              <a:t> In-class test: 10% – individually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v"/>
            </a:pPr>
            <a:r>
              <a:rPr lang="en-US" sz="2600" dirty="0"/>
              <a:t> Simulation project: 10% – individually</a:t>
            </a:r>
          </a:p>
          <a:p>
            <a:pPr eaLnBrk="1" hangingPunct="1"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Bonus points </a:t>
            </a:r>
            <a:r>
              <a:rPr lang="en-US" sz="2400" dirty="0">
                <a:solidFill>
                  <a:srgbClr val="FF0000"/>
                </a:solidFill>
              </a:rPr>
              <a:t>for students who actively participate in class activities.</a:t>
            </a:r>
            <a:endParaRPr lang="en-US" sz="24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839200" cy="4608513"/>
          </a:xfrm>
        </p:spPr>
        <p:txBody>
          <a:bodyPr/>
          <a:lstStyle/>
          <a:p>
            <a:r>
              <a:rPr lang="en-US" altLang="en-US" b="1" dirty="0"/>
              <a:t>Introduction about Digital Image Processing: </a:t>
            </a:r>
            <a:r>
              <a:rPr lang="en-US" altLang="en-US" dirty="0"/>
              <a:t>applications digital image processing, basic step in digital image processing</a:t>
            </a:r>
            <a:endParaRPr lang="en-US" altLang="en-US" b="1" dirty="0"/>
          </a:p>
          <a:p>
            <a:r>
              <a:rPr lang="en-US" altLang="en-US" b="1" dirty="0"/>
              <a:t>Camera and human visual system</a:t>
            </a:r>
            <a:r>
              <a:rPr lang="en-US" altLang="en-US" dirty="0"/>
              <a:t>: how image is captured by camera, what is human visual system and what it consists of?</a:t>
            </a:r>
          </a:p>
          <a:p>
            <a:r>
              <a:rPr lang="en-US" altLang="en-US" b="1" dirty="0"/>
              <a:t>Represent</a:t>
            </a:r>
            <a:r>
              <a:rPr lang="vi-VN" altLang="en-US" b="1" dirty="0"/>
              <a:t> a digital image and color space</a:t>
            </a:r>
            <a:r>
              <a:rPr lang="en-US" altLang="en-US" b="1" dirty="0"/>
              <a:t>: </a:t>
            </a:r>
            <a:r>
              <a:rPr lang="en-US" altLang="en-US" dirty="0"/>
              <a:t>represents digital image in to 2d matrix, </a:t>
            </a:r>
            <a:r>
              <a:rPr lang="en-US" altLang="en-US" dirty="0" err="1"/>
              <a:t>modle</a:t>
            </a:r>
            <a:r>
              <a:rPr lang="en-US" altLang="en-US" dirty="0"/>
              <a:t> color using different color space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COURSE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8021" y="1295400"/>
            <a:ext cx="8650288" cy="6096000"/>
          </a:xfrm>
        </p:spPr>
        <p:txBody>
          <a:bodyPr/>
          <a:lstStyle/>
          <a:p>
            <a:r>
              <a:rPr lang="en-US" altLang="en-US" b="1" dirty="0"/>
              <a:t>Sampling and quantization</a:t>
            </a:r>
            <a:r>
              <a:rPr lang="en-US" altLang="en-US" dirty="0"/>
              <a:t>: why need sampling and quantization, basic steps of sapling and quantization a digital image processing.</a:t>
            </a:r>
          </a:p>
          <a:p>
            <a:r>
              <a:rPr lang="en-US" altLang="en-US" b="1" dirty="0"/>
              <a:t>The relationship between pixels: </a:t>
            </a:r>
            <a:r>
              <a:rPr lang="en-US" altLang="en-US" dirty="0"/>
              <a:t>known neighboring  pixels, distance between pixels.</a:t>
            </a:r>
          </a:p>
          <a:p>
            <a:r>
              <a:rPr lang="en-US" altLang="en-US" b="1" dirty="0"/>
              <a:t>Image compression: </a:t>
            </a:r>
            <a:r>
              <a:rPr lang="en-US" altLang="en-US" dirty="0"/>
              <a:t>why need compression, information redundant, the entropy of image, Huffman coding, digital image compression steps, jpeg standard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COURSE CONTENT (cont.)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/>
              <a:t>Digital filter: </a:t>
            </a:r>
            <a:r>
              <a:rPr lang="en-US" altLang="en-US" sz="2800" dirty="0"/>
              <a:t>digital filter in spatial domain, the linear filter and nonlinear filter, spatial mask, digital filter in frequency domain</a:t>
            </a:r>
          </a:p>
          <a:p>
            <a:r>
              <a:rPr lang="en-US" altLang="en-US" sz="2800" b="1" dirty="0"/>
              <a:t>Basic intensity transformation: </a:t>
            </a:r>
            <a:r>
              <a:rPr lang="en-US" altLang="en-US" sz="2800" dirty="0"/>
              <a:t>histograms processing, log transform, power law transform</a:t>
            </a:r>
          </a:p>
          <a:p>
            <a:r>
              <a:rPr lang="en-US" altLang="en-US" sz="2800" b="1" dirty="0"/>
              <a:t>Digital image enhancement and restore: </a:t>
            </a:r>
            <a:r>
              <a:rPr lang="en-US" altLang="en-US" sz="2800" dirty="0"/>
              <a:t>noise types, remove noise modes, Wiener filter </a:t>
            </a:r>
          </a:p>
          <a:p>
            <a:r>
              <a:rPr lang="en-US" sz="2800" b="1" dirty="0"/>
              <a:t>Advance digital image processing: </a:t>
            </a:r>
            <a:r>
              <a:rPr lang="en-US" sz="2800" dirty="0"/>
              <a:t>temple matching, line detection, geometry shape finding, image pattern recognition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COURSE CONTENT (cont.)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09/10/2016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49250"/>
            <a:ext cx="7620000" cy="56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/>
              <a:t>RELEVANT TO OTHER COURSES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1227137"/>
            <a:ext cx="9144000" cy="44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vi-VN" sz="2800" b="1" dirty="0">
                <a:solidFill>
                  <a:srgbClr val="0000FF"/>
                </a:solidFill>
                <a:latin typeface="+mj-lt"/>
              </a:rPr>
              <a:t>PRE-REQUISITE</a:t>
            </a:r>
          </a:p>
          <a:p>
            <a:pPr>
              <a:buClr>
                <a:srgbClr val="0000FF"/>
              </a:buClr>
              <a:buSzPct val="120000"/>
              <a:buFont typeface="Wingdings" panose="05000000000000000000" pitchFamily="2" charset="2"/>
              <a:buChar char="§"/>
            </a:pPr>
            <a:r>
              <a:rPr lang="vi-VN" sz="2800" dirty="0">
                <a:latin typeface="+mj-lt"/>
              </a:rPr>
              <a:t>Digtial Signal Processing(</a:t>
            </a:r>
            <a:r>
              <a:rPr lang="en-US" sz="2800" dirty="0"/>
              <a:t>402070 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09/10/2016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B918CF-9C5B-4F0A-8B6E-64E7FB81A370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96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402084 – Digital Image Processing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543800" cy="609600"/>
          </a:xfrm>
        </p:spPr>
        <p:txBody>
          <a:bodyPr/>
          <a:lstStyle/>
          <a:p>
            <a:pPr algn="ctr"/>
            <a:r>
              <a:rPr lang="en-US" altLang="en-US" sz="3600" dirty="0">
                <a:ea typeface="ＭＳ Ｐゴシック" panose="020B0600070205080204" pitchFamily="34" charset="-128"/>
              </a:rPr>
              <a:t>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23/5/2016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00800"/>
            <a:ext cx="3581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402084 – Digital Image Processing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ＭＳ Ｐゴシック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4084A-F0A4-466A-8D27-508F07485ADA}" type="slidenum">
              <a:rPr lang="en-US" altLang="en-US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650288" cy="4608513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anose="020B0600070205080204" pitchFamily="34" charset="-128"/>
              </a:rPr>
              <a:t>Students must attend at least 80% of class lectures. </a:t>
            </a:r>
            <a:r>
              <a:rPr lang="en-US" sz="2800" b="1" dirty="0">
                <a:ea typeface="ＭＳ Ｐゴシック" panose="020B0600070205080204" pitchFamily="34" charset="-128"/>
              </a:rPr>
              <a:t>Absent 3 lectures or more </a:t>
            </a:r>
            <a:r>
              <a:rPr lang="en-US" sz="2800" dirty="0">
                <a:ea typeface="ＭＳ Ｐゴシック" panose="020B0600070205080204" pitchFamily="34" charset="-128"/>
              </a:rPr>
              <a:t>– </a:t>
            </a:r>
            <a:r>
              <a:rPr lang="en-US" sz="2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PROHIBITED TO TAKE THE FINAL EXAM.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anose="020B0600070205080204" pitchFamily="34" charset="-128"/>
              </a:rPr>
              <a:t>Read and master the information given in Course syllabus (</a:t>
            </a:r>
            <a:r>
              <a:rPr lang="en-US" sz="2800" b="1" dirty="0">
                <a:ea typeface="ＭＳ Ｐゴシック" panose="020B0600070205080204" pitchFamily="34" charset="-128"/>
              </a:rPr>
              <a:t>download from Library web site</a:t>
            </a:r>
            <a:r>
              <a:rPr lang="en-US" sz="2800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anose="020B0600070205080204" pitchFamily="34" charset="-128"/>
              </a:rPr>
              <a:t>Read lecture notes/slides, textbook and references before coming to class. </a:t>
            </a:r>
            <a:r>
              <a:rPr lang="en-US" sz="2800" b="1" dirty="0">
                <a:ea typeface="ＭＳ Ｐゴシック" panose="020B0600070205080204" pitchFamily="34" charset="-128"/>
              </a:rPr>
              <a:t>Frequently use library resources.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anose="020B0600070205080204" pitchFamily="34" charset="-128"/>
              </a:rPr>
              <a:t>Take the lecture seriously, actively participate in class activities proposed by the instructor.</a:t>
            </a:r>
          </a:p>
          <a:p>
            <a:pPr eaLnBrk="1" hangingPunct="1">
              <a:buClr>
                <a:srgbClr val="0000FF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ea typeface="ＭＳ Ｐゴシック" panose="020B0600070205080204" pitchFamily="34" charset="-128"/>
              </a:rPr>
              <a:t>Submit assigned homework and projects in time.</a:t>
            </a:r>
            <a:endParaRPr lang="vi-VN" altLang="en-US" sz="26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تصميم افتراضي">
  <a:themeElements>
    <a:clrScheme name="تصميم افتراضي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تصميم افتراضي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تصميم افتراضي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22023</TotalTime>
  <Words>760</Words>
  <Application>Microsoft Office PowerPoint</Application>
  <PresentationFormat>On-screen Show (4:3)</PresentationFormat>
  <Paragraphs>99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</vt:lpstr>
      <vt:lpstr>Microsoft Sans Serif</vt:lpstr>
      <vt:lpstr>Tahoma</vt:lpstr>
      <vt:lpstr>Times New Roman</vt:lpstr>
      <vt:lpstr>Wingdings</vt:lpstr>
      <vt:lpstr>Wingdings 3</vt:lpstr>
      <vt:lpstr>Blends</vt:lpstr>
      <vt:lpstr>1_تصميم افتراضي</vt:lpstr>
      <vt:lpstr>Network</vt:lpstr>
      <vt:lpstr>PowerPoint Presentation</vt:lpstr>
      <vt:lpstr>COURSE OBJECTIVES</vt:lpstr>
      <vt:lpstr>LEARNING OUTCOMES</vt:lpstr>
      <vt:lpstr>GRADING POLICY</vt:lpstr>
      <vt:lpstr>COURSE CONTENT</vt:lpstr>
      <vt:lpstr>COURSE CONTENT (cont.)</vt:lpstr>
      <vt:lpstr>COURSE CONTENT (cont.)</vt:lpstr>
      <vt:lpstr>RELEVANT TO OTHER COURSES</vt:lpstr>
      <vt:lpstr>REQUIREMENTS</vt:lpstr>
      <vt:lpstr>TEXTBOOKS AND REFERENCES</vt:lpstr>
      <vt:lpstr>TEXTBOOKS AND REFERENCES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Phuong Tran</cp:lastModifiedBy>
  <cp:revision>557</cp:revision>
  <cp:lastPrinted>2015-10-30T07:26:18Z</cp:lastPrinted>
  <dcterms:created xsi:type="dcterms:W3CDTF">2010-10-05T21:36:22Z</dcterms:created>
  <dcterms:modified xsi:type="dcterms:W3CDTF">2020-10-20T02:58:45Z</dcterms:modified>
</cp:coreProperties>
</file>