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0" r:id="rId14"/>
    <p:sldId id="271" r:id="rId15"/>
    <p:sldId id="272" r:id="rId16"/>
    <p:sldId id="273" r:id="rId17"/>
    <p:sldId id="274" r:id="rId18"/>
    <p:sldId id="275" r:id="rId19"/>
    <p:sldId id="278" r:id="rId20"/>
    <p:sldId id="279"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82" y="-125"/>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1/6/2021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pPr/>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pPr/>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pPr/>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pPr/>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pPr/>
              <a:t>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pPr/>
              <a:t>1/6/2021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pPr/>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pPr/>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pPr/>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pPr/>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pPr/>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pPr/>
              <a:t>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pPr/>
              <a:t>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pPr/>
              <a:t>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pPr/>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pPr/>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pPr/>
              <a:t>1/6/2021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931817"/>
            <a:ext cx="8659605" cy="2002972"/>
          </a:xfrm>
        </p:spPr>
        <p:txBody>
          <a:bodyPr/>
          <a:lstStyle/>
          <a:p>
            <a:pPr algn="ctr"/>
            <a:r>
              <a:rPr lang="en-US" sz="2400" dirty="0" smtClean="0"/>
              <a:t>     Department </a:t>
            </a:r>
            <a:r>
              <a:rPr lang="en-US" sz="2400" dirty="0"/>
              <a:t>of Electrical and Computer Engineering </a:t>
            </a:r>
            <a:r>
              <a:rPr lang="en-US" sz="2400" dirty="0" smtClean="0"/>
              <a:t>                            </a:t>
            </a:r>
            <a:r>
              <a:rPr lang="en-US" sz="3600" dirty="0" smtClean="0"/>
              <a:t>NORTH SOUTH UNIVERSITY</a:t>
            </a:r>
            <a:endParaRPr lang="en-US" sz="3600" dirty="0"/>
          </a:p>
        </p:txBody>
      </p:sp>
      <p:sp>
        <p:nvSpPr>
          <p:cNvPr id="3" name="Subtitle 2"/>
          <p:cNvSpPr>
            <a:spLocks noGrp="1"/>
          </p:cNvSpPr>
          <p:nvPr>
            <p:ph type="subTitle" idx="1"/>
          </p:nvPr>
        </p:nvSpPr>
        <p:spPr>
          <a:xfrm>
            <a:off x="1154955" y="3640183"/>
            <a:ext cx="8825658" cy="1998617"/>
          </a:xfrm>
        </p:spPr>
        <p:txBody>
          <a:bodyPr/>
          <a:lstStyle/>
          <a:p>
            <a:r>
              <a:rPr lang="en-US" dirty="0"/>
              <a:t>                                       </a:t>
            </a:r>
            <a:r>
              <a:rPr lang="en-US" dirty="0" smtClean="0"/>
              <a:t>       </a:t>
            </a:r>
            <a:r>
              <a:rPr lang="en-US" dirty="0" smtClean="0">
                <a:solidFill>
                  <a:srgbClr val="FFFF00"/>
                </a:solidFill>
              </a:rPr>
              <a:t>Senior </a:t>
            </a:r>
            <a:r>
              <a:rPr lang="en-US" dirty="0">
                <a:solidFill>
                  <a:srgbClr val="FFFF00"/>
                </a:solidFill>
              </a:rPr>
              <a:t>Project </a:t>
            </a:r>
            <a:r>
              <a:rPr lang="en-US" dirty="0" smtClean="0">
                <a:solidFill>
                  <a:srgbClr val="FFFF00"/>
                </a:solidFill>
              </a:rPr>
              <a:t>Design</a:t>
            </a:r>
          </a:p>
          <a:p>
            <a:r>
              <a:rPr lang="en-US" smtClean="0">
                <a:solidFill>
                  <a:srgbClr val="FFFF00"/>
                </a:solidFill>
              </a:rPr>
              <a:t>                                                     </a:t>
            </a:r>
            <a:r>
              <a:rPr lang="en-US" sz="2400" dirty="0" smtClean="0">
                <a:solidFill>
                  <a:srgbClr val="FFFF00"/>
                </a:solidFill>
              </a:rPr>
              <a:t>Group - 03</a:t>
            </a:r>
            <a:endParaRPr lang="en-US" sz="2400" dirty="0">
              <a:solidFill>
                <a:srgbClr val="FFFF00"/>
              </a:solidFill>
            </a:endParaRPr>
          </a:p>
        </p:txBody>
      </p:sp>
    </p:spTree>
    <p:extLst>
      <p:ext uri="{BB962C8B-B14F-4D97-AF65-F5344CB8AC3E}">
        <p14:creationId xmlns="" xmlns:p14="http://schemas.microsoft.com/office/powerpoint/2010/main" val="15886459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69" y="883403"/>
            <a:ext cx="3812585" cy="594102"/>
          </a:xfrm>
        </p:spPr>
        <p:txBody>
          <a:bodyPr/>
          <a:lstStyle/>
          <a:p>
            <a:r>
              <a:rPr lang="en-US" sz="3200" b="1" dirty="0" smtClean="0">
                <a:latin typeface="Footlight MT Light" pitchFamily="18" charset="0"/>
              </a:rPr>
              <a:t>Insider information</a:t>
            </a:r>
            <a:endParaRPr lang="en-US" sz="3200" b="1" dirty="0">
              <a:latin typeface="Footlight MT Light" pitchFamily="18" charset="0"/>
            </a:endParaRPr>
          </a:p>
        </p:txBody>
      </p:sp>
      <p:sp>
        <p:nvSpPr>
          <p:cNvPr id="3" name="Content Placeholder 2"/>
          <p:cNvSpPr>
            <a:spLocks noGrp="1"/>
          </p:cNvSpPr>
          <p:nvPr>
            <p:ph idx="1"/>
          </p:nvPr>
        </p:nvSpPr>
        <p:spPr>
          <a:xfrm>
            <a:off x="5029200" y="705173"/>
            <a:ext cx="5345327" cy="2572720"/>
          </a:xfrm>
        </p:spPr>
        <p:txBody>
          <a:bodyPr>
            <a:normAutofit/>
          </a:bodyPr>
          <a:lstStyle/>
          <a:p>
            <a:endParaRPr lang="en-US" sz="3200" dirty="0" smtClean="0"/>
          </a:p>
          <a:p>
            <a:pPr lvl="0"/>
            <a:r>
              <a:rPr lang="en-US" sz="3200" dirty="0" smtClean="0"/>
              <a:t>Dataset Collection</a:t>
            </a:r>
          </a:p>
          <a:p>
            <a:r>
              <a:rPr lang="en-US" sz="3200" dirty="0" smtClean="0"/>
              <a:t>Dataset Training</a:t>
            </a:r>
          </a:p>
          <a:p>
            <a:pPr lvl="0"/>
            <a:r>
              <a:rPr lang="en-US" sz="3200" dirty="0" smtClean="0"/>
              <a:t>Face Recognition</a:t>
            </a:r>
          </a:p>
          <a:p>
            <a:endParaRPr lang="en-US" sz="3200" dirty="0"/>
          </a:p>
        </p:txBody>
      </p:sp>
      <p:sp>
        <p:nvSpPr>
          <p:cNvPr id="4" name="Text Placeholder 3"/>
          <p:cNvSpPr>
            <a:spLocks noGrp="1"/>
          </p:cNvSpPr>
          <p:nvPr>
            <p:ph type="body" sz="half" idx="2"/>
          </p:nvPr>
        </p:nvSpPr>
        <p:spPr>
          <a:xfrm>
            <a:off x="2774526" y="2579091"/>
            <a:ext cx="2793158" cy="1055262"/>
          </a:xfrm>
        </p:spPr>
        <p:txBody>
          <a:bodyPr/>
          <a:lstStyle/>
          <a:p>
            <a:r>
              <a:rPr lang="en-US" sz="4000" b="1" i="1" dirty="0" smtClean="0"/>
              <a:t>Python</a:t>
            </a:r>
            <a:endParaRPr lang="en-US" sz="4000" b="1" i="1" dirty="0"/>
          </a:p>
        </p:txBody>
      </p:sp>
      <p:sp>
        <p:nvSpPr>
          <p:cNvPr id="5" name="Content Placeholder 2"/>
          <p:cNvSpPr txBox="1">
            <a:spLocks/>
          </p:cNvSpPr>
          <p:nvPr/>
        </p:nvSpPr>
        <p:spPr>
          <a:xfrm>
            <a:off x="5646548" y="2812940"/>
            <a:ext cx="5345327" cy="1053887"/>
          </a:xfrm>
          <a:prstGeom prst="rect">
            <a:avLst/>
          </a:prstGeom>
        </p:spPr>
        <p:txBody>
          <a:bodyPr vert="horz" lIns="91440" tIns="45720" rIns="91440" bIns="45720" rtlCol="0" anchor="ctr">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pitchFamily="2" charset="2"/>
              <a:buChar char="v"/>
              <a:tabLst/>
              <a:defRPr/>
            </a:pPr>
            <a:r>
              <a:rPr lang="en-US" sz="3200" dirty="0" smtClean="0">
                <a:solidFill>
                  <a:schemeClr val="tx1">
                    <a:lumMod val="75000"/>
                    <a:lumOff val="25000"/>
                  </a:schemeClr>
                </a:solidFill>
              </a:rPr>
              <a:t>Open-CV</a:t>
            </a:r>
            <a:endParaRPr kumimoji="0" lang="en-US" sz="3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69" y="883403"/>
            <a:ext cx="3812585" cy="594102"/>
          </a:xfrm>
        </p:spPr>
        <p:txBody>
          <a:bodyPr/>
          <a:lstStyle/>
          <a:p>
            <a:r>
              <a:rPr lang="en-US" sz="3200" b="1" dirty="0" smtClean="0">
                <a:latin typeface="Footlight MT Light" pitchFamily="18" charset="0"/>
              </a:rPr>
              <a:t>Insider information</a:t>
            </a:r>
            <a:endParaRPr lang="en-US" sz="3200" b="1" dirty="0">
              <a:latin typeface="Footlight MT Light" pitchFamily="18" charset="0"/>
            </a:endParaRPr>
          </a:p>
        </p:txBody>
      </p:sp>
      <p:sp>
        <p:nvSpPr>
          <p:cNvPr id="3" name="Content Placeholder 2"/>
          <p:cNvSpPr>
            <a:spLocks noGrp="1"/>
          </p:cNvSpPr>
          <p:nvPr>
            <p:ph idx="1"/>
          </p:nvPr>
        </p:nvSpPr>
        <p:spPr>
          <a:xfrm>
            <a:off x="5029200" y="705173"/>
            <a:ext cx="5345327" cy="2572720"/>
          </a:xfrm>
        </p:spPr>
        <p:txBody>
          <a:bodyPr>
            <a:normAutofit/>
          </a:bodyPr>
          <a:lstStyle/>
          <a:p>
            <a:endParaRPr lang="en-US" sz="3200" dirty="0" smtClean="0"/>
          </a:p>
          <a:p>
            <a:pPr lvl="0"/>
            <a:r>
              <a:rPr lang="en-US" sz="3200" dirty="0" smtClean="0"/>
              <a:t>Dataset Collection</a:t>
            </a:r>
          </a:p>
          <a:p>
            <a:r>
              <a:rPr lang="en-US" sz="3200" dirty="0" smtClean="0"/>
              <a:t>Dataset Training</a:t>
            </a:r>
          </a:p>
          <a:p>
            <a:pPr lvl="0"/>
            <a:r>
              <a:rPr lang="en-US" sz="3200" dirty="0" smtClean="0"/>
              <a:t>Face Recognition</a:t>
            </a:r>
          </a:p>
          <a:p>
            <a:endParaRPr lang="en-US" sz="3200" dirty="0"/>
          </a:p>
        </p:txBody>
      </p:sp>
      <p:sp>
        <p:nvSpPr>
          <p:cNvPr id="4" name="Text Placeholder 3"/>
          <p:cNvSpPr>
            <a:spLocks noGrp="1"/>
          </p:cNvSpPr>
          <p:nvPr>
            <p:ph type="body" sz="half" idx="2"/>
          </p:nvPr>
        </p:nvSpPr>
        <p:spPr>
          <a:xfrm>
            <a:off x="2774526" y="2579091"/>
            <a:ext cx="2793158" cy="1055262"/>
          </a:xfrm>
        </p:spPr>
        <p:txBody>
          <a:bodyPr/>
          <a:lstStyle/>
          <a:p>
            <a:r>
              <a:rPr lang="en-US" sz="4000" b="1" i="1" dirty="0" smtClean="0"/>
              <a:t>Python</a:t>
            </a:r>
            <a:endParaRPr lang="en-US" sz="4000" b="1" i="1" dirty="0"/>
          </a:p>
        </p:txBody>
      </p:sp>
      <p:sp>
        <p:nvSpPr>
          <p:cNvPr id="5" name="Content Placeholder 2"/>
          <p:cNvSpPr txBox="1">
            <a:spLocks/>
          </p:cNvSpPr>
          <p:nvPr/>
        </p:nvSpPr>
        <p:spPr>
          <a:xfrm>
            <a:off x="5646548" y="2812940"/>
            <a:ext cx="5345327" cy="1053887"/>
          </a:xfrm>
          <a:prstGeom prst="rect">
            <a:avLst/>
          </a:prstGeom>
        </p:spPr>
        <p:txBody>
          <a:bodyPr vert="horz" lIns="91440" tIns="45720" rIns="91440" bIns="45720" rtlCol="0" anchor="ctr">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pitchFamily="2" charset="2"/>
              <a:buChar char="v"/>
              <a:tabLst/>
              <a:defRPr/>
            </a:pPr>
            <a:r>
              <a:rPr lang="en-US" sz="3200" dirty="0" smtClean="0">
                <a:solidFill>
                  <a:schemeClr val="tx1">
                    <a:lumMod val="75000"/>
                    <a:lumOff val="25000"/>
                  </a:schemeClr>
                </a:solidFill>
              </a:rPr>
              <a:t>Open-CV</a:t>
            </a:r>
            <a:endParaRPr kumimoji="0" lang="en-US" sz="3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
        <p:nvSpPr>
          <p:cNvPr id="6" name="Content Placeholder 2"/>
          <p:cNvSpPr txBox="1">
            <a:spLocks/>
          </p:cNvSpPr>
          <p:nvPr/>
        </p:nvSpPr>
        <p:spPr>
          <a:xfrm>
            <a:off x="6302642" y="3608520"/>
            <a:ext cx="5345327" cy="1053887"/>
          </a:xfrm>
          <a:prstGeom prst="rect">
            <a:avLst/>
          </a:prstGeom>
        </p:spPr>
        <p:txBody>
          <a:bodyPr vert="horz" lIns="91440" tIns="45720" rIns="91440" bIns="45720" rtlCol="0" anchor="ctr">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pitchFamily="2" charset="2"/>
              <a:buChar char="§"/>
              <a:tabLst/>
              <a:defRPr/>
            </a:pPr>
            <a:r>
              <a:rPr lang="en-US" sz="3200" noProof="0" dirty="0" smtClean="0">
                <a:solidFill>
                  <a:schemeClr val="tx1">
                    <a:lumMod val="75000"/>
                    <a:lumOff val="25000"/>
                  </a:schemeClr>
                </a:solidFill>
              </a:rPr>
              <a:t>Cascades classifier</a:t>
            </a:r>
            <a:endParaRPr kumimoji="0" lang="en-US" sz="3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69" y="883403"/>
            <a:ext cx="3812585" cy="594102"/>
          </a:xfrm>
        </p:spPr>
        <p:txBody>
          <a:bodyPr/>
          <a:lstStyle/>
          <a:p>
            <a:r>
              <a:rPr lang="en-US" sz="3200" b="1" dirty="0" smtClean="0">
                <a:latin typeface="Footlight MT Light" pitchFamily="18" charset="0"/>
              </a:rPr>
              <a:t>Insider information</a:t>
            </a:r>
            <a:endParaRPr lang="en-US" sz="3200" b="1" dirty="0">
              <a:latin typeface="Footlight MT Light" pitchFamily="18" charset="0"/>
            </a:endParaRPr>
          </a:p>
        </p:txBody>
      </p:sp>
      <p:sp>
        <p:nvSpPr>
          <p:cNvPr id="3" name="Content Placeholder 2"/>
          <p:cNvSpPr>
            <a:spLocks noGrp="1"/>
          </p:cNvSpPr>
          <p:nvPr>
            <p:ph idx="1"/>
          </p:nvPr>
        </p:nvSpPr>
        <p:spPr>
          <a:xfrm>
            <a:off x="5029200" y="705173"/>
            <a:ext cx="5345327" cy="2572720"/>
          </a:xfrm>
        </p:spPr>
        <p:txBody>
          <a:bodyPr>
            <a:normAutofit/>
          </a:bodyPr>
          <a:lstStyle/>
          <a:p>
            <a:endParaRPr lang="en-US" sz="3200" dirty="0" smtClean="0"/>
          </a:p>
          <a:p>
            <a:pPr lvl="0"/>
            <a:r>
              <a:rPr lang="en-US" sz="3200" dirty="0" smtClean="0"/>
              <a:t>Dataset Collection</a:t>
            </a:r>
          </a:p>
          <a:p>
            <a:r>
              <a:rPr lang="en-US" sz="3200" dirty="0" smtClean="0"/>
              <a:t>Dataset Training</a:t>
            </a:r>
          </a:p>
          <a:p>
            <a:pPr lvl="0"/>
            <a:r>
              <a:rPr lang="en-US" sz="3200" dirty="0" smtClean="0"/>
              <a:t>Face Recognition</a:t>
            </a:r>
          </a:p>
          <a:p>
            <a:endParaRPr lang="en-US" sz="3200" dirty="0"/>
          </a:p>
        </p:txBody>
      </p:sp>
      <p:sp>
        <p:nvSpPr>
          <p:cNvPr id="4" name="Text Placeholder 3"/>
          <p:cNvSpPr>
            <a:spLocks noGrp="1"/>
          </p:cNvSpPr>
          <p:nvPr>
            <p:ph type="body" sz="half" idx="2"/>
          </p:nvPr>
        </p:nvSpPr>
        <p:spPr>
          <a:xfrm>
            <a:off x="2774526" y="2579091"/>
            <a:ext cx="2793158" cy="1055262"/>
          </a:xfrm>
        </p:spPr>
        <p:txBody>
          <a:bodyPr/>
          <a:lstStyle/>
          <a:p>
            <a:r>
              <a:rPr lang="en-US" sz="4000" b="1" i="1" dirty="0" smtClean="0"/>
              <a:t>Python</a:t>
            </a:r>
            <a:endParaRPr lang="en-US" sz="4000" b="1" i="1" dirty="0"/>
          </a:p>
        </p:txBody>
      </p:sp>
      <p:sp>
        <p:nvSpPr>
          <p:cNvPr id="5" name="Content Placeholder 2"/>
          <p:cNvSpPr txBox="1">
            <a:spLocks/>
          </p:cNvSpPr>
          <p:nvPr/>
        </p:nvSpPr>
        <p:spPr>
          <a:xfrm>
            <a:off x="5646548" y="2812940"/>
            <a:ext cx="5345327" cy="1053887"/>
          </a:xfrm>
          <a:prstGeom prst="rect">
            <a:avLst/>
          </a:prstGeom>
        </p:spPr>
        <p:txBody>
          <a:bodyPr vert="horz" lIns="91440" tIns="45720" rIns="91440" bIns="45720" rtlCol="0" anchor="ctr">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pitchFamily="2" charset="2"/>
              <a:buChar char="v"/>
              <a:tabLst/>
              <a:defRPr/>
            </a:pPr>
            <a:r>
              <a:rPr lang="en-US" sz="3200" dirty="0" smtClean="0">
                <a:solidFill>
                  <a:schemeClr val="tx1">
                    <a:lumMod val="75000"/>
                    <a:lumOff val="25000"/>
                  </a:schemeClr>
                </a:solidFill>
              </a:rPr>
              <a:t>Open-CV</a:t>
            </a:r>
            <a:endParaRPr kumimoji="0" lang="en-US" sz="3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
        <p:nvSpPr>
          <p:cNvPr id="6" name="Content Placeholder 2"/>
          <p:cNvSpPr txBox="1">
            <a:spLocks/>
          </p:cNvSpPr>
          <p:nvPr/>
        </p:nvSpPr>
        <p:spPr>
          <a:xfrm>
            <a:off x="6302642" y="3608520"/>
            <a:ext cx="5345327" cy="1053887"/>
          </a:xfrm>
          <a:prstGeom prst="rect">
            <a:avLst/>
          </a:prstGeom>
        </p:spPr>
        <p:txBody>
          <a:bodyPr vert="horz" lIns="91440" tIns="45720" rIns="91440" bIns="45720" rtlCol="0" anchor="ctr">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pitchFamily="2" charset="2"/>
              <a:buChar char="§"/>
              <a:tabLst/>
              <a:defRPr/>
            </a:pPr>
            <a:r>
              <a:rPr lang="en-US" sz="3200" noProof="0" dirty="0" smtClean="0">
                <a:solidFill>
                  <a:schemeClr val="tx1">
                    <a:lumMod val="75000"/>
                    <a:lumOff val="25000"/>
                  </a:schemeClr>
                </a:solidFill>
              </a:rPr>
              <a:t>Cascades classifier</a:t>
            </a:r>
            <a:endParaRPr kumimoji="0" lang="en-US" sz="3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
        <p:nvSpPr>
          <p:cNvPr id="7" name="Content Placeholder 2"/>
          <p:cNvSpPr txBox="1">
            <a:spLocks/>
          </p:cNvSpPr>
          <p:nvPr/>
        </p:nvSpPr>
        <p:spPr>
          <a:xfrm>
            <a:off x="6710763" y="4311109"/>
            <a:ext cx="5345327" cy="1053887"/>
          </a:xfrm>
          <a:prstGeom prst="rect">
            <a:avLst/>
          </a:prstGeom>
        </p:spPr>
        <p:txBody>
          <a:bodyPr vert="horz" lIns="91440" tIns="45720" rIns="91440" bIns="45720" rtlCol="0" anchor="ctr">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pitchFamily="2" charset="2"/>
              <a:buChar char="ü"/>
              <a:tabLst/>
              <a:defRPr/>
            </a:pPr>
            <a:r>
              <a:rPr lang="en-US" sz="3200" dirty="0" smtClean="0">
                <a:solidFill>
                  <a:schemeClr val="tx1">
                    <a:lumMod val="75000"/>
                    <a:lumOff val="25000"/>
                  </a:schemeClr>
                </a:solidFill>
              </a:rPr>
              <a:t>Haar </a:t>
            </a:r>
            <a:r>
              <a:rPr lang="en-US" sz="3200" noProof="0" dirty="0" smtClean="0">
                <a:solidFill>
                  <a:schemeClr val="tx1">
                    <a:lumMod val="75000"/>
                    <a:lumOff val="25000"/>
                  </a:schemeClr>
                </a:solidFill>
              </a:rPr>
              <a:t>Cascades classifier</a:t>
            </a:r>
            <a:endParaRPr kumimoji="0" lang="en-US" sz="3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69" y="883403"/>
            <a:ext cx="3812585" cy="594102"/>
          </a:xfrm>
        </p:spPr>
        <p:txBody>
          <a:bodyPr/>
          <a:lstStyle/>
          <a:p>
            <a:r>
              <a:rPr lang="en-US" sz="3200" b="1" dirty="0" smtClean="0">
                <a:latin typeface="Footlight MT Light" pitchFamily="18" charset="0"/>
              </a:rPr>
              <a:t>Insider information</a:t>
            </a:r>
            <a:endParaRPr lang="en-US" sz="3200" b="1" dirty="0">
              <a:latin typeface="Footlight MT Light" pitchFamily="18" charset="0"/>
            </a:endParaRPr>
          </a:p>
        </p:txBody>
      </p:sp>
      <p:sp>
        <p:nvSpPr>
          <p:cNvPr id="4" name="Text Placeholder 3"/>
          <p:cNvSpPr>
            <a:spLocks noGrp="1"/>
          </p:cNvSpPr>
          <p:nvPr>
            <p:ph type="body" sz="half" idx="2"/>
          </p:nvPr>
        </p:nvSpPr>
        <p:spPr>
          <a:xfrm>
            <a:off x="898902" y="2625586"/>
            <a:ext cx="4041101" cy="1055262"/>
          </a:xfrm>
        </p:spPr>
        <p:txBody>
          <a:bodyPr>
            <a:normAutofit fontScale="70000" lnSpcReduction="20000"/>
          </a:bodyPr>
          <a:lstStyle/>
          <a:p>
            <a:r>
              <a:rPr lang="en-US" sz="4000" b="1" dirty="0" smtClean="0"/>
              <a:t>Face Detection using Haar Cascades</a:t>
            </a:r>
          </a:p>
          <a:p>
            <a:endParaRPr lang="en-US" sz="4000" b="1" i="1" dirty="0"/>
          </a:p>
        </p:txBody>
      </p:sp>
      <p:sp>
        <p:nvSpPr>
          <p:cNvPr id="5" name="Content Placeholder 2"/>
          <p:cNvSpPr txBox="1">
            <a:spLocks/>
          </p:cNvSpPr>
          <p:nvPr/>
        </p:nvSpPr>
        <p:spPr>
          <a:xfrm>
            <a:off x="5646548" y="2812940"/>
            <a:ext cx="5345327" cy="1053887"/>
          </a:xfrm>
          <a:prstGeom prst="rect">
            <a:avLst/>
          </a:prstGeom>
        </p:spPr>
        <p:txBody>
          <a:bodyPr vert="horz" lIns="91440" tIns="45720" rIns="91440" bIns="45720" rtlCol="0" anchor="ctr">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tabLst/>
              <a:defRPr/>
            </a:pPr>
            <a:endParaRPr kumimoji="0" lang="en-US" sz="3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
        <p:nvSpPr>
          <p:cNvPr id="6" name="Content Placeholder 2"/>
          <p:cNvSpPr txBox="1">
            <a:spLocks/>
          </p:cNvSpPr>
          <p:nvPr/>
        </p:nvSpPr>
        <p:spPr>
          <a:xfrm>
            <a:off x="6302642" y="3608520"/>
            <a:ext cx="5345327" cy="1053887"/>
          </a:xfrm>
          <a:prstGeom prst="rect">
            <a:avLst/>
          </a:prstGeom>
        </p:spPr>
        <p:txBody>
          <a:bodyPr vert="horz" lIns="91440" tIns="45720" rIns="91440" bIns="45720" rtlCol="0" anchor="ctr">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tabLst/>
              <a:defRPr/>
            </a:pPr>
            <a:endParaRPr kumimoji="0" lang="en-US" sz="3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
        <p:nvSpPr>
          <p:cNvPr id="7" name="Content Placeholder 2"/>
          <p:cNvSpPr txBox="1">
            <a:spLocks/>
          </p:cNvSpPr>
          <p:nvPr/>
        </p:nvSpPr>
        <p:spPr>
          <a:xfrm>
            <a:off x="6710763" y="4311109"/>
            <a:ext cx="5345327" cy="1053887"/>
          </a:xfrm>
          <a:prstGeom prst="rect">
            <a:avLst/>
          </a:prstGeom>
        </p:spPr>
        <p:txBody>
          <a:bodyPr vert="horz" lIns="91440" tIns="45720" rIns="91440" bIns="45720" rtlCol="0" anchor="ctr">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tabLst/>
              <a:defRPr/>
            </a:pPr>
            <a:endParaRPr kumimoji="0" lang="en-US" sz="3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pic>
        <p:nvPicPr>
          <p:cNvPr id="8" name="image12.jpeg" descr="har1.PNG"/>
          <p:cNvPicPr>
            <a:picLocks noGrp="1"/>
          </p:cNvPicPr>
          <p:nvPr>
            <p:ph idx="1"/>
          </p:nvPr>
        </p:nvPicPr>
        <p:blipFill>
          <a:blip r:embed="rId2" cstate="print"/>
          <a:stretch>
            <a:fillRect/>
          </a:stretch>
        </p:blipFill>
        <p:spPr>
          <a:xfrm>
            <a:off x="5610386" y="704850"/>
            <a:ext cx="3654343" cy="2573338"/>
          </a:xfrm>
          <a:prstGeom prst="rect">
            <a:avLst/>
          </a:prstGeom>
        </p:spPr>
      </p:pic>
      <p:pic>
        <p:nvPicPr>
          <p:cNvPr id="9" name="Picture 8" descr="পোী2.PNG"/>
          <p:cNvPicPr>
            <a:picLocks noChangeAspect="1"/>
          </p:cNvPicPr>
          <p:nvPr/>
        </p:nvPicPr>
        <p:blipFill>
          <a:blip r:embed="rId3"/>
          <a:stretch>
            <a:fillRect/>
          </a:stretch>
        </p:blipFill>
        <p:spPr>
          <a:xfrm>
            <a:off x="6925771" y="3714655"/>
            <a:ext cx="3749365" cy="217188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69" y="883403"/>
            <a:ext cx="3812585" cy="594102"/>
          </a:xfrm>
        </p:spPr>
        <p:txBody>
          <a:bodyPr/>
          <a:lstStyle/>
          <a:p>
            <a:r>
              <a:rPr lang="en-US" sz="3200" b="1" dirty="0" smtClean="0">
                <a:latin typeface="Footlight MT Light" pitchFamily="18" charset="0"/>
              </a:rPr>
              <a:t>Insider information</a:t>
            </a:r>
            <a:endParaRPr lang="en-US" sz="3200" b="1" dirty="0">
              <a:latin typeface="Footlight MT Light" pitchFamily="18" charset="0"/>
            </a:endParaRPr>
          </a:p>
        </p:txBody>
      </p:sp>
      <p:sp>
        <p:nvSpPr>
          <p:cNvPr id="4" name="Text Placeholder 3"/>
          <p:cNvSpPr>
            <a:spLocks noGrp="1"/>
          </p:cNvSpPr>
          <p:nvPr>
            <p:ph type="body" sz="half" idx="2"/>
          </p:nvPr>
        </p:nvSpPr>
        <p:spPr>
          <a:xfrm>
            <a:off x="898902" y="2625586"/>
            <a:ext cx="4041101" cy="1055262"/>
          </a:xfrm>
        </p:spPr>
        <p:txBody>
          <a:bodyPr>
            <a:normAutofit fontScale="70000" lnSpcReduction="20000"/>
          </a:bodyPr>
          <a:lstStyle/>
          <a:p>
            <a:r>
              <a:rPr lang="en-US" sz="4000" b="1" dirty="0" smtClean="0"/>
              <a:t>Haar-cascade Detection in OpenCV</a:t>
            </a:r>
          </a:p>
          <a:p>
            <a:endParaRPr lang="en-US" sz="4000" b="1" dirty="0" smtClean="0"/>
          </a:p>
          <a:p>
            <a:endParaRPr lang="en-US" sz="4000" b="1" i="1" dirty="0"/>
          </a:p>
        </p:txBody>
      </p:sp>
      <p:sp>
        <p:nvSpPr>
          <p:cNvPr id="5" name="Content Placeholder 2"/>
          <p:cNvSpPr txBox="1">
            <a:spLocks/>
          </p:cNvSpPr>
          <p:nvPr/>
        </p:nvSpPr>
        <p:spPr>
          <a:xfrm>
            <a:off x="5646548" y="2812940"/>
            <a:ext cx="5345327" cy="1053887"/>
          </a:xfrm>
          <a:prstGeom prst="rect">
            <a:avLst/>
          </a:prstGeom>
        </p:spPr>
        <p:txBody>
          <a:bodyPr vert="horz" lIns="91440" tIns="45720" rIns="91440" bIns="45720" rtlCol="0" anchor="ctr">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tabLst/>
              <a:defRPr/>
            </a:pPr>
            <a:endParaRPr kumimoji="0" lang="en-US" sz="3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
        <p:nvSpPr>
          <p:cNvPr id="6" name="Content Placeholder 2"/>
          <p:cNvSpPr txBox="1">
            <a:spLocks/>
          </p:cNvSpPr>
          <p:nvPr/>
        </p:nvSpPr>
        <p:spPr>
          <a:xfrm>
            <a:off x="6302642" y="3608520"/>
            <a:ext cx="5345327" cy="1053887"/>
          </a:xfrm>
          <a:prstGeom prst="rect">
            <a:avLst/>
          </a:prstGeom>
        </p:spPr>
        <p:txBody>
          <a:bodyPr vert="horz" lIns="91440" tIns="45720" rIns="91440" bIns="45720" rtlCol="0" anchor="ctr">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tabLst/>
              <a:defRPr/>
            </a:pPr>
            <a:endParaRPr kumimoji="0" lang="en-US" sz="3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
        <p:nvSpPr>
          <p:cNvPr id="7" name="Content Placeholder 2"/>
          <p:cNvSpPr txBox="1">
            <a:spLocks/>
          </p:cNvSpPr>
          <p:nvPr/>
        </p:nvSpPr>
        <p:spPr>
          <a:xfrm>
            <a:off x="6710763" y="4311109"/>
            <a:ext cx="5345327" cy="1053887"/>
          </a:xfrm>
          <a:prstGeom prst="rect">
            <a:avLst/>
          </a:prstGeom>
        </p:spPr>
        <p:txBody>
          <a:bodyPr vert="horz" lIns="91440" tIns="45720" rIns="91440" bIns="45720" rtlCol="0" anchor="ctr">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tabLst/>
              <a:defRPr/>
            </a:pPr>
            <a:endParaRPr kumimoji="0" lang="en-US" sz="3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pic>
        <p:nvPicPr>
          <p:cNvPr id="12" name="Picture 11" descr="faceoutput.png"/>
          <p:cNvPicPr>
            <a:picLocks noChangeAspect="1"/>
          </p:cNvPicPr>
          <p:nvPr/>
        </p:nvPicPr>
        <p:blipFill>
          <a:blip r:embed="rId2"/>
          <a:stretch>
            <a:fillRect/>
          </a:stretch>
        </p:blipFill>
        <p:spPr>
          <a:xfrm>
            <a:off x="6035728" y="3029920"/>
            <a:ext cx="5877302" cy="3305982"/>
          </a:xfrm>
          <a:prstGeom prst="rect">
            <a:avLst/>
          </a:prstGeom>
        </p:spPr>
      </p:pic>
      <p:pic>
        <p:nvPicPr>
          <p:cNvPr id="13" name="Picture 12" descr="face2.jpg"/>
          <p:cNvPicPr>
            <a:picLocks noChangeAspect="1"/>
          </p:cNvPicPr>
          <p:nvPr/>
        </p:nvPicPr>
        <p:blipFill>
          <a:blip r:embed="rId3"/>
          <a:stretch>
            <a:fillRect/>
          </a:stretch>
        </p:blipFill>
        <p:spPr>
          <a:xfrm>
            <a:off x="5187089" y="458621"/>
            <a:ext cx="3383474" cy="2961377"/>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69" y="883403"/>
            <a:ext cx="3812585" cy="594102"/>
          </a:xfrm>
        </p:spPr>
        <p:txBody>
          <a:bodyPr/>
          <a:lstStyle/>
          <a:p>
            <a:r>
              <a:rPr lang="en-US" sz="3200" b="1" dirty="0" smtClean="0">
                <a:latin typeface="Footlight MT Light" pitchFamily="18" charset="0"/>
              </a:rPr>
              <a:t>Insider information</a:t>
            </a:r>
            <a:endParaRPr lang="en-US" sz="3200" b="1" dirty="0">
              <a:latin typeface="Footlight MT Light" pitchFamily="18" charset="0"/>
            </a:endParaRPr>
          </a:p>
        </p:txBody>
      </p:sp>
      <p:sp>
        <p:nvSpPr>
          <p:cNvPr id="3" name="Content Placeholder 2"/>
          <p:cNvSpPr>
            <a:spLocks noGrp="1"/>
          </p:cNvSpPr>
          <p:nvPr>
            <p:ph idx="1"/>
          </p:nvPr>
        </p:nvSpPr>
        <p:spPr>
          <a:xfrm>
            <a:off x="5060197" y="674177"/>
            <a:ext cx="5345327" cy="2572720"/>
          </a:xfrm>
        </p:spPr>
        <p:txBody>
          <a:bodyPr>
            <a:normAutofit/>
          </a:bodyPr>
          <a:lstStyle/>
          <a:p>
            <a:endParaRPr lang="en-US" sz="3200" dirty="0" smtClean="0"/>
          </a:p>
          <a:p>
            <a:pPr lvl="0"/>
            <a:r>
              <a:rPr lang="en-US" sz="3200" dirty="0" smtClean="0"/>
              <a:t>Mysql-connector</a:t>
            </a:r>
          </a:p>
        </p:txBody>
      </p:sp>
      <p:sp>
        <p:nvSpPr>
          <p:cNvPr id="4" name="Text Placeholder 3"/>
          <p:cNvSpPr>
            <a:spLocks noGrp="1"/>
          </p:cNvSpPr>
          <p:nvPr>
            <p:ph type="body" sz="half" idx="2"/>
          </p:nvPr>
        </p:nvSpPr>
        <p:spPr>
          <a:xfrm>
            <a:off x="2774526" y="2579091"/>
            <a:ext cx="2793158" cy="1055262"/>
          </a:xfrm>
        </p:spPr>
        <p:txBody>
          <a:bodyPr/>
          <a:lstStyle/>
          <a:p>
            <a:r>
              <a:rPr lang="en-US" sz="4000" b="1" i="1" dirty="0" smtClean="0"/>
              <a:t>Python</a:t>
            </a:r>
            <a:endParaRPr lang="en-US" sz="4000" b="1" i="1" dirty="0"/>
          </a:p>
        </p:txBody>
      </p:sp>
      <p:sp>
        <p:nvSpPr>
          <p:cNvPr id="5" name="Content Placeholder 2"/>
          <p:cNvSpPr txBox="1">
            <a:spLocks/>
          </p:cNvSpPr>
          <p:nvPr/>
        </p:nvSpPr>
        <p:spPr>
          <a:xfrm>
            <a:off x="5447653" y="2766445"/>
            <a:ext cx="6579031" cy="2510728"/>
          </a:xfrm>
          <a:prstGeom prst="rect">
            <a:avLst/>
          </a:prstGeom>
        </p:spPr>
        <p:txBody>
          <a:bodyPr vert="horz" lIns="91440" tIns="45720" rIns="91440" bIns="45720" rtlCol="0" anchor="ctr">
            <a:normAutofit fontScale="92500" lnSpcReduction="20000"/>
          </a:bodyPr>
          <a:lstStyle/>
          <a:p>
            <a:pPr marL="342900" lvl="0" indent="-342900">
              <a:spcBef>
                <a:spcPts val="1000"/>
              </a:spcBef>
              <a:buClr>
                <a:schemeClr val="accent1"/>
              </a:buClr>
              <a:buSzPct val="80000"/>
              <a:buFont typeface="Wingdings" pitchFamily="2" charset="2"/>
              <a:buChar char="v"/>
            </a:pPr>
            <a:r>
              <a:rPr lang="en-US" sz="3200" dirty="0" smtClean="0"/>
              <a:t>MySQL Connector/Python is an API implemented using pure Python. It means that you don’t need to install any MySQL client library or any Python modules except the standard library. </a:t>
            </a:r>
            <a:endParaRPr kumimoji="0" lang="en-US" sz="3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
        <p:nvSpPr>
          <p:cNvPr id="6" name="Content Placeholder 2"/>
          <p:cNvSpPr txBox="1">
            <a:spLocks/>
          </p:cNvSpPr>
          <p:nvPr/>
        </p:nvSpPr>
        <p:spPr>
          <a:xfrm>
            <a:off x="6302642" y="3608520"/>
            <a:ext cx="5345327" cy="1053887"/>
          </a:xfrm>
          <a:prstGeom prst="rect">
            <a:avLst/>
          </a:prstGeom>
        </p:spPr>
        <p:txBody>
          <a:bodyPr vert="horz" lIns="91440" tIns="45720" rIns="91440" bIns="45720" rtlCol="0" anchor="ctr">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tabLst/>
              <a:defRPr/>
            </a:pPr>
            <a:endParaRPr kumimoji="0" lang="en-US" sz="3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69" y="883403"/>
            <a:ext cx="3812585" cy="594102"/>
          </a:xfrm>
        </p:spPr>
        <p:txBody>
          <a:bodyPr/>
          <a:lstStyle/>
          <a:p>
            <a:r>
              <a:rPr lang="en-US" sz="3200" b="1" dirty="0" smtClean="0">
                <a:latin typeface="Footlight MT Light" pitchFamily="18" charset="0"/>
              </a:rPr>
              <a:t>Insider information</a:t>
            </a:r>
            <a:endParaRPr lang="en-US" sz="3200" b="1" dirty="0">
              <a:latin typeface="Footlight MT Light" pitchFamily="18" charset="0"/>
            </a:endParaRPr>
          </a:p>
        </p:txBody>
      </p:sp>
      <p:sp>
        <p:nvSpPr>
          <p:cNvPr id="4" name="Text Placeholder 3"/>
          <p:cNvSpPr>
            <a:spLocks noGrp="1"/>
          </p:cNvSpPr>
          <p:nvPr>
            <p:ph type="body" sz="half" idx="2"/>
          </p:nvPr>
        </p:nvSpPr>
        <p:spPr>
          <a:xfrm>
            <a:off x="898902" y="2625586"/>
            <a:ext cx="4041101" cy="1055262"/>
          </a:xfrm>
        </p:spPr>
        <p:txBody>
          <a:bodyPr>
            <a:normAutofit fontScale="92500"/>
          </a:bodyPr>
          <a:lstStyle/>
          <a:p>
            <a:r>
              <a:rPr lang="en-US" sz="4000" b="1" dirty="0" smtClean="0"/>
              <a:t>Database server</a:t>
            </a:r>
          </a:p>
          <a:p>
            <a:endParaRPr lang="en-US" sz="4000" b="1" dirty="0" smtClean="0"/>
          </a:p>
          <a:p>
            <a:endParaRPr lang="en-US" sz="4000" b="1" i="1" dirty="0"/>
          </a:p>
        </p:txBody>
      </p:sp>
      <p:sp>
        <p:nvSpPr>
          <p:cNvPr id="5" name="Content Placeholder 2"/>
          <p:cNvSpPr txBox="1">
            <a:spLocks/>
          </p:cNvSpPr>
          <p:nvPr/>
        </p:nvSpPr>
        <p:spPr>
          <a:xfrm>
            <a:off x="5646548" y="2812940"/>
            <a:ext cx="5345327" cy="1053887"/>
          </a:xfrm>
          <a:prstGeom prst="rect">
            <a:avLst/>
          </a:prstGeom>
        </p:spPr>
        <p:txBody>
          <a:bodyPr vert="horz" lIns="91440" tIns="45720" rIns="91440" bIns="45720" rtlCol="0" anchor="ctr">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tabLst/>
              <a:defRPr/>
            </a:pPr>
            <a:endParaRPr kumimoji="0" lang="en-US" sz="3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
        <p:nvSpPr>
          <p:cNvPr id="6" name="Content Placeholder 2"/>
          <p:cNvSpPr txBox="1">
            <a:spLocks/>
          </p:cNvSpPr>
          <p:nvPr/>
        </p:nvSpPr>
        <p:spPr>
          <a:xfrm>
            <a:off x="6302642" y="3608520"/>
            <a:ext cx="5345327" cy="1053887"/>
          </a:xfrm>
          <a:prstGeom prst="rect">
            <a:avLst/>
          </a:prstGeom>
        </p:spPr>
        <p:txBody>
          <a:bodyPr vert="horz" lIns="91440" tIns="45720" rIns="91440" bIns="45720" rtlCol="0" anchor="ctr">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tabLst/>
              <a:defRPr/>
            </a:pPr>
            <a:endParaRPr kumimoji="0" lang="en-US" sz="3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
        <p:nvSpPr>
          <p:cNvPr id="7" name="Content Placeholder 2"/>
          <p:cNvSpPr txBox="1">
            <a:spLocks/>
          </p:cNvSpPr>
          <p:nvPr/>
        </p:nvSpPr>
        <p:spPr>
          <a:xfrm>
            <a:off x="6710763" y="4311109"/>
            <a:ext cx="5345327" cy="1053887"/>
          </a:xfrm>
          <a:prstGeom prst="rect">
            <a:avLst/>
          </a:prstGeom>
        </p:spPr>
        <p:txBody>
          <a:bodyPr vert="horz" lIns="91440" tIns="45720" rIns="91440" bIns="45720" rtlCol="0" anchor="ctr">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tabLst/>
              <a:defRPr/>
            </a:pPr>
            <a:endParaRPr kumimoji="0" lang="en-US" sz="3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pic>
        <p:nvPicPr>
          <p:cNvPr id="9" name="image9.jpeg"/>
          <p:cNvPicPr/>
          <p:nvPr/>
        </p:nvPicPr>
        <p:blipFill>
          <a:blip r:embed="rId2" cstate="print"/>
          <a:stretch>
            <a:fillRect/>
          </a:stretch>
        </p:blipFill>
        <p:spPr>
          <a:xfrm>
            <a:off x="4874216" y="1277835"/>
            <a:ext cx="6677027" cy="4154321"/>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69" y="883403"/>
            <a:ext cx="3812585" cy="594102"/>
          </a:xfrm>
        </p:spPr>
        <p:txBody>
          <a:bodyPr/>
          <a:lstStyle/>
          <a:p>
            <a:r>
              <a:rPr lang="en-US" sz="3200" b="1" dirty="0" smtClean="0">
                <a:latin typeface="Footlight MT Light" pitchFamily="18" charset="0"/>
              </a:rPr>
              <a:t>Insider information</a:t>
            </a:r>
            <a:endParaRPr lang="en-US" sz="3200" b="1" dirty="0">
              <a:latin typeface="Footlight MT Light" pitchFamily="18" charset="0"/>
            </a:endParaRPr>
          </a:p>
        </p:txBody>
      </p:sp>
      <p:sp>
        <p:nvSpPr>
          <p:cNvPr id="4" name="Text Placeholder 3"/>
          <p:cNvSpPr>
            <a:spLocks noGrp="1"/>
          </p:cNvSpPr>
          <p:nvPr>
            <p:ph type="body" sz="half" idx="2"/>
          </p:nvPr>
        </p:nvSpPr>
        <p:spPr>
          <a:xfrm>
            <a:off x="1332855" y="2648834"/>
            <a:ext cx="4041101" cy="1055262"/>
          </a:xfrm>
        </p:spPr>
        <p:txBody>
          <a:bodyPr>
            <a:normAutofit/>
          </a:bodyPr>
          <a:lstStyle/>
          <a:p>
            <a:r>
              <a:rPr lang="en-US" sz="4000" b="1" dirty="0" smtClean="0"/>
              <a:t>Front End</a:t>
            </a:r>
          </a:p>
          <a:p>
            <a:endParaRPr lang="en-US" sz="4000" b="1" dirty="0" smtClean="0"/>
          </a:p>
          <a:p>
            <a:endParaRPr lang="en-US" sz="4000" b="1" i="1" dirty="0"/>
          </a:p>
        </p:txBody>
      </p:sp>
      <p:sp>
        <p:nvSpPr>
          <p:cNvPr id="5" name="Content Placeholder 2"/>
          <p:cNvSpPr txBox="1">
            <a:spLocks/>
          </p:cNvSpPr>
          <p:nvPr/>
        </p:nvSpPr>
        <p:spPr>
          <a:xfrm>
            <a:off x="5646548" y="2812940"/>
            <a:ext cx="5345327" cy="1053887"/>
          </a:xfrm>
          <a:prstGeom prst="rect">
            <a:avLst/>
          </a:prstGeom>
        </p:spPr>
        <p:txBody>
          <a:bodyPr vert="horz" lIns="91440" tIns="45720" rIns="91440" bIns="45720" rtlCol="0" anchor="ctr">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tabLst/>
              <a:defRPr/>
            </a:pPr>
            <a:endParaRPr kumimoji="0" lang="en-US" sz="3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
        <p:nvSpPr>
          <p:cNvPr id="6" name="Content Placeholder 2"/>
          <p:cNvSpPr txBox="1">
            <a:spLocks/>
          </p:cNvSpPr>
          <p:nvPr/>
        </p:nvSpPr>
        <p:spPr>
          <a:xfrm>
            <a:off x="6302642" y="3608520"/>
            <a:ext cx="5345327" cy="1053887"/>
          </a:xfrm>
          <a:prstGeom prst="rect">
            <a:avLst/>
          </a:prstGeom>
        </p:spPr>
        <p:txBody>
          <a:bodyPr vert="horz" lIns="91440" tIns="45720" rIns="91440" bIns="45720" rtlCol="0" anchor="ctr">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tabLst/>
              <a:defRPr/>
            </a:pPr>
            <a:endParaRPr kumimoji="0" lang="en-US" sz="3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
        <p:nvSpPr>
          <p:cNvPr id="7" name="Content Placeholder 2"/>
          <p:cNvSpPr txBox="1">
            <a:spLocks/>
          </p:cNvSpPr>
          <p:nvPr/>
        </p:nvSpPr>
        <p:spPr>
          <a:xfrm>
            <a:off x="6710763" y="4311109"/>
            <a:ext cx="5345327" cy="1053887"/>
          </a:xfrm>
          <a:prstGeom prst="rect">
            <a:avLst/>
          </a:prstGeom>
        </p:spPr>
        <p:txBody>
          <a:bodyPr vert="horz" lIns="91440" tIns="45720" rIns="91440" bIns="45720" rtlCol="0" anchor="ctr">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tabLst/>
              <a:defRPr/>
            </a:pPr>
            <a:endParaRPr kumimoji="0" lang="en-US" sz="3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pic>
        <p:nvPicPr>
          <p:cNvPr id="8" name="Picture 7" descr="Inkedatendance1_LI.jpg"/>
          <p:cNvPicPr>
            <a:picLocks noChangeAspect="1"/>
          </p:cNvPicPr>
          <p:nvPr/>
        </p:nvPicPr>
        <p:blipFill>
          <a:blip r:embed="rId2"/>
          <a:stretch>
            <a:fillRect/>
          </a:stretch>
        </p:blipFill>
        <p:spPr>
          <a:xfrm>
            <a:off x="5176432" y="1493002"/>
            <a:ext cx="6464731" cy="4063139"/>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69" y="883403"/>
            <a:ext cx="3812585" cy="594102"/>
          </a:xfrm>
        </p:spPr>
        <p:txBody>
          <a:bodyPr/>
          <a:lstStyle/>
          <a:p>
            <a:r>
              <a:rPr lang="en-US" sz="3200" b="1" dirty="0" smtClean="0">
                <a:latin typeface="Footlight MT Light" pitchFamily="18" charset="0"/>
              </a:rPr>
              <a:t>Insider information</a:t>
            </a:r>
            <a:endParaRPr lang="en-US" sz="3200" b="1" dirty="0">
              <a:latin typeface="Footlight MT Light" pitchFamily="18" charset="0"/>
            </a:endParaRPr>
          </a:p>
        </p:txBody>
      </p:sp>
      <p:sp>
        <p:nvSpPr>
          <p:cNvPr id="4" name="Text Placeholder 3"/>
          <p:cNvSpPr>
            <a:spLocks noGrp="1"/>
          </p:cNvSpPr>
          <p:nvPr>
            <p:ph type="body" sz="half" idx="2"/>
          </p:nvPr>
        </p:nvSpPr>
        <p:spPr>
          <a:xfrm>
            <a:off x="612184" y="2276875"/>
            <a:ext cx="5323667" cy="1055262"/>
          </a:xfrm>
        </p:spPr>
        <p:txBody>
          <a:bodyPr>
            <a:normAutofit/>
          </a:bodyPr>
          <a:lstStyle/>
          <a:p>
            <a:r>
              <a:rPr lang="en-US" sz="3200" b="1" dirty="0" smtClean="0"/>
              <a:t>Real Time Scenario</a:t>
            </a:r>
          </a:p>
          <a:p>
            <a:endParaRPr lang="en-US" sz="4000" b="1" dirty="0" smtClean="0"/>
          </a:p>
          <a:p>
            <a:endParaRPr lang="en-US" sz="4000" b="1" i="1" dirty="0"/>
          </a:p>
        </p:txBody>
      </p:sp>
      <p:sp>
        <p:nvSpPr>
          <p:cNvPr id="5" name="Content Placeholder 2"/>
          <p:cNvSpPr txBox="1">
            <a:spLocks/>
          </p:cNvSpPr>
          <p:nvPr/>
        </p:nvSpPr>
        <p:spPr>
          <a:xfrm>
            <a:off x="5646548" y="2812940"/>
            <a:ext cx="5345327" cy="1053887"/>
          </a:xfrm>
          <a:prstGeom prst="rect">
            <a:avLst/>
          </a:prstGeom>
        </p:spPr>
        <p:txBody>
          <a:bodyPr vert="horz" lIns="91440" tIns="45720" rIns="91440" bIns="45720" rtlCol="0" anchor="ctr">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tabLst/>
              <a:defRPr/>
            </a:pPr>
            <a:endParaRPr kumimoji="0" lang="en-US" sz="3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
        <p:nvSpPr>
          <p:cNvPr id="6" name="Content Placeholder 2"/>
          <p:cNvSpPr txBox="1">
            <a:spLocks/>
          </p:cNvSpPr>
          <p:nvPr/>
        </p:nvSpPr>
        <p:spPr>
          <a:xfrm>
            <a:off x="6302642" y="3608520"/>
            <a:ext cx="5345327" cy="1053887"/>
          </a:xfrm>
          <a:prstGeom prst="rect">
            <a:avLst/>
          </a:prstGeom>
        </p:spPr>
        <p:txBody>
          <a:bodyPr vert="horz" lIns="91440" tIns="45720" rIns="91440" bIns="45720" rtlCol="0" anchor="ctr">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tabLst/>
              <a:defRPr/>
            </a:pPr>
            <a:endParaRPr kumimoji="0" lang="en-US" sz="3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
        <p:nvSpPr>
          <p:cNvPr id="7" name="Content Placeholder 2"/>
          <p:cNvSpPr txBox="1">
            <a:spLocks/>
          </p:cNvSpPr>
          <p:nvPr/>
        </p:nvSpPr>
        <p:spPr>
          <a:xfrm>
            <a:off x="6710763" y="4311109"/>
            <a:ext cx="5345327" cy="1053887"/>
          </a:xfrm>
          <a:prstGeom prst="rect">
            <a:avLst/>
          </a:prstGeom>
        </p:spPr>
        <p:txBody>
          <a:bodyPr vert="horz" lIns="91440" tIns="45720" rIns="91440" bIns="45720" rtlCol="0" anchor="ctr">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tabLst/>
              <a:defRPr/>
            </a:pPr>
            <a:endParaRPr kumimoji="0" lang="en-US" sz="3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pic>
        <p:nvPicPr>
          <p:cNvPr id="10" name="Picture 2"/>
          <p:cNvPicPr>
            <a:picLocks noChangeAspect="1" noChangeArrowheads="1"/>
          </p:cNvPicPr>
          <p:nvPr/>
        </p:nvPicPr>
        <p:blipFill>
          <a:blip r:embed="rId2"/>
          <a:srcRect/>
          <a:stretch>
            <a:fillRect/>
          </a:stretch>
        </p:blipFill>
        <p:spPr bwMode="auto">
          <a:xfrm>
            <a:off x="5210015" y="1518836"/>
            <a:ext cx="6633274" cy="40295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743919"/>
            <a:ext cx="9957331" cy="936713"/>
          </a:xfrm>
        </p:spPr>
        <p:txBody>
          <a:bodyPr/>
          <a:lstStyle/>
          <a:p>
            <a:r>
              <a:rPr lang="en-US" b="1" dirty="0" smtClean="0"/>
              <a:t>Problem faced</a:t>
            </a:r>
            <a:endParaRPr lang="en-US" b="1" dirty="0"/>
          </a:p>
        </p:txBody>
      </p:sp>
      <p:sp>
        <p:nvSpPr>
          <p:cNvPr id="3" name="Content Placeholder 2"/>
          <p:cNvSpPr>
            <a:spLocks noGrp="1"/>
          </p:cNvSpPr>
          <p:nvPr>
            <p:ph idx="1"/>
          </p:nvPr>
        </p:nvSpPr>
        <p:spPr/>
        <p:txBody>
          <a:bodyPr>
            <a:normAutofit/>
          </a:bodyPr>
          <a:lstStyle/>
          <a:p>
            <a:r>
              <a:rPr lang="en-US" dirty="0" smtClean="0"/>
              <a:t>Knowing and installing necessary Python packages</a:t>
            </a:r>
          </a:p>
          <a:p>
            <a:r>
              <a:rPr lang="en-US" dirty="0" smtClean="0"/>
              <a:t>Multiple image selection</a:t>
            </a:r>
          </a:p>
          <a:p>
            <a:r>
              <a:rPr lang="en-US" dirty="0" smtClean="0"/>
              <a:t>Light problem in open space</a:t>
            </a:r>
          </a:p>
          <a:p>
            <a:r>
              <a:rPr lang="en-US" dirty="0" smtClean="0"/>
              <a:t>Combined with Haar classifier(path location)</a:t>
            </a:r>
          </a:p>
          <a:p>
            <a:r>
              <a:rPr lang="en-US" dirty="0" smtClean="0"/>
              <a:t>Connecting with database server</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98469" y="1210491"/>
            <a:ext cx="8082144" cy="2481943"/>
          </a:xfrm>
        </p:spPr>
        <p:txBody>
          <a:bodyPr/>
          <a:lstStyle/>
          <a:p>
            <a:r>
              <a:rPr lang="en-US" sz="3600" dirty="0">
                <a:solidFill>
                  <a:srgbClr val="FFFF00"/>
                </a:solidFill>
              </a:rPr>
              <a:t>An Automated Attendance System Using Face Recognition</a:t>
            </a:r>
          </a:p>
        </p:txBody>
      </p:sp>
    </p:spTree>
    <p:extLst>
      <p:ext uri="{BB962C8B-B14F-4D97-AF65-F5344CB8AC3E}">
        <p14:creationId xmlns="" xmlns:p14="http://schemas.microsoft.com/office/powerpoint/2010/main" val="13538234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743919"/>
            <a:ext cx="9957331" cy="936713"/>
          </a:xfrm>
        </p:spPr>
        <p:txBody>
          <a:bodyPr/>
          <a:lstStyle/>
          <a:p>
            <a:r>
              <a:rPr lang="en-US" b="1" dirty="0" smtClean="0"/>
              <a:t>Future Work</a:t>
            </a:r>
            <a:endParaRPr lang="en-US" b="1" dirty="0"/>
          </a:p>
        </p:txBody>
      </p:sp>
      <p:sp>
        <p:nvSpPr>
          <p:cNvPr id="3" name="Content Placeholder 2"/>
          <p:cNvSpPr>
            <a:spLocks noGrp="1"/>
          </p:cNvSpPr>
          <p:nvPr>
            <p:ph idx="1"/>
          </p:nvPr>
        </p:nvSpPr>
        <p:spPr/>
        <p:txBody>
          <a:bodyPr>
            <a:normAutofit fontScale="92500"/>
          </a:bodyPr>
          <a:lstStyle/>
          <a:p>
            <a:r>
              <a:rPr lang="en-US" dirty="0" smtClean="0"/>
              <a:t>The whole system of automated attendance for any school, college, industry, company, etc. There will record everyone entry time and out time.</a:t>
            </a:r>
          </a:p>
          <a:p>
            <a:r>
              <a:rPr lang="en-US" dirty="0" smtClean="0"/>
              <a:t> The recognition rate of algorithms when there are unintentional changes in a person like tonsuring head, using scarf, and beard. </a:t>
            </a:r>
          </a:p>
          <a:p>
            <a:r>
              <a:rPr lang="en-US" dirty="0" smtClean="0"/>
              <a:t>The system developed only recognizes face up to 30 degrees angle variations which has to be improved further. Gait recognition can be fused with face recognition systems in order to achieve better performance of the system. </a:t>
            </a:r>
          </a:p>
          <a:p>
            <a:r>
              <a:rPr lang="en-US" dirty="0" smtClean="0"/>
              <a:t>This project to alert the student by sending SMS regarding the attendance. For this purpose GSM module can be used. SMS alert can be given to the parent of the student.</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743919"/>
            <a:ext cx="9957331" cy="936713"/>
          </a:xfrm>
        </p:spPr>
        <p:txBody>
          <a:bodyPr/>
          <a:lstStyle/>
          <a:p>
            <a:r>
              <a:rPr lang="en-US" b="1" dirty="0" smtClean="0"/>
              <a:t>Conclusion</a:t>
            </a:r>
            <a:endParaRPr lang="en-US" b="1" dirty="0"/>
          </a:p>
        </p:txBody>
      </p:sp>
      <p:sp>
        <p:nvSpPr>
          <p:cNvPr id="3" name="Content Placeholder 2"/>
          <p:cNvSpPr>
            <a:spLocks noGrp="1"/>
          </p:cNvSpPr>
          <p:nvPr>
            <p:ph idx="1"/>
          </p:nvPr>
        </p:nvSpPr>
        <p:spPr/>
        <p:txBody>
          <a:bodyPr>
            <a:normAutofit/>
          </a:bodyPr>
          <a:lstStyle/>
          <a:p>
            <a:pPr lvl="0"/>
            <a:r>
              <a:rPr lang="en-US" dirty="0" smtClean="0">
                <a:latin typeface="Times New Roman" panose="02020603050405020304" pitchFamily="18" charset="0"/>
                <a:cs typeface="Times New Roman" panose="02020603050405020304" pitchFamily="18" charset="0"/>
              </a:rPr>
              <a:t>From our experiment, we noticed the face recognition was sensitive to face background, light, and head orientations. This technique described the accurate and efficient method of automatic attendance in the classroom which could replace the traditional method. An automatic attendance has many advantages, most of the existing systems are time consuming and require semi manual interference from lecturers, our system seeks to solve these issues by using face recognition in the process to save the time and labor. And No need for installing complex hardware for taking the attendance in classroom, all we need is a camera and laptop. We used algorithms that can detect and recognize faces in the image. </a:t>
            </a:r>
            <a:endParaRPr lang="ar-JO" dirty="0" smtClean="0">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Members:</a:t>
            </a:r>
            <a:endParaRPr lang="en-US" dirty="0"/>
          </a:p>
        </p:txBody>
      </p:sp>
      <p:sp>
        <p:nvSpPr>
          <p:cNvPr id="3" name="Content Placeholder 2"/>
          <p:cNvSpPr>
            <a:spLocks noGrp="1"/>
          </p:cNvSpPr>
          <p:nvPr>
            <p:ph idx="1"/>
          </p:nvPr>
        </p:nvSpPr>
        <p:spPr/>
        <p:txBody>
          <a:bodyPr>
            <a:normAutofit/>
          </a:bodyPr>
          <a:lstStyle/>
          <a:p>
            <a:r>
              <a:rPr lang="en-US" sz="2800" dirty="0" err="1">
                <a:solidFill>
                  <a:srgbClr val="002060"/>
                </a:solidFill>
              </a:rPr>
              <a:t>Shanzida</a:t>
            </a:r>
            <a:r>
              <a:rPr lang="en-US" sz="2800" dirty="0">
                <a:solidFill>
                  <a:srgbClr val="002060"/>
                </a:solidFill>
              </a:rPr>
              <a:t> </a:t>
            </a:r>
            <a:r>
              <a:rPr lang="en-US" sz="2800" dirty="0" err="1" smtClean="0">
                <a:solidFill>
                  <a:srgbClr val="002060"/>
                </a:solidFill>
              </a:rPr>
              <a:t>Akter</a:t>
            </a:r>
            <a:r>
              <a:rPr lang="en-US" sz="2800" dirty="0" smtClean="0">
                <a:solidFill>
                  <a:srgbClr val="002060"/>
                </a:solidFill>
              </a:rPr>
              <a:t>          ID </a:t>
            </a:r>
            <a:r>
              <a:rPr lang="en-US" sz="2800" dirty="0">
                <a:solidFill>
                  <a:srgbClr val="002060"/>
                </a:solidFill>
              </a:rPr>
              <a:t># 1520533642</a:t>
            </a:r>
          </a:p>
          <a:p>
            <a:r>
              <a:rPr lang="en-US" sz="2800" dirty="0" err="1">
                <a:solidFill>
                  <a:srgbClr val="002060"/>
                </a:solidFill>
              </a:rPr>
              <a:t>Sumon</a:t>
            </a:r>
            <a:r>
              <a:rPr lang="en-US" sz="2800" dirty="0">
                <a:solidFill>
                  <a:srgbClr val="002060"/>
                </a:solidFill>
              </a:rPr>
              <a:t> Mahmud </a:t>
            </a:r>
            <a:r>
              <a:rPr lang="en-US" sz="2800" dirty="0" smtClean="0">
                <a:solidFill>
                  <a:srgbClr val="002060"/>
                </a:solidFill>
              </a:rPr>
              <a:t>      ID </a:t>
            </a:r>
            <a:r>
              <a:rPr lang="en-US" sz="2800" dirty="0">
                <a:solidFill>
                  <a:srgbClr val="002060"/>
                </a:solidFill>
              </a:rPr>
              <a:t># 1521335042</a:t>
            </a:r>
          </a:p>
          <a:p>
            <a:r>
              <a:rPr lang="en-US" sz="2800" dirty="0" err="1">
                <a:solidFill>
                  <a:srgbClr val="002060"/>
                </a:solidFill>
              </a:rPr>
              <a:t>Ariful</a:t>
            </a:r>
            <a:r>
              <a:rPr lang="en-US" sz="2800" dirty="0">
                <a:solidFill>
                  <a:srgbClr val="002060"/>
                </a:solidFill>
              </a:rPr>
              <a:t> Islam </a:t>
            </a:r>
            <a:r>
              <a:rPr lang="en-US" sz="2800" dirty="0" smtClean="0">
                <a:solidFill>
                  <a:srgbClr val="002060"/>
                </a:solidFill>
              </a:rPr>
              <a:t>                 ID </a:t>
            </a:r>
            <a:r>
              <a:rPr lang="en-US" sz="2800" dirty="0">
                <a:solidFill>
                  <a:srgbClr val="002060"/>
                </a:solidFill>
              </a:rPr>
              <a:t># 1520244042</a:t>
            </a:r>
          </a:p>
        </p:txBody>
      </p:sp>
    </p:spTree>
    <p:extLst>
      <p:ext uri="{BB962C8B-B14F-4D97-AF65-F5344CB8AC3E}">
        <p14:creationId xmlns="" xmlns:p14="http://schemas.microsoft.com/office/powerpoint/2010/main" val="99678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1748" y="679269"/>
            <a:ext cx="9440091" cy="1837508"/>
          </a:xfrm>
        </p:spPr>
        <p:txBody>
          <a:bodyPr/>
          <a:lstStyle/>
          <a:p>
            <a:r>
              <a:rPr lang="en-US" sz="4000" dirty="0" smtClean="0"/>
              <a:t>Why we were decided to create this project</a:t>
            </a:r>
            <a:endParaRPr lang="en-US" sz="4000" dirty="0"/>
          </a:p>
        </p:txBody>
      </p:sp>
      <p:sp>
        <p:nvSpPr>
          <p:cNvPr id="3" name="Subtitle 2"/>
          <p:cNvSpPr>
            <a:spLocks noGrp="1"/>
          </p:cNvSpPr>
          <p:nvPr>
            <p:ph type="subTitle" idx="1"/>
          </p:nvPr>
        </p:nvSpPr>
        <p:spPr>
          <a:xfrm>
            <a:off x="1355251" y="2652488"/>
            <a:ext cx="9722051" cy="3478345"/>
          </a:xfrm>
        </p:spPr>
        <p:txBody>
          <a:bodyPr/>
          <a:lstStyle/>
          <a:p>
            <a:r>
              <a:rPr lang="en-US" dirty="0"/>
              <a:t> </a:t>
            </a:r>
            <a:r>
              <a:rPr lang="en-US" dirty="0" smtClean="0"/>
              <a:t>            </a:t>
            </a:r>
          </a:p>
          <a:p>
            <a:r>
              <a:rPr lang="en-US" dirty="0"/>
              <a:t> </a:t>
            </a:r>
            <a:r>
              <a:rPr lang="en-US" dirty="0" smtClean="0"/>
              <a:t>            Time </a:t>
            </a:r>
            <a:r>
              <a:rPr lang="en-US" dirty="0"/>
              <a:t>consumption </a:t>
            </a:r>
            <a:endParaRPr lang="en-US" dirty="0" smtClean="0"/>
          </a:p>
          <a:p>
            <a:r>
              <a:rPr lang="en-US" dirty="0"/>
              <a:t> </a:t>
            </a:r>
            <a:r>
              <a:rPr lang="en-US" dirty="0" smtClean="0"/>
              <a:t>           </a:t>
            </a:r>
          </a:p>
          <a:p>
            <a:r>
              <a:rPr lang="en-US" dirty="0"/>
              <a:t> </a:t>
            </a:r>
            <a:r>
              <a:rPr lang="en-US" dirty="0" smtClean="0"/>
              <a:t>            Automatic process</a:t>
            </a:r>
          </a:p>
          <a:p>
            <a:endParaRPr lang="en-US" dirty="0"/>
          </a:p>
          <a:p>
            <a:r>
              <a:rPr lang="en-US" dirty="0" smtClean="0"/>
              <a:t>             easy to use</a:t>
            </a:r>
          </a:p>
          <a:p>
            <a:endParaRPr lang="en-US" dirty="0"/>
          </a:p>
          <a:p>
            <a:r>
              <a:rPr lang="en-US" dirty="0" smtClean="0"/>
              <a:t>             Increased </a:t>
            </a:r>
            <a:r>
              <a:rPr lang="en-US" dirty="0"/>
              <a:t>Productivity</a:t>
            </a:r>
          </a:p>
        </p:txBody>
      </p:sp>
      <p:sp>
        <p:nvSpPr>
          <p:cNvPr id="4" name="Right Arrow 3"/>
          <p:cNvSpPr/>
          <p:nvPr/>
        </p:nvSpPr>
        <p:spPr>
          <a:xfrm>
            <a:off x="1881051" y="3101701"/>
            <a:ext cx="339634" cy="2960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1881050" y="3890665"/>
            <a:ext cx="339635" cy="315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881050" y="4699223"/>
            <a:ext cx="339636" cy="2899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1881050" y="5507781"/>
            <a:ext cx="339636" cy="300837"/>
          </a:xfrm>
          <a:prstGeom prst="rightArrow">
            <a:avLst>
              <a:gd name="adj1" fmla="val 4310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924493" y="3244334"/>
            <a:ext cx="184731" cy="369332"/>
          </a:xfrm>
          <a:prstGeom prst="rect">
            <a:avLst/>
          </a:prstGeom>
        </p:spPr>
        <p:txBody>
          <a:bodyPr wrap="none">
            <a:spAutoFit/>
          </a:bodyPr>
          <a:lstStyle/>
          <a:p>
            <a:endParaRPr lang="en-US" dirty="0" smtClean="0"/>
          </a:p>
        </p:txBody>
      </p:sp>
    </p:spTree>
    <p:extLst>
      <p:ext uri="{BB962C8B-B14F-4D97-AF65-F5344CB8AC3E}">
        <p14:creationId xmlns="" xmlns:p14="http://schemas.microsoft.com/office/powerpoint/2010/main" val="61773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1000"/>
                                        <p:tgtEl>
                                          <p:spTgt spid="3">
                                            <p:txEl>
                                              <p:pRg st="7" end="7"/>
                                            </p:txEl>
                                          </p:spTgt>
                                        </p:tgtEl>
                                      </p:cBhvr>
                                    </p:animEffect>
                                    <p:anim calcmode="lin" valueType="num">
                                      <p:cBhvr>
                                        <p:cTn id="2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             An </a:t>
            </a:r>
            <a:r>
              <a:rPr lang="en-US" sz="1800" dirty="0"/>
              <a:t>Automated Attendance System Using Face Recognition</a:t>
            </a:r>
          </a:p>
        </p:txBody>
      </p:sp>
      <p:sp>
        <p:nvSpPr>
          <p:cNvPr id="3" name="Text Placeholder 2"/>
          <p:cNvSpPr>
            <a:spLocks noGrp="1"/>
          </p:cNvSpPr>
          <p:nvPr>
            <p:ph type="body" idx="1"/>
          </p:nvPr>
        </p:nvSpPr>
        <p:spPr>
          <a:xfrm>
            <a:off x="1173456" y="2577372"/>
            <a:ext cx="4434859" cy="602389"/>
          </a:xfrm>
        </p:spPr>
        <p:txBody>
          <a:bodyPr/>
          <a:lstStyle/>
          <a:p>
            <a:r>
              <a:rPr lang="en-US" dirty="0" smtClean="0"/>
              <a:t>Problem statements</a:t>
            </a:r>
            <a:endParaRPr lang="en-US" dirty="0"/>
          </a:p>
        </p:txBody>
      </p:sp>
      <p:sp>
        <p:nvSpPr>
          <p:cNvPr id="4" name="Content Placeholder 3"/>
          <p:cNvSpPr>
            <a:spLocks noGrp="1"/>
          </p:cNvSpPr>
          <p:nvPr>
            <p:ph sz="half" idx="2"/>
          </p:nvPr>
        </p:nvSpPr>
        <p:spPr/>
        <p:txBody>
          <a:bodyPr/>
          <a:lstStyle/>
          <a:p>
            <a:r>
              <a:rPr lang="en-US" dirty="0" smtClean="0"/>
              <a:t>Cheating in attendance</a:t>
            </a:r>
          </a:p>
          <a:p>
            <a:r>
              <a:rPr lang="en-US" dirty="0" smtClean="0"/>
              <a:t>Time waste</a:t>
            </a:r>
          </a:p>
          <a:p>
            <a:r>
              <a:rPr lang="en-US" dirty="0" smtClean="0"/>
              <a:t>Easily record</a:t>
            </a:r>
          </a:p>
          <a:p>
            <a:endParaRPr lang="en-US" dirty="0"/>
          </a:p>
        </p:txBody>
      </p:sp>
      <p:sp>
        <p:nvSpPr>
          <p:cNvPr id="5" name="Text Placeholder 4"/>
          <p:cNvSpPr>
            <a:spLocks noGrp="1"/>
          </p:cNvSpPr>
          <p:nvPr>
            <p:ph type="body" sz="quarter" idx="3"/>
          </p:nvPr>
        </p:nvSpPr>
        <p:spPr/>
        <p:txBody>
          <a:bodyPr/>
          <a:lstStyle/>
          <a:p>
            <a:r>
              <a:rPr lang="en-US" dirty="0" smtClean="0"/>
              <a:t>Problem solution</a:t>
            </a:r>
            <a:endParaRPr lang="en-US" dirty="0"/>
          </a:p>
        </p:txBody>
      </p:sp>
      <p:sp>
        <p:nvSpPr>
          <p:cNvPr id="6" name="Content Placeholder 5"/>
          <p:cNvSpPr>
            <a:spLocks noGrp="1"/>
          </p:cNvSpPr>
          <p:nvPr>
            <p:ph sz="quarter" idx="4"/>
          </p:nvPr>
        </p:nvSpPr>
        <p:spPr/>
        <p:txBody>
          <a:bodyPr/>
          <a:lstStyle/>
          <a:p>
            <a:r>
              <a:rPr lang="en-US" dirty="0"/>
              <a:t>Reliable </a:t>
            </a:r>
            <a:r>
              <a:rPr lang="en-US" dirty="0" smtClean="0"/>
              <a:t>Accuracy</a:t>
            </a:r>
          </a:p>
          <a:p>
            <a:r>
              <a:rPr lang="en-US" dirty="0"/>
              <a:t>Increased </a:t>
            </a:r>
            <a:r>
              <a:rPr lang="en-US" dirty="0" smtClean="0"/>
              <a:t>Productivity</a:t>
            </a:r>
          </a:p>
          <a:p>
            <a:r>
              <a:rPr lang="en-US" dirty="0"/>
              <a:t>Hassle Free Workflow </a:t>
            </a:r>
            <a:r>
              <a:rPr lang="en-US" dirty="0" smtClean="0"/>
              <a:t>Management</a:t>
            </a:r>
            <a:endParaRPr lang="en-US" dirty="0"/>
          </a:p>
        </p:txBody>
      </p:sp>
    </p:spTree>
    <p:extLst>
      <p:ext uri="{BB962C8B-B14F-4D97-AF65-F5344CB8AC3E}">
        <p14:creationId xmlns="" xmlns:p14="http://schemas.microsoft.com/office/powerpoint/2010/main" val="164547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 calcmode="lin" valueType="num">
                                      <p:cBhvr additive="base">
                                        <p:cTn id="24"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5">
                                            <p:txEl>
                                              <p:pRg st="0" end="0"/>
                                            </p:txEl>
                                          </p:spTgt>
                                        </p:tgtEl>
                                        <p:attrNameLst>
                                          <p:attrName>style.visibility</p:attrName>
                                        </p:attrNameLst>
                                      </p:cBhvr>
                                      <p:to>
                                        <p:strVal val="visible"/>
                                      </p:to>
                                    </p:set>
                                    <p:animEffect transition="in" filter="barn(inVertical)">
                                      <p:cBhvr>
                                        <p:cTn id="30" dur="500"/>
                                        <p:tgtEl>
                                          <p:spTgt spid="5">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wipe(down)">
                                      <p:cBhvr>
                                        <p:cTn id="35" dur="500"/>
                                        <p:tgtEl>
                                          <p:spTgt spid="6">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6">
                                            <p:txEl>
                                              <p:pRg st="1" end="1"/>
                                            </p:txEl>
                                          </p:spTgt>
                                        </p:tgtEl>
                                        <p:attrNameLst>
                                          <p:attrName>style.visibility</p:attrName>
                                        </p:attrNameLst>
                                      </p:cBhvr>
                                      <p:to>
                                        <p:strVal val="visible"/>
                                      </p:to>
                                    </p:set>
                                    <p:animEffect transition="in" filter="wipe(down)">
                                      <p:cBhvr>
                                        <p:cTn id="40" dur="500"/>
                                        <p:tgtEl>
                                          <p:spTgt spid="6">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6">
                                            <p:txEl>
                                              <p:pRg st="2" end="2"/>
                                            </p:txEl>
                                          </p:spTgt>
                                        </p:tgtEl>
                                        <p:attrNameLst>
                                          <p:attrName>style.visibility</p:attrName>
                                        </p:attrNameLst>
                                      </p:cBhvr>
                                      <p:to>
                                        <p:strVal val="visible"/>
                                      </p:to>
                                    </p:set>
                                    <p:animEffect transition="in" filter="wipe(down)">
                                      <p:cBhvr>
                                        <p:cTn id="4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323703" y="139336"/>
            <a:ext cx="8934994" cy="6383384"/>
          </a:xfrm>
          <a:prstGeom prst="rect">
            <a:avLst/>
          </a:prstGeom>
        </p:spPr>
      </p:pic>
    </p:spTree>
    <p:extLst>
      <p:ext uri="{BB962C8B-B14F-4D97-AF65-F5344CB8AC3E}">
        <p14:creationId xmlns="" xmlns:p14="http://schemas.microsoft.com/office/powerpoint/2010/main" val="1403224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Technical </a:t>
            </a:r>
            <a:r>
              <a:rPr lang="en-US" dirty="0"/>
              <a:t>Approach</a:t>
            </a:r>
          </a:p>
        </p:txBody>
      </p:sp>
      <p:sp>
        <p:nvSpPr>
          <p:cNvPr id="3" name="Text Placeholder 2"/>
          <p:cNvSpPr>
            <a:spLocks noGrp="1"/>
          </p:cNvSpPr>
          <p:nvPr>
            <p:ph type="body" idx="1"/>
          </p:nvPr>
        </p:nvSpPr>
        <p:spPr/>
        <p:txBody>
          <a:bodyPr/>
          <a:lstStyle/>
          <a:p>
            <a:r>
              <a:rPr lang="en-US" dirty="0" smtClean="0"/>
              <a:t>Software’s </a:t>
            </a:r>
            <a:r>
              <a:rPr lang="en-US" dirty="0"/>
              <a:t>and code editors</a:t>
            </a:r>
          </a:p>
        </p:txBody>
      </p:sp>
      <p:sp>
        <p:nvSpPr>
          <p:cNvPr id="4" name="Content Placeholder 3"/>
          <p:cNvSpPr>
            <a:spLocks noGrp="1"/>
          </p:cNvSpPr>
          <p:nvPr>
            <p:ph sz="half" idx="2"/>
          </p:nvPr>
        </p:nvSpPr>
        <p:spPr/>
        <p:txBody>
          <a:bodyPr/>
          <a:lstStyle/>
          <a:p>
            <a:r>
              <a:rPr lang="en-US" dirty="0" err="1"/>
              <a:t>PyCharm</a:t>
            </a:r>
            <a:r>
              <a:rPr lang="en-US" dirty="0"/>
              <a:t>(Version 3.7)</a:t>
            </a:r>
          </a:p>
          <a:p>
            <a:r>
              <a:rPr lang="en-US" dirty="0" err="1" smtClean="0"/>
              <a:t>Xampp</a:t>
            </a:r>
            <a:r>
              <a:rPr lang="en-US" dirty="0" smtClean="0"/>
              <a:t> </a:t>
            </a:r>
            <a:r>
              <a:rPr lang="en-US" dirty="0"/>
              <a:t>control panel for MySQL database server()</a:t>
            </a:r>
          </a:p>
          <a:p>
            <a:r>
              <a:rPr lang="en-US" dirty="0" smtClean="0"/>
              <a:t>Atom </a:t>
            </a:r>
            <a:r>
              <a:rPr lang="en-US" dirty="0"/>
              <a:t>code editor (Atom 1.53.0)</a:t>
            </a:r>
          </a:p>
          <a:p>
            <a:r>
              <a:rPr lang="en-US" dirty="0" smtClean="0"/>
              <a:t>Notepad</a:t>
            </a:r>
            <a:r>
              <a:rPr lang="en-US" dirty="0"/>
              <a:t>++ code editor (Notepad++ 7.8.9)</a:t>
            </a:r>
          </a:p>
        </p:txBody>
      </p:sp>
      <p:sp>
        <p:nvSpPr>
          <p:cNvPr id="5" name="Text Placeholder 4"/>
          <p:cNvSpPr>
            <a:spLocks noGrp="1"/>
          </p:cNvSpPr>
          <p:nvPr>
            <p:ph type="body" sz="quarter" idx="3"/>
          </p:nvPr>
        </p:nvSpPr>
        <p:spPr/>
        <p:txBody>
          <a:bodyPr/>
          <a:lstStyle/>
          <a:p>
            <a:r>
              <a:rPr lang="en-US" dirty="0" smtClean="0"/>
              <a:t>Hardware</a:t>
            </a:r>
            <a:endParaRPr lang="en-US" dirty="0"/>
          </a:p>
        </p:txBody>
      </p:sp>
      <p:sp>
        <p:nvSpPr>
          <p:cNvPr id="6" name="Content Placeholder 5"/>
          <p:cNvSpPr>
            <a:spLocks noGrp="1"/>
          </p:cNvSpPr>
          <p:nvPr>
            <p:ph sz="quarter" idx="4"/>
          </p:nvPr>
        </p:nvSpPr>
        <p:spPr/>
        <p:txBody>
          <a:bodyPr/>
          <a:lstStyle/>
          <a:p>
            <a:r>
              <a:rPr lang="en-US" dirty="0"/>
              <a:t>Surveillance camera.</a:t>
            </a:r>
          </a:p>
          <a:p>
            <a:r>
              <a:rPr lang="en-US" dirty="0" smtClean="0"/>
              <a:t>Laptop/Computer</a:t>
            </a:r>
            <a:r>
              <a:rPr lang="en-US" dirty="0"/>
              <a:t>.</a:t>
            </a:r>
          </a:p>
        </p:txBody>
      </p:sp>
    </p:spTree>
    <p:extLst>
      <p:ext uri="{BB962C8B-B14F-4D97-AF65-F5344CB8AC3E}">
        <p14:creationId xmlns="" xmlns:p14="http://schemas.microsoft.com/office/powerpoint/2010/main" val="2496915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1000"/>
                                        <p:tgtEl>
                                          <p:spTgt spid="6">
                                            <p:txEl>
                                              <p:pRg st="0" end="0"/>
                                            </p:txEl>
                                          </p:spTgt>
                                        </p:tgtEl>
                                      </p:cBhvr>
                                    </p:animEffect>
                                    <p:anim calcmode="lin" valueType="num">
                                      <p:cBhvr>
                                        <p:cTn id="2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fade">
                                      <p:cBhvr>
                                        <p:cTn id="34" dur="1000"/>
                                        <p:tgtEl>
                                          <p:spTgt spid="6">
                                            <p:txEl>
                                              <p:pRg st="1" end="1"/>
                                            </p:txEl>
                                          </p:spTgt>
                                        </p:tgtEl>
                                      </p:cBhvr>
                                    </p:animEffect>
                                    <p:anim calcmode="lin" valueType="num">
                                      <p:cBhvr>
                                        <p:cTn id="3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solidFill>
                  <a:srgbClr val="EBEBEB"/>
                </a:solidFill>
              </a:rPr>
              <a:t> </a:t>
            </a:r>
            <a:r>
              <a:rPr lang="en-US" sz="1800" dirty="0" smtClean="0">
                <a:solidFill>
                  <a:srgbClr val="EBEBEB"/>
                </a:solidFill>
              </a:rPr>
              <a:t>              An </a:t>
            </a:r>
            <a:r>
              <a:rPr lang="en-US" sz="1800" dirty="0">
                <a:solidFill>
                  <a:srgbClr val="EBEBEB"/>
                </a:solidFill>
              </a:rPr>
              <a:t>Automated Attendance System Using Face Recognition</a:t>
            </a:r>
            <a:endParaRPr lang="en-US" dirty="0"/>
          </a:p>
        </p:txBody>
      </p:sp>
      <p:sp>
        <p:nvSpPr>
          <p:cNvPr id="3" name="Content Placeholder 2"/>
          <p:cNvSpPr>
            <a:spLocks noGrp="1"/>
          </p:cNvSpPr>
          <p:nvPr>
            <p:ph idx="1"/>
          </p:nvPr>
        </p:nvSpPr>
        <p:spPr/>
        <p:txBody>
          <a:bodyPr/>
          <a:lstStyle/>
          <a:p>
            <a:r>
              <a:rPr lang="en-US" dirty="0" smtClean="0"/>
              <a:t>LANGUAGES-</a:t>
            </a:r>
          </a:p>
          <a:p>
            <a:r>
              <a:rPr lang="en-US" dirty="0"/>
              <a:t> </a:t>
            </a:r>
            <a:r>
              <a:rPr lang="en-US" dirty="0" smtClean="0"/>
              <a:t>  Python</a:t>
            </a:r>
          </a:p>
          <a:p>
            <a:r>
              <a:rPr lang="en-US" dirty="0" smtClean="0"/>
              <a:t>HTML</a:t>
            </a:r>
          </a:p>
          <a:p>
            <a:r>
              <a:rPr lang="en-US" dirty="0" smtClean="0"/>
              <a:t>CSS</a:t>
            </a:r>
          </a:p>
          <a:p>
            <a:r>
              <a:rPr lang="en-US" dirty="0" smtClean="0"/>
              <a:t>MYSQL</a:t>
            </a:r>
          </a:p>
          <a:p>
            <a:r>
              <a:rPr lang="en-US" dirty="0" smtClean="0"/>
              <a:t>PHP</a:t>
            </a:r>
          </a:p>
          <a:p>
            <a:r>
              <a:rPr lang="en-US" dirty="0" smtClean="0"/>
              <a:t>BOOTSTRAP front-end framework</a:t>
            </a:r>
            <a:endParaRPr lang="en-US" dirty="0"/>
          </a:p>
        </p:txBody>
      </p:sp>
    </p:spTree>
    <p:extLst>
      <p:ext uri="{BB962C8B-B14F-4D97-AF65-F5344CB8AC3E}">
        <p14:creationId xmlns="" xmlns:p14="http://schemas.microsoft.com/office/powerpoint/2010/main" val="24611099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69" y="883403"/>
            <a:ext cx="3812585" cy="594102"/>
          </a:xfrm>
        </p:spPr>
        <p:txBody>
          <a:bodyPr/>
          <a:lstStyle/>
          <a:p>
            <a:r>
              <a:rPr lang="en-US" sz="3200" b="1" dirty="0" smtClean="0">
                <a:latin typeface="Footlight MT Light" pitchFamily="18" charset="0"/>
              </a:rPr>
              <a:t>Insider information</a:t>
            </a:r>
            <a:endParaRPr lang="en-US" sz="3200" b="1" dirty="0">
              <a:latin typeface="Footlight MT Light" pitchFamily="18" charset="0"/>
            </a:endParaRPr>
          </a:p>
        </p:txBody>
      </p:sp>
      <p:sp>
        <p:nvSpPr>
          <p:cNvPr id="3" name="Content Placeholder 2"/>
          <p:cNvSpPr>
            <a:spLocks noGrp="1"/>
          </p:cNvSpPr>
          <p:nvPr>
            <p:ph idx="1"/>
          </p:nvPr>
        </p:nvSpPr>
        <p:spPr>
          <a:xfrm>
            <a:off x="5401160" y="1588578"/>
            <a:ext cx="5345327" cy="3456122"/>
          </a:xfrm>
        </p:spPr>
        <p:txBody>
          <a:bodyPr>
            <a:normAutofit/>
          </a:bodyPr>
          <a:lstStyle/>
          <a:p>
            <a:r>
              <a:rPr lang="en-US" sz="3200" dirty="0" smtClean="0"/>
              <a:t>Dataset Collection</a:t>
            </a:r>
          </a:p>
          <a:p>
            <a:r>
              <a:rPr lang="en-US" sz="3200" dirty="0" smtClean="0"/>
              <a:t>Dataset Training</a:t>
            </a:r>
          </a:p>
          <a:p>
            <a:r>
              <a:rPr lang="en-US" sz="3200" dirty="0" smtClean="0"/>
              <a:t>Face Recognition</a:t>
            </a:r>
            <a:endParaRPr lang="en-US" sz="3200" dirty="0"/>
          </a:p>
        </p:txBody>
      </p:sp>
      <p:sp>
        <p:nvSpPr>
          <p:cNvPr id="4" name="Text Placeholder 3"/>
          <p:cNvSpPr>
            <a:spLocks noGrp="1"/>
          </p:cNvSpPr>
          <p:nvPr>
            <p:ph type="body" sz="half" idx="2"/>
          </p:nvPr>
        </p:nvSpPr>
        <p:spPr>
          <a:xfrm>
            <a:off x="2774526" y="2579091"/>
            <a:ext cx="2793158" cy="1055262"/>
          </a:xfrm>
        </p:spPr>
        <p:txBody>
          <a:bodyPr/>
          <a:lstStyle/>
          <a:p>
            <a:r>
              <a:rPr lang="en-US" sz="4000" b="1" i="1" dirty="0" smtClean="0"/>
              <a:t>Python</a:t>
            </a:r>
            <a:endParaRPr lang="en-US" sz="4000" b="1" i="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294</TotalTime>
  <Words>533</Words>
  <Application>Microsoft Office PowerPoint</Application>
  <PresentationFormat>Custom</PresentationFormat>
  <Paragraphs>100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Ion Boardroom</vt:lpstr>
      <vt:lpstr>     Department of Electrical and Computer Engineering                             NORTH SOUTH UNIVERSITY</vt:lpstr>
      <vt:lpstr>An Automated Attendance System Using Face Recognition</vt:lpstr>
      <vt:lpstr>Group Members:</vt:lpstr>
      <vt:lpstr>Why we were decided to create this project</vt:lpstr>
      <vt:lpstr>             An Automated Attendance System Using Face Recognition</vt:lpstr>
      <vt:lpstr>Slide 6</vt:lpstr>
      <vt:lpstr>           Technical Approach</vt:lpstr>
      <vt:lpstr>               An Automated Attendance System Using Face Recognition</vt:lpstr>
      <vt:lpstr>Insider information</vt:lpstr>
      <vt:lpstr>Insider information</vt:lpstr>
      <vt:lpstr>Insider information</vt:lpstr>
      <vt:lpstr>Insider information</vt:lpstr>
      <vt:lpstr>Insider information</vt:lpstr>
      <vt:lpstr>Insider information</vt:lpstr>
      <vt:lpstr>Insider information</vt:lpstr>
      <vt:lpstr>Insider information</vt:lpstr>
      <vt:lpstr>Insider information</vt:lpstr>
      <vt:lpstr>Insider information</vt:lpstr>
      <vt:lpstr>Problem faced</vt:lpstr>
      <vt:lpstr>Future Work</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Electrical and Computer Engineering                  North South University</dc:title>
  <dc:creator>Windows User</dc:creator>
  <cp:lastModifiedBy>Hp</cp:lastModifiedBy>
  <cp:revision>17</cp:revision>
  <dcterms:created xsi:type="dcterms:W3CDTF">2021-01-06T04:25:45Z</dcterms:created>
  <dcterms:modified xsi:type="dcterms:W3CDTF">2021-01-06T05:58:57Z</dcterms:modified>
</cp:coreProperties>
</file>