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5"/>
  </p:notesMasterIdLst>
  <p:sldIdLst>
    <p:sldId id="300" r:id="rId3"/>
    <p:sldId id="323" r:id="rId4"/>
    <p:sldId id="302" r:id="rId5"/>
    <p:sldId id="259" r:id="rId6"/>
    <p:sldId id="324" r:id="rId7"/>
    <p:sldId id="325" r:id="rId8"/>
    <p:sldId id="303" r:id="rId9"/>
    <p:sldId id="304" r:id="rId10"/>
    <p:sldId id="305" r:id="rId11"/>
    <p:sldId id="320" r:id="rId12"/>
    <p:sldId id="322" r:id="rId13"/>
    <p:sldId id="321" r:id="rId14"/>
    <p:sldId id="317" r:id="rId15"/>
    <p:sldId id="316" r:id="rId16"/>
    <p:sldId id="326" r:id="rId17"/>
    <p:sldId id="327" r:id="rId18"/>
    <p:sldId id="329" r:id="rId19"/>
    <p:sldId id="328" r:id="rId20"/>
    <p:sldId id="330" r:id="rId21"/>
    <p:sldId id="331" r:id="rId22"/>
    <p:sldId id="338" r:id="rId23"/>
    <p:sldId id="339" r:id="rId24"/>
    <p:sldId id="340" r:id="rId25"/>
    <p:sldId id="332" r:id="rId26"/>
    <p:sldId id="333" r:id="rId27"/>
    <p:sldId id="334" r:id="rId28"/>
    <p:sldId id="341" r:id="rId29"/>
    <p:sldId id="319" r:id="rId30"/>
    <p:sldId id="335" r:id="rId31"/>
    <p:sldId id="336" r:id="rId32"/>
    <p:sldId id="337" r:id="rId33"/>
    <p:sldId id="31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44" autoAdjust="0"/>
    <p:restoredTop sz="89776" autoAdjust="0"/>
  </p:normalViewPr>
  <p:slideViewPr>
    <p:cSldViewPr snapToGrid="0">
      <p:cViewPr varScale="1">
        <p:scale>
          <a:sx n="91" d="100"/>
          <a:sy n="91" d="100"/>
        </p:scale>
        <p:origin x="132" y="84"/>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9/30/2018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kern="1200" dirty="0">
                <a:solidFill>
                  <a:schemeClr val="tx1"/>
                </a:solidFill>
                <a:effectLst/>
                <a:latin typeface="+mn-lt"/>
                <a:ea typeface="+mn-ea"/>
                <a:cs typeface="+mn-cs"/>
              </a:rPr>
              <a:t>© 2017 Microsoft Corporation. All rights reserved.</a:t>
            </a:r>
          </a:p>
          <a:p>
            <a:r>
              <a:rPr lang="en-US" sz="950" kern="1200" dirty="0">
                <a:solidFill>
                  <a:schemeClr val="tx1"/>
                </a:solidFill>
                <a:effectLst/>
                <a:latin typeface="+mn-lt"/>
                <a:ea typeface="+mn-ea"/>
                <a:cs typeface="+mn-cs"/>
              </a:rPr>
              <a:t>Microsoft and the trademarks listed at </a:t>
            </a:r>
            <a:r>
              <a:rPr lang="en-US" sz="950" u="sng" kern="1200" dirty="0">
                <a:solidFill>
                  <a:schemeClr val="tx1"/>
                </a:solidFill>
                <a:effectLst/>
                <a:latin typeface="+mn-lt"/>
                <a:ea typeface="+mn-ea"/>
                <a:cs typeface="+mn-cs"/>
                <a:hlinkClick r:id="rId3"/>
              </a:rPr>
              <a:t>https://www.microsoft.com/en-us/legal/intellectualproperty/Trademarks/Usage/General.aspx</a:t>
            </a:r>
            <a:r>
              <a:rPr lang="en-US" sz="950" kern="1200" dirty="0">
                <a:solidFill>
                  <a:schemeClr val="tx1"/>
                </a:solidFill>
                <a:effectLst/>
                <a:latin typeface="+mn-lt"/>
                <a:ea typeface="+mn-ea"/>
                <a:cs typeface="+mn-cs"/>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1358261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763802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26619745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9807414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968837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14323015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5053315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29050082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3269876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41422673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6941512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9918785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22851548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3850325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34328154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4913872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101207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2508827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2674051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image" Target="../media/image12.sv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5.xml"/><Relationship Id="rId4" Type="http://schemas.openxmlformats.org/officeDocument/2006/relationships/image" Target="../media/image15.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15.xml"/><Relationship Id="rId4" Type="http://schemas.openxmlformats.org/officeDocument/2006/relationships/image" Target="../media/image19.sv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Big Compute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283720325"/>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cs typeface="Segoe UI Semilight" panose="020B0402040204020203" pitchFamily="34" charset="0"/>
              </a:rPr>
              <a:t>Present a solution to the target customer in a 15-minute chalk-talk format. </a:t>
            </a:r>
            <a:endParaRPr lang="en-US" sz="3600" dirty="0"/>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457200" lvl="0" indent="-457200">
              <a:buFont typeface="+mj-lt"/>
              <a:buAutoNum type="arabicPeriod"/>
            </a:pPr>
            <a:r>
              <a:rPr lang="en-US" sz="2000" dirty="0">
                <a:cs typeface="Segoe UI Semilight" panose="020B0402040204020203" pitchFamily="34" charset="0"/>
              </a:rPr>
              <a:t>Pair with another table</a:t>
            </a:r>
          </a:p>
          <a:p>
            <a:pPr marL="457200" indent="-457200">
              <a:buFont typeface="+mj-lt"/>
              <a:buAutoNum type="arabicPeriod"/>
            </a:pPr>
            <a:r>
              <a:rPr lang="en-US" sz="2000" dirty="0">
                <a:cs typeface="Segoe UI Semilight" panose="020B0402040204020203" pitchFamily="34" charset="0"/>
              </a:rPr>
              <a:t>One table is the Microsoft team, and the other table is the customer</a:t>
            </a:r>
          </a:p>
          <a:p>
            <a:pPr marL="457200" lvl="0" indent="-457200">
              <a:buFont typeface="+mj-lt"/>
              <a:buAutoNum type="arabicPeriod"/>
            </a:pPr>
            <a:r>
              <a:rPr lang="en-US" sz="2000" dirty="0">
                <a:cs typeface="Segoe UI Semilight" panose="020B0402040204020203" pitchFamily="34" charset="0"/>
              </a:rPr>
              <a:t>The Microsoft team presents their proposed solution to the customer</a:t>
            </a:r>
          </a:p>
          <a:p>
            <a:pPr marL="457200" lvl="0" indent="-457200">
              <a:buFont typeface="+mj-lt"/>
              <a:buAutoNum type="arabicPeriod"/>
            </a:pPr>
            <a:r>
              <a:rPr lang="en-US" sz="2000" dirty="0">
                <a:cs typeface="Segoe UI Semilight" panose="020B0402040204020203" pitchFamily="34" charset="0"/>
              </a:rPr>
              <a:t>The customer asks one of the objections from the list of objections in the case study</a:t>
            </a:r>
          </a:p>
          <a:p>
            <a:pPr marL="457200" lvl="0" indent="-457200">
              <a:buFont typeface="+mj-lt"/>
              <a:buAutoNum type="arabicPeriod"/>
            </a:pPr>
            <a:r>
              <a:rPr lang="en-US" sz="2000" dirty="0">
                <a:cs typeface="Segoe UI Semilight" panose="020B0402040204020203" pitchFamily="34" charset="0"/>
              </a:rPr>
              <a:t>The Microsoft team responds to the objection</a:t>
            </a:r>
          </a:p>
          <a:p>
            <a:pPr marL="457200" lvl="0" indent="-457200">
              <a:buFont typeface="+mj-lt"/>
              <a:buAutoNum type="arabicPeriod"/>
            </a:pPr>
            <a:r>
              <a:rPr lang="en-US" sz="2000" dirty="0">
                <a:cs typeface="Segoe UI Semilight" panose="020B0402040204020203" pitchFamily="34" charset="0"/>
              </a:rPr>
              <a:t>The customer team gives feedback to the Microsoft team</a:t>
            </a:r>
            <a:endParaRPr lang="en-US" sz="2000" strike="sngStrike" dirty="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9118040" cy="31177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8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8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buNone/>
            </a:pPr>
            <a:r>
              <a:rPr lang="en-US" sz="3600" dirty="0">
                <a:solidFill>
                  <a:schemeClr val="tx1"/>
                </a:solidFill>
              </a:rPr>
              <a:t>Thomas</a:t>
            </a:r>
            <a:r>
              <a:rPr lang="en-US" sz="3600" dirty="0">
                <a:solidFill>
                  <a:schemeClr val="tx1"/>
                </a:solidFill>
                <a:latin typeface="+mn-lt"/>
              </a:rPr>
              <a:t> </a:t>
            </a:r>
            <a:r>
              <a:rPr lang="en-US" sz="3600" dirty="0">
                <a:solidFill>
                  <a:schemeClr val="tx1"/>
                </a:solidFill>
              </a:rPr>
              <a:t>Pix, CIO of ThoughtRender</a:t>
            </a:r>
          </a:p>
          <a:p>
            <a:r>
              <a:rPr lang="en-US" sz="2800" dirty="0">
                <a:solidFill>
                  <a:schemeClr val="tx1"/>
                </a:solidFill>
                <a:latin typeface="+mn-lt"/>
              </a:rPr>
              <a:t>The primary audience is business decision makers and technology decision makers</a:t>
            </a:r>
          </a:p>
          <a:p>
            <a:endParaRPr lang="en-US" sz="2800" dirty="0">
              <a:solidFill>
                <a:schemeClr val="tx1"/>
              </a:solidFill>
              <a:latin typeface="+mn-lt"/>
            </a:endParaRPr>
          </a:p>
          <a:p>
            <a:r>
              <a:rPr lang="en-US" sz="2800" dirty="0">
                <a:solidFill>
                  <a:schemeClr val="tx1"/>
                </a:solidFill>
                <a:latin typeface="+mn-lt"/>
              </a:rPr>
              <a:t>Usually, we talk to the Infrastructure Managers who report to the CIOs, or to application sponsors (like a VP LOB, CMO) or to those that represent the Business Unit IT or engineers who report to the application sponsors </a:t>
            </a:r>
          </a:p>
        </p:txBody>
      </p:sp>
      <p:pic>
        <p:nvPicPr>
          <p:cNvPr id="5" name="Graphic 4" descr="Decorative image" title="Decorative image">
            <a:extLst>
              <a:ext uri="{FF2B5EF4-FFF2-40B4-BE49-F238E27FC236}">
                <a16:creationId xmlns:a16="http://schemas.microsoft.com/office/drawing/2014/main" id="{11739259-F82B-4F02-9C70-EF1F18AE46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91650" y="4089400"/>
            <a:ext cx="2686050" cy="2686050"/>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266920" y="1135494"/>
            <a:ext cx="5832609" cy="5541788"/>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High Level Architecture</a:t>
            </a:r>
          </a:p>
          <a:p>
            <a:pPr defTabSz="914411"/>
            <a:r>
              <a:rPr lang="en-GB" sz="2000" dirty="0">
                <a:solidFill>
                  <a:prstClr val="white"/>
                </a:solidFill>
                <a:cs typeface="Segoe UI" panose="020B0502040204020203" pitchFamily="34" charset="0"/>
              </a:rPr>
              <a:t>ThoughtRender decided that Azure would, in fact, be the right choice for their platform. </a:t>
            </a:r>
          </a:p>
          <a:p>
            <a:pPr defTabSz="914411"/>
            <a:endParaRPr lang="en-GB" dirty="0">
              <a:solidFill>
                <a:prstClr val="white"/>
              </a:solidFill>
              <a:cs typeface="Segoe UI" panose="020B0502040204020203" pitchFamily="34" charset="0"/>
            </a:endParaRPr>
          </a:p>
          <a:p>
            <a:pPr marL="285750" indent="-285750" defTabSz="914411">
              <a:buFont typeface="Arial" panose="020B0604020202020204" pitchFamily="34" charset="0"/>
              <a:buChar char="•"/>
            </a:pPr>
            <a:r>
              <a:rPr lang="en-GB" dirty="0">
                <a:solidFill>
                  <a:prstClr val="white"/>
                </a:solidFill>
                <a:cs typeface="Segoe UI" panose="020B0502040204020203" pitchFamily="34" charset="0"/>
              </a:rPr>
              <a:t>They decided to load data into blob storage </a:t>
            </a:r>
          </a:p>
          <a:p>
            <a:pPr marL="285750" indent="-285750" defTabSz="914411">
              <a:buFont typeface="Arial" panose="020B0604020202020204" pitchFamily="34" charset="0"/>
              <a:buChar char="•"/>
            </a:pPr>
            <a:endParaRPr lang="en-GB" dirty="0">
              <a:solidFill>
                <a:prstClr val="white"/>
              </a:solidFill>
              <a:cs typeface="Segoe UI" panose="020B0502040204020203" pitchFamily="34" charset="0"/>
            </a:endParaRPr>
          </a:p>
          <a:p>
            <a:pPr marL="285750" indent="-285750" defTabSz="914411">
              <a:buFont typeface="Arial" panose="020B0604020202020204" pitchFamily="34" charset="0"/>
              <a:buChar char="•"/>
            </a:pPr>
            <a:r>
              <a:rPr lang="en-GB" dirty="0">
                <a:solidFill>
                  <a:prstClr val="white"/>
                </a:solidFill>
                <a:cs typeface="Segoe UI" panose="020B0502040204020203" pitchFamily="34" charset="0"/>
              </a:rPr>
              <a:t>Explore and prepare it using Storage Explorer and Azure CLI</a:t>
            </a:r>
          </a:p>
          <a:p>
            <a:pPr marL="285750" indent="-285750" defTabSz="914411">
              <a:buFont typeface="Arial" panose="020B0604020202020204" pitchFamily="34" charset="0"/>
              <a:buChar char="•"/>
            </a:pPr>
            <a:endParaRPr lang="en-GB" dirty="0">
              <a:solidFill>
                <a:prstClr val="white"/>
              </a:solidFill>
              <a:cs typeface="Segoe UI" panose="020B0502040204020203" pitchFamily="34" charset="0"/>
            </a:endParaRPr>
          </a:p>
          <a:p>
            <a:pPr marL="285750" indent="-285750" defTabSz="914411">
              <a:buFont typeface="Arial" panose="020B0604020202020204" pitchFamily="34" charset="0"/>
              <a:buChar char="•"/>
            </a:pPr>
            <a:r>
              <a:rPr lang="en-GB" dirty="0">
                <a:solidFill>
                  <a:prstClr val="white"/>
                </a:solidFill>
                <a:cs typeface="Segoe UI" panose="020B0502040204020203" pitchFamily="34" charset="0"/>
              </a:rPr>
              <a:t>Execute their compute workload with Azure Batch</a:t>
            </a:r>
          </a:p>
          <a:p>
            <a:pPr marL="285750" indent="-285750" defTabSz="914411">
              <a:buFont typeface="Arial" panose="020B0604020202020204" pitchFamily="34" charset="0"/>
              <a:buChar char="•"/>
            </a:pPr>
            <a:endParaRPr lang="en-GB" dirty="0">
              <a:solidFill>
                <a:prstClr val="white"/>
              </a:solidFill>
              <a:cs typeface="Segoe UI" panose="020B0502040204020203" pitchFamily="34" charset="0"/>
            </a:endParaRPr>
          </a:p>
          <a:p>
            <a:pPr marL="285750" indent="-285750" defTabSz="914411">
              <a:buFont typeface="Arial" panose="020B0604020202020204" pitchFamily="34" charset="0"/>
              <a:buChar char="•"/>
            </a:pPr>
            <a:r>
              <a:rPr lang="en-GB" dirty="0">
                <a:solidFill>
                  <a:prstClr val="white"/>
                </a:solidFill>
                <a:cs typeface="Segoe UI" panose="020B0502040204020203" pitchFamily="34" charset="0"/>
              </a:rPr>
              <a:t>Consider integrations with existing tools and apps their rendering users already have</a:t>
            </a:r>
          </a:p>
          <a:p>
            <a:pPr defTabSz="914411"/>
            <a:r>
              <a:rPr lang="en-GB" dirty="0">
                <a:solidFill>
                  <a:prstClr val="white"/>
                </a:solidFill>
                <a:cs typeface="Segoe UI" panose="020B0502040204020203" pitchFamily="34" charset="0"/>
              </a:rPr>
              <a:t> </a:t>
            </a:r>
          </a:p>
          <a:p>
            <a:pPr marL="285750" indent="-285750" defTabSz="914411">
              <a:buFont typeface="Arial" panose="020B0604020202020204" pitchFamily="34" charset="0"/>
              <a:buChar char="•"/>
            </a:pPr>
            <a:r>
              <a:rPr lang="en-GB" dirty="0">
                <a:solidFill>
                  <a:prstClr val="white"/>
                </a:solidFill>
                <a:cs typeface="Segoe UI" panose="020B0502040204020203" pitchFamily="34" charset="0"/>
              </a:rPr>
              <a:t>Visualize and collaborate on remote workstations using Azure NV compute instances, with optional software from third-party providers</a:t>
            </a:r>
          </a:p>
          <a:p>
            <a:pPr marL="285753" indent="-285753" defTabSz="914411">
              <a:buFont typeface="Arial"/>
              <a:buChar char="•"/>
            </a:pPr>
            <a:endParaRPr lang="en-US" dirty="0">
              <a:solidFill>
                <a:srgbClr val="FFFFFF"/>
              </a:solidFill>
            </a:endParaRPr>
          </a:p>
        </p:txBody>
      </p:sp>
      <p:pic>
        <p:nvPicPr>
          <p:cNvPr id="6" name="Picture 5" descr="In the Preferred solution diagram Data upload to Azure utilizes Azure CLI and Azure StorageExplorer. Azure Batch Compute includes Azure Storage, and Data Output / Visualization has a NV Workstation." title="Preferred solution diagram">
            <a:extLst>
              <a:ext uri="{FF2B5EF4-FFF2-40B4-BE49-F238E27FC236}">
                <a16:creationId xmlns:a16="http://schemas.microsoft.com/office/drawing/2014/main" id="{A98EEA79-33E3-4D52-9CB9-9F58B7895F18}"/>
              </a:ext>
            </a:extLst>
          </p:cNvPr>
          <p:cNvPicPr>
            <a:picLocks noChangeAspect="1"/>
          </p:cNvPicPr>
          <p:nvPr/>
        </p:nvPicPr>
        <p:blipFill>
          <a:blip r:embed="rId3"/>
          <a:stretch>
            <a:fillRect/>
          </a:stretch>
        </p:blipFill>
        <p:spPr>
          <a:xfrm>
            <a:off x="6244450" y="1507864"/>
            <a:ext cx="5682300" cy="3592918"/>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36777"/>
            <a:ext cx="9099110" cy="5788009"/>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Data Loading</a:t>
            </a:r>
          </a:p>
          <a:p>
            <a:pPr defTabSz="914411"/>
            <a:r>
              <a:rPr lang="en-GB" sz="2800" i="1" dirty="0">
                <a:solidFill>
                  <a:prstClr val="white"/>
                </a:solidFill>
                <a:cs typeface="Segoe UI" panose="020B0502040204020203" pitchFamily="34" charset="0"/>
              </a:rPr>
              <a:t>How would you recommend that ThoughtRender get their data into (and out of) Azure? </a:t>
            </a:r>
          </a:p>
          <a:p>
            <a:pPr defTabSz="914411"/>
            <a:endParaRPr lang="en-GB" sz="1200" i="1" dirty="0">
              <a:solidFill>
                <a:prstClr val="white"/>
              </a:solidFill>
              <a:cs typeface="Segoe UI" panose="020B0502040204020203" pitchFamily="34" charset="0"/>
            </a:endParaRP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Consider using the Microsoft Azure Import/Export service, or the Azure Data Box</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Data will be loaded on-premises at ThoughtRender to hard drives provided by either service</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These hard drives will then be sent to chosen/agreed Microsoft Azure datacenters, and data loaded directly to the customer’s Azure tenant, typically into a Blob storage account </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No special preparation of the data may be required, other than whatever file structure may facilitate the customer’s workflow easiest in Azure (e.g., input and output folders) </a:t>
            </a:r>
          </a:p>
          <a:p>
            <a:pPr marL="285753" indent="-285753" defTabSz="914411">
              <a:buFont typeface="Arial"/>
              <a:buChar char="•"/>
            </a:pPr>
            <a:endParaRPr lang="en-US" dirty="0">
              <a:solidFill>
                <a:srgbClr val="FFFFFF"/>
              </a:solidFill>
            </a:endParaRPr>
          </a:p>
        </p:txBody>
      </p:sp>
      <p:pic>
        <p:nvPicPr>
          <p:cNvPr id="4" name="Graphic 3" descr="Database icon" title="Database icon">
            <a:extLst>
              <a:ext uri="{FF2B5EF4-FFF2-40B4-BE49-F238E27FC236}">
                <a16:creationId xmlns:a16="http://schemas.microsoft.com/office/drawing/2014/main" id="{24731A2F-E1B5-4E22-AAAF-497D948AF6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42230" y="1981200"/>
            <a:ext cx="2482850" cy="2482850"/>
          </a:xfrm>
          <a:prstGeom prst="rect">
            <a:avLst/>
          </a:prstGeom>
        </p:spPr>
      </p:pic>
    </p:spTree>
    <p:extLst>
      <p:ext uri="{BB962C8B-B14F-4D97-AF65-F5344CB8AC3E}">
        <p14:creationId xmlns:p14="http://schemas.microsoft.com/office/powerpoint/2010/main" val="4289634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36777"/>
            <a:ext cx="11581960" cy="5880342"/>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Video and Image Processing</a:t>
            </a:r>
          </a:p>
          <a:p>
            <a:pPr defTabSz="914411"/>
            <a:r>
              <a:rPr lang="en-GB" sz="2800" i="1" dirty="0">
                <a:solidFill>
                  <a:prstClr val="white"/>
                </a:solidFill>
                <a:cs typeface="Segoe UI" panose="020B0502040204020203" pitchFamily="34" charset="0"/>
              </a:rPr>
              <a:t>What software tools can they use? </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They should continue to use what they are using on-premises</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Azure Batch provides various levels of integration and support may be available with Azure for their applications - need to assess on an app by app basis</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Combination of both Open Source and commercial tools </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Open Source tools used for image/video processing include FFmpeg and Blender </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Commercial software tools used in rendering may include 3ds Max, Maya, RedShift </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Open Source tools (Linux or Windows based) are welcome and usable on Azure </a:t>
            </a:r>
          </a:p>
          <a:p>
            <a:pPr defTabSz="914411"/>
            <a:endParaRPr lang="en-GB" dirty="0">
              <a:solidFill>
                <a:prstClr val="white"/>
              </a:solidFill>
              <a:cs typeface="Segoe UI" panose="020B0502040204020203" pitchFamily="34" charset="0"/>
            </a:endParaRPr>
          </a:p>
          <a:p>
            <a:pPr defTabSz="914411"/>
            <a:r>
              <a:rPr lang="en-GB" sz="2800" i="1" dirty="0">
                <a:solidFill>
                  <a:prstClr val="white"/>
                </a:solidFill>
                <a:cs typeface="Segoe UI" panose="020B0502040204020203" pitchFamily="34" charset="0"/>
              </a:rPr>
              <a:t>For Linux based tools, does it matter which flavor of Linux is chosen?</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Typically, yes</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Always check the flavor/distribution and version of Linux that is being used to support the applications (e.g., CentOS, version 7.2)</a:t>
            </a:r>
          </a:p>
          <a:p>
            <a:pPr defTabSz="914411"/>
            <a:endParaRPr lang="en-GB" dirty="0">
              <a:solidFill>
                <a:prstClr val="whit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341970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76811"/>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189176"/>
            <a:ext cx="11239280" cy="3849017"/>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Video and Image Processing</a:t>
            </a:r>
          </a:p>
          <a:p>
            <a:pPr defTabSz="914411"/>
            <a:r>
              <a:rPr lang="en-GB" sz="2800" i="1" dirty="0">
                <a:solidFill>
                  <a:prstClr val="white"/>
                </a:solidFill>
                <a:cs typeface="Segoe UI" panose="020B0502040204020203" pitchFamily="34" charset="0"/>
              </a:rPr>
              <a:t>When are these tools used at ThoughtRender? Are they part of a workflow?</a:t>
            </a:r>
          </a:p>
          <a:p>
            <a:pPr defTabSz="914411"/>
            <a:endParaRPr lang="en-GB" sz="1200" i="1" dirty="0">
              <a:solidFill>
                <a:prstClr val="white"/>
              </a:solidFill>
              <a:cs typeface="Segoe UI" panose="020B0502040204020203" pitchFamily="34" charset="0"/>
            </a:endParaRP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Typically all of these software tools are used as part of a “workflow” at the company</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It is important to know at which part of the workflow the tool is used, and how this may fit with other applications</a:t>
            </a:r>
          </a:p>
          <a:p>
            <a:pPr marL="285750" indent="-285750" defTabSz="914411">
              <a:buFont typeface="Arial" panose="020B0604020202020204" pitchFamily="34" charset="0"/>
              <a:buChar char="•"/>
            </a:pPr>
            <a:endParaRPr lang="en-GB" dirty="0">
              <a:solidFill>
                <a:prstClr val="white"/>
              </a:solidFill>
              <a:latin typeface="Segoe UI" panose="020B0502040204020203" pitchFamily="34" charset="0"/>
              <a:cs typeface="Segoe UI" panose="020B0502040204020203" pitchFamily="34" charset="0"/>
            </a:endParaRPr>
          </a:p>
          <a:p>
            <a:pPr marL="285753" indent="-285753" defTabSz="914411">
              <a:buFont typeface="Arial"/>
              <a:buChar char="•"/>
            </a:pPr>
            <a:endParaRPr lang="en-US" dirty="0">
              <a:solidFill>
                <a:srgbClr val="FFFFFF"/>
              </a:solidFill>
            </a:endParaRPr>
          </a:p>
        </p:txBody>
      </p:sp>
    </p:spTree>
    <p:extLst>
      <p:ext uri="{BB962C8B-B14F-4D97-AF65-F5344CB8AC3E}">
        <p14:creationId xmlns:p14="http://schemas.microsoft.com/office/powerpoint/2010/main" val="1306246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The Typical Production pipeline diagram is broken into Pre-production, production, and post-production. Pre-production includes concept, script, storyboard, animatic design, special effects, and 3-D layout. Production includes modelling, animation, and shading and lighting. and rendering. post-production includes compositing, post-processing, and output to media." title="Typical Production pipeline diagram">
            <a:extLst>
              <a:ext uri="{FF2B5EF4-FFF2-40B4-BE49-F238E27FC236}">
                <a16:creationId xmlns:a16="http://schemas.microsoft.com/office/drawing/2014/main" id="{DBADAF12-88B3-4A20-9CA4-B35D9872A1E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30707" y="1138376"/>
            <a:ext cx="9670473" cy="5081551"/>
          </a:xfrm>
          <a:prstGeom prst="rect">
            <a:avLst/>
          </a:prstGeom>
          <a:noFill/>
          <a:ln>
            <a:noFill/>
          </a:ln>
        </p:spPr>
      </p:pic>
    </p:spTree>
    <p:extLst>
      <p:ext uri="{BB962C8B-B14F-4D97-AF65-F5344CB8AC3E}">
        <p14:creationId xmlns:p14="http://schemas.microsoft.com/office/powerpoint/2010/main" val="8033437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48500"/>
            <a:ext cx="11036080" cy="6157341"/>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Batch Computing</a:t>
            </a:r>
          </a:p>
          <a:p>
            <a:pPr defTabSz="914411"/>
            <a:r>
              <a:rPr lang="en-GB" sz="2400" i="1" dirty="0">
                <a:solidFill>
                  <a:prstClr val="white"/>
                </a:solidFill>
                <a:latin typeface="Segoe UI Light" panose="020B0502040204020203" pitchFamily="34" charset="0"/>
                <a:cs typeface="Segoe UI" panose="020B0502040204020203" pitchFamily="34" charset="0"/>
              </a:rPr>
              <a:t>What technology would you recommend that ThoughtRender use for implementing their rendering compute workloads in Azure? </a:t>
            </a:r>
          </a:p>
          <a:p>
            <a:pPr marL="285750" indent="-285750" defTabSz="914411">
              <a:buFont typeface="Arial" panose="020B0604020202020204" pitchFamily="34" charset="0"/>
              <a:buChar char="•"/>
            </a:pPr>
            <a:r>
              <a:rPr lang="en-GB" sz="2000" dirty="0">
                <a:solidFill>
                  <a:prstClr val="white"/>
                </a:solidFill>
                <a:latin typeface="Segoe UI Semilight" panose="020B0402040204020203" pitchFamily="34" charset="0"/>
                <a:cs typeface="Segoe UI Semilight" panose="020B0402040204020203" pitchFamily="34" charset="0"/>
              </a:rPr>
              <a:t>Azure Batch Rendering service</a:t>
            </a:r>
            <a:endParaRPr lang="en-GB" sz="2000" i="1" dirty="0">
              <a:solidFill>
                <a:prstClr val="white"/>
              </a:solidFill>
              <a:latin typeface="Segoe UI Semilight" panose="020B0402040204020203" pitchFamily="34" charset="0"/>
              <a:cs typeface="Segoe UI Semilight" panose="020B0402040204020203" pitchFamily="34" charset="0"/>
            </a:endParaRPr>
          </a:p>
          <a:p>
            <a:pPr defTabSz="914411"/>
            <a:endParaRPr lang="en-GB" i="1" dirty="0">
              <a:solidFill>
                <a:prstClr val="white"/>
              </a:solidFill>
              <a:latin typeface="Segoe UI" panose="020B0502040204020203" pitchFamily="34" charset="0"/>
              <a:cs typeface="Segoe UI" panose="020B0502040204020203" pitchFamily="34" charset="0"/>
            </a:endParaRPr>
          </a:p>
          <a:p>
            <a:pPr defTabSz="914411"/>
            <a:r>
              <a:rPr lang="en-GB" sz="2400" i="1" dirty="0">
                <a:solidFill>
                  <a:prstClr val="white"/>
                </a:solidFill>
                <a:latin typeface="Segoe UI Light" panose="020B0502040204020203" pitchFamily="34" charset="0"/>
                <a:cs typeface="Segoe UI" panose="020B0502040204020203" pitchFamily="34" charset="0"/>
              </a:rPr>
              <a:t>Are there particular types of compute instances you would guide ThoughtRender to use? </a:t>
            </a:r>
          </a:p>
          <a:p>
            <a:pPr marL="285750" indent="-285750" defTabSz="914411">
              <a:buFont typeface="Arial" panose="020B0604020202020204" pitchFamily="34" charset="0"/>
              <a:buChar char="•"/>
            </a:pPr>
            <a:r>
              <a:rPr lang="en-GB" sz="2000" dirty="0">
                <a:solidFill>
                  <a:prstClr val="white"/>
                </a:solidFill>
                <a:latin typeface="Segoe UI Semilight" panose="020B0402040204020203" pitchFamily="34" charset="0"/>
                <a:cs typeface="Segoe UI Semilight" panose="020B0402040204020203" pitchFamily="34" charset="0"/>
              </a:rPr>
              <a:t>Rendering is a compute-heavy activity with a requirement for fast storage to read/write resources (e.g., image maps) and individual frames of video as the rendering activity works through a sequence of video</a:t>
            </a:r>
          </a:p>
          <a:p>
            <a:pPr marL="285750" indent="-285750" defTabSz="914411">
              <a:buFont typeface="Arial" panose="020B0604020202020204" pitchFamily="34" charset="0"/>
              <a:buChar char="•"/>
            </a:pPr>
            <a:r>
              <a:rPr lang="en-GB" sz="2000" dirty="0">
                <a:solidFill>
                  <a:prstClr val="white"/>
                </a:solidFill>
                <a:latin typeface="Segoe UI Semilight" panose="020B0402040204020203" pitchFamily="34" charset="0"/>
                <a:cs typeface="Segoe UI Semilight" panose="020B0402040204020203" pitchFamily="34" charset="0"/>
              </a:rPr>
              <a:t>Frames typically render independently so no need for node inter-communication (i.e., Infiniband) during the render</a:t>
            </a:r>
          </a:p>
          <a:p>
            <a:pPr marL="285750" indent="-285750" defTabSz="914411">
              <a:buFont typeface="Arial" panose="020B0604020202020204" pitchFamily="34" charset="0"/>
              <a:buChar char="•"/>
            </a:pPr>
            <a:r>
              <a:rPr lang="en-GB" sz="2000" dirty="0">
                <a:solidFill>
                  <a:prstClr val="white"/>
                </a:solidFill>
                <a:latin typeface="Segoe UI Semilight" panose="020B0402040204020203" pitchFamily="34" charset="0"/>
                <a:cs typeface="Segoe UI Semilight" panose="020B0402040204020203" pitchFamily="34" charset="0"/>
              </a:rPr>
              <a:t>Compute-intensive instances (e.g., H16, A9) are needed. Fast SSD disk, or “medium” memory sizes may be required, depending on the software used </a:t>
            </a:r>
          </a:p>
          <a:p>
            <a:pPr marL="285750" indent="-285750" defTabSz="914411">
              <a:buFont typeface="Arial" panose="020B0604020202020204" pitchFamily="34" charset="0"/>
              <a:buChar char="•"/>
            </a:pPr>
            <a:r>
              <a:rPr lang="en-GB" sz="2000" dirty="0">
                <a:solidFill>
                  <a:prstClr val="white"/>
                </a:solidFill>
                <a:latin typeface="Segoe UI Semilight" panose="020B0402040204020203" pitchFamily="34" charset="0"/>
                <a:cs typeface="Segoe UI Semilight" panose="020B0402040204020203" pitchFamily="34" charset="0"/>
              </a:rPr>
              <a:t>If rendering software makes use of GPUs, then suggest the NC series (i.e., NVIDIA GPU “compute” focused instances)</a:t>
            </a:r>
          </a:p>
          <a:p>
            <a:pPr defTabSz="914411"/>
            <a:endParaRPr lang="en-GB" dirty="0">
              <a:solidFill>
                <a:prstClr val="white"/>
              </a:solidFill>
              <a:latin typeface="Segoe UI" panose="020B0502040204020203" pitchFamily="34" charset="0"/>
              <a:cs typeface="Segoe UI" panose="020B0502040204020203" pitchFamily="34" charset="0"/>
            </a:endParaRPr>
          </a:p>
          <a:p>
            <a:pPr defTabSz="914411"/>
            <a:endParaRPr lang="en-GB" dirty="0">
              <a:solidFill>
                <a:prstClr val="whit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551768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131650"/>
            <a:ext cx="8264453" cy="554921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r>
              <a:rPr lang="en-US" sz="2000" dirty="0"/>
              <a:t>Setup and configure a scale-out media processing architecture using Azure Batch. You will use big compute (scale-out compute, embarrassingly parallel processing) techniques without having to write a lot of code, learning how these tasks can be accomplished declaratively. </a:t>
            </a:r>
          </a:p>
          <a:p>
            <a:pPr>
              <a:lnSpc>
                <a:spcPct val="90000"/>
              </a:lnSpc>
              <a:spcAft>
                <a:spcPts val="600"/>
              </a:spcAft>
            </a:pPr>
            <a:endParaRPr lang="en-US" sz="2400" dirty="0"/>
          </a:p>
          <a:p>
            <a:pPr>
              <a:lnSpc>
                <a:spcPct val="90000"/>
              </a:lnSpc>
              <a:spcAft>
                <a:spcPts val="600"/>
              </a:spcAft>
            </a:pPr>
            <a:r>
              <a:rPr lang="en-US" sz="3600" dirty="0">
                <a:latin typeface="+mj-lt"/>
              </a:rPr>
              <a:t>Learning objectives</a:t>
            </a:r>
          </a:p>
          <a:p>
            <a:pPr marL="285750" lvl="0" indent="-285750">
              <a:buFont typeface="Arial" panose="020B0604020202020204" pitchFamily="34" charset="0"/>
              <a:buChar char="•"/>
            </a:pPr>
            <a:r>
              <a:rPr lang="en-US" sz="2000" dirty="0"/>
              <a:t>Learn the core capabilities of Azure Batch</a:t>
            </a:r>
          </a:p>
          <a:p>
            <a:pPr marL="285750" lvl="0" indent="-285750">
              <a:buFont typeface="Arial" panose="020B0604020202020204" pitchFamily="34" charset="0"/>
              <a:buChar char="•"/>
            </a:pPr>
            <a:r>
              <a:rPr lang="en-US" sz="2000" dirty="0"/>
              <a:t>Understand how to author custom Pool and Job templates</a:t>
            </a:r>
          </a:p>
          <a:p>
            <a:pPr marL="285750" lvl="0" indent="-285750">
              <a:buFont typeface="Arial" panose="020B0604020202020204" pitchFamily="34" charset="0"/>
              <a:buChar char="•"/>
            </a:pPr>
            <a:r>
              <a:rPr lang="en-US" sz="2000" dirty="0"/>
              <a:t>Work with Job input and output files</a:t>
            </a:r>
          </a:p>
          <a:p>
            <a:pPr marL="285750" lvl="0" indent="-285750">
              <a:buFont typeface="Arial" panose="020B0604020202020204" pitchFamily="34" charset="0"/>
              <a:buChar char="•"/>
            </a:pPr>
            <a:r>
              <a:rPr lang="en-US" sz="2000" dirty="0"/>
              <a:t>Learn to author Batch auto-scale formulas</a:t>
            </a:r>
          </a:p>
          <a:p>
            <a:pPr marL="285750" lvl="0" indent="-285750">
              <a:buFont typeface="Arial" panose="020B0604020202020204" pitchFamily="34" charset="0"/>
              <a:buChar char="•"/>
            </a:pPr>
            <a:r>
              <a:rPr lang="en-US" sz="2000" dirty="0"/>
              <a:t>Leverage Batch Explorer and the Azure Portal for management and monitoring</a:t>
            </a:r>
          </a:p>
          <a:p>
            <a:pPr marL="285750" lvl="0" indent="-285750">
              <a:buFont typeface="Arial" panose="020B0604020202020204" pitchFamily="34" charset="0"/>
              <a:buChar char="•"/>
            </a:pPr>
            <a:r>
              <a:rPr lang="en-US" sz="2000" dirty="0"/>
              <a:t>Use Marketplace applications to simplify common big compute tasks, such as 3D rendering</a:t>
            </a:r>
          </a:p>
        </p:txBody>
      </p:sp>
      <p:pic>
        <p:nvPicPr>
          <p:cNvPr id="4" name="Graphic 3" descr="Decorative icon" title="Decorative icon">
            <a:extLst>
              <a:ext uri="{FF2B5EF4-FFF2-40B4-BE49-F238E27FC236}">
                <a16:creationId xmlns:a16="http://schemas.microsoft.com/office/drawing/2014/main" id="{E3A1E754-9C72-4AEF-AC82-9115000D2B3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3486" y="1029050"/>
            <a:ext cx="3626358" cy="3626358"/>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48500"/>
            <a:ext cx="11036080" cy="1633025"/>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Batch Computing</a:t>
            </a:r>
          </a:p>
          <a:p>
            <a:pPr defTabSz="914411"/>
            <a:r>
              <a:rPr lang="en-GB" sz="2800" i="1" dirty="0">
                <a:solidFill>
                  <a:prstClr val="white"/>
                </a:solidFill>
                <a:latin typeface="+mj-lt"/>
                <a:cs typeface="Segoe UI" panose="020B0502040204020203" pitchFamily="34" charset="0"/>
              </a:rPr>
              <a:t>How would you guide ThoughtRender to load data so it can be processed by the rendering compute workload?</a:t>
            </a:r>
            <a:endParaRPr lang="en-GB" sz="2800" dirty="0">
              <a:solidFill>
                <a:prstClr val="white"/>
              </a:solidFill>
              <a:latin typeface="+mj-lt"/>
              <a:cs typeface="Segoe UI" panose="020B0502040204020203" pitchFamily="34" charset="0"/>
            </a:endParaRPr>
          </a:p>
        </p:txBody>
      </p:sp>
      <p:sp>
        <p:nvSpPr>
          <p:cNvPr id="3" name="TextBox 2"/>
          <p:cNvSpPr txBox="1"/>
          <p:nvPr/>
        </p:nvSpPr>
        <p:spPr>
          <a:xfrm>
            <a:off x="450376" y="2684411"/>
            <a:ext cx="6332561" cy="2880789"/>
          </a:xfrm>
          <a:prstGeom prst="rect">
            <a:avLst/>
          </a:prstGeom>
          <a:noFill/>
        </p:spPr>
        <p:txBody>
          <a:bodyPr wrap="square" lIns="182880" tIns="146304" rIns="182880" bIns="146304" rtlCol="0">
            <a:spAutoFit/>
          </a:bodyPr>
          <a:lstStyle/>
          <a:p>
            <a:pPr marL="285750" indent="-285750" defTabSz="914411">
              <a:buFont typeface="Arial" panose="020B0604020202020204" pitchFamily="34" charset="0"/>
              <a:buChar char="•"/>
            </a:pPr>
            <a:r>
              <a:rPr lang="en-GB" sz="2400" dirty="0">
                <a:solidFill>
                  <a:prstClr val="white"/>
                </a:solidFill>
                <a:latin typeface="+mj-lt"/>
                <a:cs typeface="Segoe UI" panose="020B0502040204020203" pitchFamily="34" charset="0"/>
              </a:rPr>
              <a:t>Typically the data should be loaded to a “fast” storage share (e.g., BeeGFS or Lustre Parallel File System) </a:t>
            </a:r>
          </a:p>
          <a:p>
            <a:pPr marL="285750" indent="-285750" defTabSz="914411">
              <a:buFont typeface="Arial" panose="020B0604020202020204" pitchFamily="34" charset="0"/>
              <a:buChar char="•"/>
            </a:pPr>
            <a:r>
              <a:rPr lang="en-GB" sz="2400" dirty="0">
                <a:solidFill>
                  <a:prstClr val="white"/>
                </a:solidFill>
                <a:latin typeface="+mj-lt"/>
                <a:cs typeface="Segoe UI" panose="020B0502040204020203" pitchFamily="34" charset="0"/>
              </a:rPr>
              <a:t>For standard image processing, if they fit on the node’s local storage during processing, then SMB share can be used as source and destination </a:t>
            </a:r>
          </a:p>
        </p:txBody>
      </p:sp>
      <p:pic>
        <p:nvPicPr>
          <p:cNvPr id="4" name="Picture 3" descr="Screenshot of a robot." title="Robot image">
            <a:extLst>
              <a:ext uri="{FF2B5EF4-FFF2-40B4-BE49-F238E27FC236}">
                <a16:creationId xmlns:a16="http://schemas.microsoft.com/office/drawing/2014/main" id="{5A3D1755-9331-4B08-B75F-C25E72F2CE0A}"/>
              </a:ext>
            </a:extLst>
          </p:cNvPr>
          <p:cNvPicPr/>
          <p:nvPr/>
        </p:nvPicPr>
        <p:blipFill rotWithShape="1">
          <a:blip r:embed="rId3"/>
          <a:srcRect l="60150" t="46758" r="10576" b="2369"/>
          <a:stretch/>
        </p:blipFill>
        <p:spPr>
          <a:xfrm>
            <a:off x="6953250" y="3462363"/>
            <a:ext cx="4171950" cy="3106126"/>
          </a:xfrm>
          <a:prstGeom prst="rect">
            <a:avLst/>
          </a:prstGeom>
          <a:ln>
            <a:solidFill>
              <a:schemeClr val="tx1"/>
            </a:solidFill>
          </a:ln>
        </p:spPr>
      </p:pic>
    </p:spTree>
    <p:extLst>
      <p:ext uri="{BB962C8B-B14F-4D97-AF65-F5344CB8AC3E}">
        <p14:creationId xmlns:p14="http://schemas.microsoft.com/office/powerpoint/2010/main" val="2770880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48500"/>
            <a:ext cx="11036080" cy="2063912"/>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Batch Computing</a:t>
            </a:r>
          </a:p>
          <a:p>
            <a:pPr defTabSz="914411"/>
            <a:r>
              <a:rPr lang="en-US" sz="2800" i="1" dirty="0">
                <a:solidFill>
                  <a:prstClr val="white"/>
                </a:solidFill>
                <a:latin typeface="+mj-lt"/>
                <a:cs typeface="Segoe UI" panose="020B0502040204020203" pitchFamily="34" charset="0"/>
              </a:rPr>
              <a:t>Will this data be stored on compute instances during a batch run? Would you store data on each compute node working in a batch, or would you store data in a shared area?</a:t>
            </a:r>
            <a:endParaRPr lang="en-GB" sz="2800" dirty="0">
              <a:solidFill>
                <a:prstClr val="white"/>
              </a:solidFill>
              <a:latin typeface="+mj-lt"/>
              <a:cs typeface="Segoe UI" panose="020B0502040204020203" pitchFamily="34" charset="0"/>
            </a:endParaRPr>
          </a:p>
        </p:txBody>
      </p:sp>
      <p:sp>
        <p:nvSpPr>
          <p:cNvPr id="3" name="TextBox 2"/>
          <p:cNvSpPr txBox="1"/>
          <p:nvPr/>
        </p:nvSpPr>
        <p:spPr>
          <a:xfrm>
            <a:off x="473526" y="3021309"/>
            <a:ext cx="10626596" cy="2511457"/>
          </a:xfrm>
          <a:prstGeom prst="rect">
            <a:avLst/>
          </a:prstGeom>
          <a:noFill/>
        </p:spPr>
        <p:txBody>
          <a:bodyPr wrap="square" lIns="182880" tIns="146304" rIns="182880" bIns="146304" rtlCol="0">
            <a:spAutoFit/>
          </a:bodyPr>
          <a:lstStyle/>
          <a:p>
            <a:pPr marL="285750" indent="-285750" defTabSz="914411">
              <a:buFont typeface="Arial" panose="020B0604020202020204" pitchFamily="34" charset="0"/>
              <a:buChar char="•"/>
            </a:pPr>
            <a:r>
              <a:rPr lang="en-US" sz="2400" dirty="0">
                <a:solidFill>
                  <a:prstClr val="white"/>
                </a:solidFill>
                <a:latin typeface="+mj-lt"/>
                <a:cs typeface="Segoe UI" panose="020B0502040204020203" pitchFamily="34" charset="0"/>
              </a:rPr>
              <a:t>The answer depends on the workload </a:t>
            </a:r>
          </a:p>
          <a:p>
            <a:pPr marL="285750" indent="-285750" defTabSz="914411">
              <a:buFont typeface="Arial" panose="020B0604020202020204" pitchFamily="34" charset="0"/>
              <a:buChar char="•"/>
            </a:pPr>
            <a:r>
              <a:rPr lang="en-US" sz="2400" dirty="0">
                <a:solidFill>
                  <a:prstClr val="white"/>
                </a:solidFill>
                <a:latin typeface="+mj-lt"/>
                <a:cs typeface="Segoe UI" panose="020B0502040204020203" pitchFamily="34" charset="0"/>
              </a:rPr>
              <a:t>For compute rendering, it may be best to storage the data in a shared area (i.e., parallel filesystem or SMB storage share) </a:t>
            </a:r>
          </a:p>
          <a:p>
            <a:pPr marL="285750" indent="-285750" defTabSz="914411">
              <a:buFont typeface="Arial" panose="020B0604020202020204" pitchFamily="34" charset="0"/>
              <a:buChar char="•"/>
            </a:pPr>
            <a:r>
              <a:rPr lang="en-US" sz="2400" dirty="0">
                <a:solidFill>
                  <a:prstClr val="white"/>
                </a:solidFill>
                <a:latin typeface="+mj-lt"/>
                <a:cs typeface="Segoe UI" panose="020B0502040204020203" pitchFamily="34" charset="0"/>
              </a:rPr>
              <a:t>For image processing, data during a batch run may be OK to be stored on local SSD disk attached to the compute nodes -- used only for the duration of the batch workload</a:t>
            </a:r>
            <a:endParaRPr lang="en-GB" sz="2400" dirty="0">
              <a:solidFill>
                <a:prstClr val="white"/>
              </a:solidFill>
              <a:latin typeface="+mj-lt"/>
              <a:cs typeface="Segoe UI" panose="020B0502040204020203" pitchFamily="34" charset="0"/>
            </a:endParaRPr>
          </a:p>
        </p:txBody>
      </p:sp>
    </p:spTree>
    <p:extLst>
      <p:ext uri="{BB962C8B-B14F-4D97-AF65-F5344CB8AC3E}">
        <p14:creationId xmlns:p14="http://schemas.microsoft.com/office/powerpoint/2010/main" val="32876683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48500"/>
            <a:ext cx="11036080" cy="1202138"/>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Batch Computing</a:t>
            </a:r>
          </a:p>
          <a:p>
            <a:pPr defTabSz="914411"/>
            <a:r>
              <a:rPr lang="en-US" sz="2800" i="1" dirty="0">
                <a:solidFill>
                  <a:prstClr val="white"/>
                </a:solidFill>
                <a:latin typeface="+mj-lt"/>
                <a:cs typeface="Segoe UI" panose="020B0502040204020203" pitchFamily="34" charset="0"/>
              </a:rPr>
              <a:t>What sort of performance will be required from this storage?</a:t>
            </a:r>
            <a:endParaRPr lang="en-GB" sz="2800" dirty="0">
              <a:solidFill>
                <a:prstClr val="white"/>
              </a:solidFill>
              <a:latin typeface="+mj-lt"/>
              <a:cs typeface="Segoe UI" panose="020B0502040204020203" pitchFamily="34" charset="0"/>
            </a:endParaRPr>
          </a:p>
        </p:txBody>
      </p:sp>
      <p:sp>
        <p:nvSpPr>
          <p:cNvPr id="3" name="TextBox 2"/>
          <p:cNvSpPr txBox="1"/>
          <p:nvPr/>
        </p:nvSpPr>
        <p:spPr>
          <a:xfrm>
            <a:off x="473526" y="2250638"/>
            <a:ext cx="11036080" cy="2142125"/>
          </a:xfrm>
          <a:prstGeom prst="rect">
            <a:avLst/>
          </a:prstGeom>
          <a:noFill/>
        </p:spPr>
        <p:txBody>
          <a:bodyPr wrap="square" lIns="182880" tIns="146304" rIns="182880" bIns="146304" rtlCol="0">
            <a:spAutoFit/>
          </a:bodyPr>
          <a:lstStyle/>
          <a:p>
            <a:pPr marL="285750" indent="-285750" defTabSz="914411">
              <a:buFont typeface="Arial" panose="020B0604020202020204" pitchFamily="34" charset="0"/>
              <a:buChar char="•"/>
            </a:pPr>
            <a:r>
              <a:rPr lang="en-US" sz="2400" dirty="0">
                <a:solidFill>
                  <a:prstClr val="white"/>
                </a:solidFill>
                <a:latin typeface="+mj-lt"/>
                <a:cs typeface="Segoe UI" panose="020B0502040204020203" pitchFamily="34" charset="0"/>
              </a:rPr>
              <a:t>It is a good idea to check/benchmark this against what the customer currently uses </a:t>
            </a:r>
          </a:p>
          <a:p>
            <a:pPr marL="285750" indent="-285750" defTabSz="914411">
              <a:buFont typeface="Arial" panose="020B0604020202020204" pitchFamily="34" charset="0"/>
              <a:buChar char="•"/>
            </a:pPr>
            <a:r>
              <a:rPr lang="en-US" sz="2400" dirty="0">
                <a:solidFill>
                  <a:prstClr val="white"/>
                </a:solidFill>
                <a:latin typeface="+mj-lt"/>
                <a:cs typeface="Segoe UI" panose="020B0502040204020203" pitchFamily="34" charset="0"/>
              </a:rPr>
              <a:t>The storage used should be able to "feed" all of the compute nodes for the duration of the run, such that the compute cores on the compute nodes are fully utilized</a:t>
            </a:r>
            <a:endParaRPr lang="en-GB" sz="2400" dirty="0">
              <a:solidFill>
                <a:prstClr val="white"/>
              </a:solidFill>
              <a:latin typeface="+mj-lt"/>
              <a:cs typeface="Segoe UI" panose="020B0502040204020203" pitchFamily="34" charset="0"/>
            </a:endParaRPr>
          </a:p>
        </p:txBody>
      </p:sp>
    </p:spTree>
    <p:extLst>
      <p:ext uri="{BB962C8B-B14F-4D97-AF65-F5344CB8AC3E}">
        <p14:creationId xmlns:p14="http://schemas.microsoft.com/office/powerpoint/2010/main" val="40066856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48500"/>
            <a:ext cx="11036080" cy="1202138"/>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Batch Computing</a:t>
            </a:r>
          </a:p>
          <a:p>
            <a:pPr defTabSz="914411"/>
            <a:r>
              <a:rPr lang="en-US" sz="2800" i="1" dirty="0">
                <a:solidFill>
                  <a:prstClr val="white"/>
                </a:solidFill>
                <a:latin typeface="+mj-lt"/>
                <a:cs typeface="Segoe UI" panose="020B0502040204020203" pitchFamily="34" charset="0"/>
              </a:rPr>
              <a:t>Will this data need to be backed up or archived?</a:t>
            </a:r>
            <a:endParaRPr lang="en-GB" sz="2800" dirty="0">
              <a:solidFill>
                <a:prstClr val="white"/>
              </a:solidFill>
              <a:latin typeface="+mj-lt"/>
              <a:cs typeface="Segoe UI" panose="020B0502040204020203" pitchFamily="34" charset="0"/>
            </a:endParaRPr>
          </a:p>
        </p:txBody>
      </p:sp>
      <p:sp>
        <p:nvSpPr>
          <p:cNvPr id="3" name="TextBox 2"/>
          <p:cNvSpPr txBox="1"/>
          <p:nvPr/>
        </p:nvSpPr>
        <p:spPr>
          <a:xfrm>
            <a:off x="473526" y="2250638"/>
            <a:ext cx="11036080" cy="2880789"/>
          </a:xfrm>
          <a:prstGeom prst="rect">
            <a:avLst/>
          </a:prstGeom>
          <a:noFill/>
        </p:spPr>
        <p:txBody>
          <a:bodyPr wrap="square" lIns="182880" tIns="146304" rIns="182880" bIns="146304" rtlCol="0">
            <a:spAutoFit/>
          </a:bodyPr>
          <a:lstStyle/>
          <a:p>
            <a:pPr marL="285750" indent="-285750" defTabSz="914411">
              <a:buFont typeface="Arial" panose="020B0604020202020204" pitchFamily="34" charset="0"/>
              <a:buChar char="•"/>
            </a:pPr>
            <a:r>
              <a:rPr lang="en-US" sz="2400" dirty="0">
                <a:solidFill>
                  <a:prstClr val="white"/>
                </a:solidFill>
                <a:latin typeface="+mj-lt"/>
                <a:cs typeface="Segoe UI" panose="020B0502040204020203" pitchFamily="34" charset="0"/>
              </a:rPr>
              <a:t>Data during a compute run is typically referred to as "scratch" data, and may not be needed after the compute run, and can be discarded </a:t>
            </a:r>
          </a:p>
          <a:p>
            <a:pPr marL="285750" indent="-285750" defTabSz="914411">
              <a:buFont typeface="Arial" panose="020B0604020202020204" pitchFamily="34" charset="0"/>
              <a:buChar char="•"/>
            </a:pPr>
            <a:r>
              <a:rPr lang="en-US" sz="2400" dirty="0">
                <a:solidFill>
                  <a:prstClr val="white"/>
                </a:solidFill>
                <a:latin typeface="+mj-lt"/>
                <a:cs typeface="Segoe UI" panose="020B0502040204020203" pitchFamily="34" charset="0"/>
              </a:rPr>
              <a:t>Care should be taken that the output of the compute run is stored/saved elsewhere before the "scratch" storage used during the compute run is destroyed </a:t>
            </a:r>
          </a:p>
          <a:p>
            <a:pPr marL="285750" indent="-285750" defTabSz="914411">
              <a:buFont typeface="Arial" panose="020B0604020202020204" pitchFamily="34" charset="0"/>
              <a:buChar char="•"/>
            </a:pPr>
            <a:r>
              <a:rPr lang="en-US" sz="2400" dirty="0">
                <a:solidFill>
                  <a:prstClr val="white"/>
                </a:solidFill>
                <a:latin typeface="+mj-lt"/>
                <a:cs typeface="Segoe UI" panose="020B0502040204020203" pitchFamily="34" charset="0"/>
              </a:rPr>
              <a:t>Depending on the use case, it may be practical to "archive" all of the compute run data, including the interim data normally thrown away -- this may save time to recall later if a project needs to be re-done</a:t>
            </a:r>
            <a:endParaRPr lang="en-GB" sz="2400" dirty="0">
              <a:solidFill>
                <a:prstClr val="white"/>
              </a:solidFill>
              <a:latin typeface="+mj-lt"/>
              <a:cs typeface="Segoe UI" panose="020B0502040204020203" pitchFamily="34" charset="0"/>
            </a:endParaRPr>
          </a:p>
        </p:txBody>
      </p:sp>
    </p:spTree>
    <p:extLst>
      <p:ext uri="{BB962C8B-B14F-4D97-AF65-F5344CB8AC3E}">
        <p14:creationId xmlns:p14="http://schemas.microsoft.com/office/powerpoint/2010/main" val="31316270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48500"/>
            <a:ext cx="11036080" cy="5941897"/>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Operationalizing and Integrating</a:t>
            </a:r>
          </a:p>
          <a:p>
            <a:pPr defTabSz="914411"/>
            <a:r>
              <a:rPr lang="en-GB" sz="2800" i="1" dirty="0">
                <a:solidFill>
                  <a:prstClr val="white"/>
                </a:solidFill>
                <a:cs typeface="Segoe UI" panose="020B0502040204020203" pitchFamily="34" charset="0"/>
              </a:rPr>
              <a:t>Can ThoughtRender connect their Batch Rendering workloads in Azure to their Rendering workloads on-premises? </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Yes</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Options include application-level connections (assuming a network connection such as VPN is already in place) </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Check what type of HPC compute cluster that ThoughtRender uses on- premises, and check the scheduling and batch software they use on those systems </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Some of this software (e.g., HPC Pack, IBM LSF, Slurm, Univa GridEngine) have integrations possible with Azure to allow “bursting” (i.e., keeping head node control on-premises, and sending compute jobs to compute nodes running on Azure – basically extending the on-premises HPC cluster into the cloud)</a:t>
            </a:r>
          </a:p>
          <a:p>
            <a:pPr defTabSz="914411"/>
            <a:r>
              <a:rPr lang="en-GB" sz="2000" dirty="0">
                <a:solidFill>
                  <a:prstClr val="white"/>
                </a:solidFill>
                <a:latin typeface="Segoe UI" panose="020B0502040204020203" pitchFamily="34" charset="0"/>
                <a:cs typeface="Segoe UI" panose="020B0502040204020203" pitchFamily="34" charset="0"/>
              </a:rPr>
              <a:t> </a:t>
            </a:r>
          </a:p>
          <a:p>
            <a:pPr defTabSz="914411"/>
            <a:endParaRPr lang="en-GB" sz="2000" dirty="0">
              <a:solidFill>
                <a:prstClr val="whit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760963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48500"/>
            <a:ext cx="7874905" cy="4156793"/>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Operationalizing and Integrating</a:t>
            </a:r>
          </a:p>
          <a:p>
            <a:pPr defTabSz="914411"/>
            <a:r>
              <a:rPr lang="en-GB" sz="2800" i="1" dirty="0">
                <a:solidFill>
                  <a:prstClr val="white"/>
                </a:solidFill>
                <a:cs typeface="Segoe UI" panose="020B0502040204020203" pitchFamily="34" charset="0"/>
              </a:rPr>
              <a:t>Is it possible for ThoughtRender to keep their Azure infrastructure separate from their on-premises HPC clusters? </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Yes</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Separate clusters can be created in Azure, and configuration easily repeated or applied using Azure ARM templates, or using CycleCloud software</a:t>
            </a:r>
          </a:p>
          <a:p>
            <a:pPr marL="342900" indent="-342900" defTabSz="914411">
              <a:buFont typeface="Arial" panose="020B0604020202020204" pitchFamily="34" charset="0"/>
              <a:buChar char="•"/>
            </a:pPr>
            <a:endParaRPr lang="en-GB" sz="2000" dirty="0">
              <a:solidFill>
                <a:prstClr val="white"/>
              </a:solidFill>
              <a:cs typeface="Segoe UI" panose="020B0502040204020203" pitchFamily="34" charset="0"/>
            </a:endParaRPr>
          </a:p>
          <a:p>
            <a:pPr defTabSz="914411"/>
            <a:endParaRPr lang="en-GB" sz="2000" dirty="0">
              <a:solidFill>
                <a:prstClr val="white"/>
              </a:solidFill>
              <a:latin typeface="Segoe UI" panose="020B0502040204020203" pitchFamily="34" charset="0"/>
              <a:cs typeface="Segoe UI" panose="020B0502040204020203" pitchFamily="34" charset="0"/>
            </a:endParaRPr>
          </a:p>
        </p:txBody>
      </p:sp>
      <p:pic>
        <p:nvPicPr>
          <p:cNvPr id="4" name="Graphic 3" descr="Desktop computer and server icons" title="Desktop computer and server icons">
            <a:extLst>
              <a:ext uri="{FF2B5EF4-FFF2-40B4-BE49-F238E27FC236}">
                <a16:creationId xmlns:a16="http://schemas.microsoft.com/office/drawing/2014/main" id="{162464A4-5188-46CB-82A3-5BE4DC618F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95986" y="1462934"/>
            <a:ext cx="2794000" cy="2794000"/>
          </a:xfrm>
          <a:prstGeom prst="rect">
            <a:avLst/>
          </a:prstGeom>
        </p:spPr>
      </p:pic>
    </p:spTree>
    <p:extLst>
      <p:ext uri="{BB962C8B-B14F-4D97-AF65-F5344CB8AC3E}">
        <p14:creationId xmlns:p14="http://schemas.microsoft.com/office/powerpoint/2010/main" val="26700723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Box 4">
            <a:extLst>
              <a:ext uri="{FF2B5EF4-FFF2-40B4-BE49-F238E27FC236}">
                <a16:creationId xmlns:a16="http://schemas.microsoft.com/office/drawing/2014/main" id="{34859858-8C34-445E-ACDB-A22BBAFD6D08}"/>
              </a:ext>
            </a:extLst>
          </p:cNvPr>
          <p:cNvSpPr txBox="1"/>
          <p:nvPr/>
        </p:nvSpPr>
        <p:spPr>
          <a:xfrm>
            <a:off x="343120" y="1048500"/>
            <a:ext cx="11428333" cy="3356574"/>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Visualization and Remote Workstations</a:t>
            </a:r>
            <a:endParaRPr lang="en-GB" sz="2000" dirty="0">
              <a:solidFill>
                <a:prstClr val="white"/>
              </a:solidFill>
              <a:cs typeface="Segoe UI" panose="020B0502040204020203" pitchFamily="34" charset="0"/>
            </a:endParaRPr>
          </a:p>
          <a:p>
            <a:pPr defTabSz="914411"/>
            <a:r>
              <a:rPr lang="en-GB" sz="2800" i="1" dirty="0">
                <a:solidFill>
                  <a:prstClr val="white"/>
                </a:solidFill>
                <a:cs typeface="Segoe UI" panose="020B0502040204020203" pitchFamily="34" charset="0"/>
              </a:rPr>
              <a:t>Are special types of compute instances needed for remote workstations in Azure?</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Yes, the “NV” (NVIDIA Visualization) compute instances should be used </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These contain special NVIDIA GRID technology graphics cards (e.g., NVIDIA M60), specialized for visualizations and remote workstation use</a:t>
            </a:r>
          </a:p>
          <a:p>
            <a:pPr defTabSz="914411"/>
            <a:endParaRPr lang="en-GB" sz="2000" dirty="0">
              <a:solidFill>
                <a:prstClr val="white"/>
              </a:solidFill>
              <a:latin typeface="Segoe UI" panose="020B0502040204020203" pitchFamily="34" charset="0"/>
              <a:cs typeface="Segoe UI" panose="020B0502040204020203" pitchFamily="34" charset="0"/>
            </a:endParaRPr>
          </a:p>
          <a:p>
            <a:pPr defTabSz="914411"/>
            <a:endParaRPr lang="en-GB" sz="2000" dirty="0">
              <a:solidFill>
                <a:prstClr val="whit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87060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416689" y="925670"/>
            <a:ext cx="11423619" cy="5449455"/>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Visualization and Remote Workstations</a:t>
            </a:r>
          </a:p>
          <a:p>
            <a:pPr defTabSz="914411"/>
            <a:r>
              <a:rPr lang="en-GB" sz="2800" i="1" dirty="0">
                <a:solidFill>
                  <a:prstClr val="white"/>
                </a:solidFill>
                <a:latin typeface="+mj-lt"/>
                <a:cs typeface="Segoe UI" panose="020B0502040204020203" pitchFamily="34" charset="0"/>
              </a:rPr>
              <a:t>Is a special type of software required for client access? Could users simply use remote desktop? Would this perform the way ThoughtRender (or their customers) would like it to?</a:t>
            </a:r>
          </a:p>
          <a:p>
            <a:pPr marL="342900" indent="-342900" defTabSz="914411">
              <a:buFont typeface="Arial" panose="020B0604020202020204" pitchFamily="34" charset="0"/>
              <a:buChar char="•"/>
            </a:pPr>
            <a:r>
              <a:rPr lang="en-GB" sz="2000" dirty="0">
                <a:solidFill>
                  <a:prstClr val="white"/>
                </a:solidFill>
                <a:latin typeface="+mj-lt"/>
                <a:cs typeface="Segoe UI" panose="020B0502040204020203" pitchFamily="34" charset="0"/>
              </a:rPr>
              <a:t>Typically, for “high end” workstation users, specialized software is needed for the best performing remote desktop technology</a:t>
            </a:r>
          </a:p>
          <a:p>
            <a:pPr marL="342900" indent="-342900" defTabSz="914411">
              <a:buFont typeface="Arial" panose="020B0604020202020204" pitchFamily="34" charset="0"/>
              <a:buChar char="•"/>
            </a:pPr>
            <a:r>
              <a:rPr lang="en-GB" sz="2000" dirty="0">
                <a:solidFill>
                  <a:prstClr val="white"/>
                </a:solidFill>
                <a:latin typeface="+mj-lt"/>
                <a:cs typeface="Segoe UI" panose="020B0502040204020203" pitchFamily="34" charset="0"/>
              </a:rPr>
              <a:t>For example, “low latency” is must when interacting with 3D models in real-time </a:t>
            </a:r>
          </a:p>
          <a:p>
            <a:pPr marL="342900" indent="-342900" defTabSz="914411">
              <a:buFont typeface="Arial" panose="020B0604020202020204" pitchFamily="34" charset="0"/>
              <a:buChar char="•"/>
            </a:pPr>
            <a:r>
              <a:rPr lang="en-GB" sz="2000" dirty="0">
                <a:solidFill>
                  <a:prstClr val="white"/>
                </a:solidFill>
                <a:latin typeface="+mj-lt"/>
                <a:cs typeface="Segoe UI" panose="020B0502040204020203" pitchFamily="34" charset="0"/>
              </a:rPr>
              <a:t>Partner solution software and technology in this space includes Teradici and Citrix HDX</a:t>
            </a:r>
          </a:p>
          <a:p>
            <a:pPr marL="342900" indent="-342900" defTabSz="914411">
              <a:buFont typeface="Arial" panose="020B0604020202020204" pitchFamily="34" charset="0"/>
              <a:buChar char="•"/>
            </a:pPr>
            <a:r>
              <a:rPr lang="en-GB" sz="2000" dirty="0">
                <a:solidFill>
                  <a:prstClr val="white"/>
                </a:solidFill>
                <a:latin typeface="+mj-lt"/>
                <a:cs typeface="Segoe UI" panose="020B0502040204020203" pitchFamily="34" charset="0"/>
              </a:rPr>
              <a:t>These solutions are secure and can ensure </a:t>
            </a:r>
            <a:r>
              <a:rPr lang="en-GB" sz="2000" dirty="0" err="1">
                <a:solidFill>
                  <a:prstClr val="white"/>
                </a:solidFill>
                <a:latin typeface="+mj-lt"/>
                <a:cs typeface="Segoe UI" panose="020B0502040204020203" pitchFamily="34" charset="0"/>
              </a:rPr>
              <a:t>color</a:t>
            </a:r>
            <a:r>
              <a:rPr lang="en-GB" sz="2000" dirty="0">
                <a:solidFill>
                  <a:prstClr val="white"/>
                </a:solidFill>
                <a:latin typeface="+mj-lt"/>
                <a:cs typeface="Segoe UI" panose="020B0502040204020203" pitchFamily="34" charset="0"/>
              </a:rPr>
              <a:t> correctness</a:t>
            </a:r>
          </a:p>
          <a:p>
            <a:pPr marL="342900" indent="-342900" defTabSz="914411">
              <a:buFont typeface="Arial" panose="020B0604020202020204" pitchFamily="34" charset="0"/>
              <a:buChar char="•"/>
            </a:pPr>
            <a:r>
              <a:rPr lang="en-US" sz="2000" dirty="0">
                <a:solidFill>
                  <a:prstClr val="white"/>
                </a:solidFill>
                <a:latin typeface="+mj-lt"/>
                <a:cs typeface="Segoe UI" panose="020B0502040204020203" pitchFamily="34" charset="0"/>
              </a:rPr>
              <a:t>The idea to use specialized software (e.g., like </a:t>
            </a:r>
            <a:r>
              <a:rPr lang="en-US" sz="2000" dirty="0" err="1">
                <a:solidFill>
                  <a:prstClr val="white"/>
                </a:solidFill>
                <a:latin typeface="+mj-lt"/>
                <a:cs typeface="Segoe UI" panose="020B0502040204020203" pitchFamily="34" charset="0"/>
              </a:rPr>
              <a:t>Teradici</a:t>
            </a:r>
            <a:r>
              <a:rPr lang="en-US" sz="2000" dirty="0">
                <a:solidFill>
                  <a:prstClr val="white"/>
                </a:solidFill>
                <a:latin typeface="+mj-lt"/>
                <a:cs typeface="Segoe UI" panose="020B0502040204020203" pitchFamily="34" charset="0"/>
              </a:rPr>
              <a:t> or Citrix HDX) is typically driven by the need to perform and perform better than typical remote desktop</a:t>
            </a:r>
          </a:p>
          <a:p>
            <a:pPr marL="342900" indent="-342900" defTabSz="914411">
              <a:buFont typeface="Arial" panose="020B0604020202020204" pitchFamily="34" charset="0"/>
              <a:buChar char="•"/>
            </a:pPr>
            <a:r>
              <a:rPr lang="en-US" sz="2000" dirty="0">
                <a:solidFill>
                  <a:prstClr val="white"/>
                </a:solidFill>
                <a:latin typeface="+mj-lt"/>
                <a:cs typeface="Segoe UI" panose="020B0502040204020203" pitchFamily="34" charset="0"/>
              </a:rPr>
              <a:t>Not all specialized software may facilitate collaboration (i.e., multiple users sharing a screen), and not all software will provide the "low latency" needed to interact with the software in a performant way for the users involved</a:t>
            </a:r>
            <a:endParaRPr lang="en-GB" sz="2000" dirty="0">
              <a:solidFill>
                <a:prstClr val="white"/>
              </a:solidFill>
              <a:latin typeface="Segoe UI" panose="020B0502040204020203" pitchFamily="34" charset="0"/>
              <a:cs typeface="Segoe UI" panose="020B0502040204020203" pitchFamily="34" charset="0"/>
            </a:endParaRPr>
          </a:p>
          <a:p>
            <a:pPr defTabSz="914411"/>
            <a:endParaRPr lang="en-GB" sz="2000" dirty="0">
              <a:solidFill>
                <a:prstClr val="whit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274312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966439"/>
            <a:ext cx="11653523" cy="5179873"/>
          </a:xfrm>
        </p:spPr>
        <p:txBody>
          <a:bodyPr>
            <a:noAutofit/>
          </a:bodyPr>
          <a:lstStyle/>
          <a:p>
            <a:pPr marL="0" indent="0">
              <a:spcAft>
                <a:spcPts val="882"/>
              </a:spcAft>
              <a:buNone/>
            </a:pPr>
            <a:r>
              <a:rPr lang="en-US" sz="2800" i="1" dirty="0">
                <a:solidFill>
                  <a:schemeClr val="tx1"/>
                </a:solidFill>
                <a:latin typeface="+mn-lt"/>
              </a:rPr>
              <a:t>Will Azure give us control to schedule jobs when we want?</a:t>
            </a:r>
          </a:p>
          <a:p>
            <a:pPr>
              <a:spcAft>
                <a:spcPts val="882"/>
              </a:spcAft>
            </a:pPr>
            <a:r>
              <a:rPr lang="en-US" sz="2000" dirty="0">
                <a:solidFill>
                  <a:schemeClr val="tx1"/>
                </a:solidFill>
                <a:latin typeface="+mn-lt"/>
              </a:rPr>
              <a:t>Yes. With Azure Batch, jobs can be queued as normal, or sent to a queue and completed at desired times of day. </a:t>
            </a:r>
          </a:p>
          <a:p>
            <a:pPr marL="0" indent="0">
              <a:spcAft>
                <a:spcPts val="882"/>
              </a:spcAft>
              <a:buNone/>
            </a:pPr>
            <a:r>
              <a:rPr lang="en-US" sz="2800" i="1" dirty="0">
                <a:solidFill>
                  <a:schemeClr val="tx1"/>
                </a:solidFill>
                <a:latin typeface="+mn-lt"/>
              </a:rPr>
              <a:t>Will the capacity be available on Azure when we want it?</a:t>
            </a:r>
          </a:p>
          <a:p>
            <a:pPr>
              <a:spcAft>
                <a:spcPts val="882"/>
              </a:spcAft>
            </a:pPr>
            <a:r>
              <a:rPr lang="en-US" sz="2000" dirty="0">
                <a:solidFill>
                  <a:schemeClr val="tx1"/>
                </a:solidFill>
                <a:latin typeface="+mn-lt"/>
              </a:rPr>
              <a:t>Typically, yes </a:t>
            </a:r>
          </a:p>
          <a:p>
            <a:pPr>
              <a:spcAft>
                <a:spcPts val="882"/>
              </a:spcAft>
            </a:pPr>
            <a:r>
              <a:rPr lang="en-US" sz="2000" dirty="0">
                <a:solidFill>
                  <a:schemeClr val="tx1"/>
                </a:solidFill>
                <a:latin typeface="+mn-lt"/>
              </a:rPr>
              <a:t>This is the benefit of using a large public cloud provider with resources at scale</a:t>
            </a:r>
          </a:p>
          <a:p>
            <a:pPr>
              <a:spcAft>
                <a:spcPts val="882"/>
              </a:spcAft>
            </a:pPr>
            <a:r>
              <a:rPr lang="en-US" sz="2000" dirty="0">
                <a:solidFill>
                  <a:schemeClr val="tx1"/>
                </a:solidFill>
                <a:latin typeface="+mn-lt"/>
              </a:rPr>
              <a:t>Need to consider default limits for specific resources in an Azure subscription and regional availability of specialized compute instances</a:t>
            </a:r>
            <a:endParaRPr lang="en-US" sz="1800" dirty="0">
              <a:solidFill>
                <a:schemeClr val="tx1"/>
              </a:solidFill>
              <a:latin typeface="+mn-lt"/>
            </a:endParaRPr>
          </a:p>
          <a:p>
            <a:pPr marL="0" indent="0">
              <a:spcAft>
                <a:spcPts val="882"/>
              </a:spcAft>
              <a:buNone/>
            </a:pPr>
            <a:r>
              <a:rPr lang="en-US" sz="2800" i="1" dirty="0">
                <a:solidFill>
                  <a:schemeClr val="tx1"/>
                </a:solidFill>
                <a:latin typeface="+mn-lt"/>
              </a:rPr>
              <a:t>We heard Microsoft does Linux now. But how true is this? Will it work with our chosen Linux version? </a:t>
            </a:r>
          </a:p>
          <a:p>
            <a:pPr>
              <a:spcAft>
                <a:spcPts val="882"/>
              </a:spcAft>
            </a:pPr>
            <a:r>
              <a:rPr lang="en-US" sz="2000" dirty="0">
                <a:solidFill>
                  <a:schemeClr val="tx1"/>
                </a:solidFill>
                <a:latin typeface="+mn-lt"/>
              </a:rPr>
              <a:t>Yes, Microsoft loves Linux! Microsoft is committed to make Linux (and wider Open Source technologies) “a first class citizen” on Azure. </a:t>
            </a:r>
          </a:p>
          <a:p>
            <a:pPr>
              <a:spcAft>
                <a:spcPts val="882"/>
              </a:spcAft>
            </a:pPr>
            <a:r>
              <a:rPr lang="en-US" sz="2000" dirty="0">
                <a:solidFill>
                  <a:schemeClr val="tx1"/>
                </a:solidFill>
                <a:latin typeface="+mn-lt"/>
              </a:rPr>
              <a:t>You can choose to run Azure Marketplace images of various Linux distributions/versions, and you can also BYOL (Bring Your Own License) for Enterprise Linux versions you own</a:t>
            </a:r>
          </a:p>
          <a:p>
            <a:pPr marL="0" indent="0">
              <a:spcAft>
                <a:spcPts val="882"/>
              </a:spcAft>
              <a:buNone/>
            </a:pPr>
            <a:endParaRPr lang="en-US" sz="1800" dirty="0">
              <a:solidFill>
                <a:schemeClr val="tx1"/>
              </a:solidFill>
            </a:endParaRP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79873"/>
          </a:xfrm>
        </p:spPr>
        <p:txBody>
          <a:bodyPr>
            <a:noAutofit/>
          </a:bodyPr>
          <a:lstStyle/>
          <a:p>
            <a:pPr marL="0" indent="0">
              <a:spcAft>
                <a:spcPts val="882"/>
              </a:spcAft>
              <a:buNone/>
            </a:pPr>
            <a:r>
              <a:rPr lang="en-US" sz="3600" i="1" dirty="0">
                <a:solidFill>
                  <a:schemeClr val="tx1"/>
                </a:solidFill>
              </a:rPr>
              <a:t>We have petabytes of data on-premises. It would cost us a fortune and take ages to move this to the cloud!</a:t>
            </a:r>
          </a:p>
          <a:p>
            <a:pPr>
              <a:spcAft>
                <a:spcPts val="882"/>
              </a:spcAft>
            </a:pPr>
            <a:r>
              <a:rPr lang="en-US" sz="2800" dirty="0">
                <a:solidFill>
                  <a:schemeClr val="tx1"/>
                </a:solidFill>
              </a:rPr>
              <a:t>This can be a challenge</a:t>
            </a:r>
          </a:p>
          <a:p>
            <a:pPr>
              <a:spcAft>
                <a:spcPts val="882"/>
              </a:spcAft>
            </a:pPr>
            <a:r>
              <a:rPr lang="en-US" sz="2800" dirty="0">
                <a:solidFill>
                  <a:schemeClr val="tx1"/>
                </a:solidFill>
              </a:rPr>
              <a:t>A dedicated connection to Azure via ExpressRoute may help</a:t>
            </a:r>
          </a:p>
          <a:p>
            <a:pPr>
              <a:spcAft>
                <a:spcPts val="882"/>
              </a:spcAft>
            </a:pPr>
            <a:r>
              <a:rPr lang="en-US" sz="2800" dirty="0">
                <a:solidFill>
                  <a:schemeClr val="tx1"/>
                </a:solidFill>
              </a:rPr>
              <a:t>Alternately, consider optimized tools for transferring data. This includes Azcopy (an open source tool from Microsoft), or commercial tools such as Signiant, Aspera, or FileCatalyst With Azure Batch; jobs can be queued as normal, or sent to a queue and completed at desired times of the day. </a:t>
            </a: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16806246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79873"/>
          </a:xfrm>
        </p:spPr>
        <p:txBody>
          <a:bodyPr>
            <a:noAutofit/>
          </a:bodyPr>
          <a:lstStyle/>
          <a:p>
            <a:pPr marL="0" indent="0">
              <a:spcAft>
                <a:spcPts val="882"/>
              </a:spcAft>
              <a:buNone/>
            </a:pPr>
            <a:r>
              <a:rPr lang="en-US" sz="3600" i="1" dirty="0">
                <a:solidFill>
                  <a:schemeClr val="tx1"/>
                </a:solidFill>
              </a:rPr>
              <a:t>We heard collaboration is possible for 3D imaging workstations. But we have very specific color requirements and buy top-end workstation equipment for our users. Our users just wouldn't get the interaction performance they require with something "remote" in the cloud. </a:t>
            </a:r>
          </a:p>
          <a:p>
            <a:pPr marL="0" indent="0">
              <a:spcAft>
                <a:spcPts val="882"/>
              </a:spcAft>
              <a:buNone/>
            </a:pPr>
            <a:endParaRPr lang="en-US" sz="1400" i="1" dirty="0">
              <a:solidFill>
                <a:schemeClr val="tx1"/>
              </a:solidFill>
            </a:endParaRPr>
          </a:p>
          <a:p>
            <a:pPr>
              <a:spcAft>
                <a:spcPts val="882"/>
              </a:spcAft>
            </a:pPr>
            <a:r>
              <a:rPr lang="en-US" sz="2800" dirty="0">
                <a:solidFill>
                  <a:schemeClr val="tx1"/>
                </a:solidFill>
              </a:rPr>
              <a:t>With specific software tools from our partners such as Teradici, specialized solutions exist for exactly this requirement. </a:t>
            </a:r>
          </a:p>
        </p:txBody>
      </p:sp>
    </p:spTree>
    <p:extLst>
      <p:ext uri="{BB962C8B-B14F-4D97-AF65-F5344CB8AC3E}">
        <p14:creationId xmlns:p14="http://schemas.microsoft.com/office/powerpoint/2010/main" val="3354042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79873"/>
          </a:xfrm>
        </p:spPr>
        <p:txBody>
          <a:bodyPr>
            <a:noAutofit/>
          </a:bodyPr>
          <a:lstStyle/>
          <a:p>
            <a:pPr marL="0" indent="0">
              <a:spcAft>
                <a:spcPts val="882"/>
              </a:spcAft>
              <a:buNone/>
            </a:pPr>
            <a:r>
              <a:rPr lang="en-US" i="1" dirty="0"/>
              <a:t>Will this take jobs away from our IT system administrators and HPC engineers?</a:t>
            </a:r>
          </a:p>
          <a:p>
            <a:pPr>
              <a:spcAft>
                <a:spcPts val="882"/>
              </a:spcAft>
            </a:pPr>
            <a:r>
              <a:rPr lang="en-US" sz="2800" dirty="0">
                <a:solidFill>
                  <a:schemeClr val="tx1"/>
                </a:solidFill>
              </a:rPr>
              <a:t>No, IT system administrators can still maintain the systems in Azure, giving the users and the business insight via monitoring, logs, and can more easily respond to requests for new systems</a:t>
            </a:r>
          </a:p>
          <a:p>
            <a:pPr>
              <a:spcAft>
                <a:spcPts val="882"/>
              </a:spcAft>
            </a:pPr>
            <a:r>
              <a:rPr lang="en-US" sz="2800" dirty="0">
                <a:solidFill>
                  <a:schemeClr val="tx1"/>
                </a:solidFill>
              </a:rPr>
              <a:t>HPC engineers can focus on taking advantage of the latest technologies in Azure to improve performance</a:t>
            </a:r>
          </a:p>
        </p:txBody>
      </p:sp>
    </p:spTree>
    <p:extLst>
      <p:ext uri="{BB962C8B-B14F-4D97-AF65-F5344CB8AC3E}">
        <p14:creationId xmlns:p14="http://schemas.microsoft.com/office/powerpoint/2010/main" val="1491462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3195255"/>
          </a:xfrm>
        </p:spPr>
        <p:txBody>
          <a:bodyPr>
            <a:normAutofit/>
          </a:bodyPr>
          <a:lstStyle/>
          <a:p>
            <a:pPr marL="0" indent="0">
              <a:spcAft>
                <a:spcPts val="882"/>
              </a:spcAft>
              <a:buNone/>
            </a:pPr>
            <a:r>
              <a:rPr lang="en-US" sz="3200" i="1" dirty="0">
                <a:solidFill>
                  <a:schemeClr val="tx1"/>
                </a:solidFill>
              </a:rPr>
              <a:t>“With Big Compute power via Azure at our fingertips, we are able to control our delivery – large or small, slow or fast – for our customers, as well as allowing our own team to collaborate and share better, focusing less on fixing hardware, and more on thinking and rendering!”</a:t>
            </a:r>
          </a:p>
          <a:p>
            <a:pPr marL="0" indent="0" algn="r">
              <a:spcAft>
                <a:spcPts val="882"/>
              </a:spcAft>
              <a:buNone/>
            </a:pPr>
            <a:r>
              <a:rPr lang="en-US" sz="3000" dirty="0">
                <a:solidFill>
                  <a:schemeClr val="tx1"/>
                </a:solidFill>
              </a:rPr>
              <a:t>- Thomas Pix, CIO of ThoughtRender</a:t>
            </a:r>
          </a:p>
          <a:p>
            <a:pPr marL="0" indent="0">
              <a:spcAft>
                <a:spcPts val="882"/>
              </a:spcAft>
              <a:buNone/>
            </a:pPr>
            <a:endParaRPr lang="en-US" sz="2400" dirty="0">
              <a:solidFill>
                <a:schemeClr val="tx1"/>
              </a:solidFill>
            </a:endParaRPr>
          </a:p>
          <a:p>
            <a:pPr marL="0" indent="0">
              <a:spcAft>
                <a:spcPts val="882"/>
              </a:spcAft>
              <a:buNone/>
            </a:pPr>
            <a:endParaRPr lang="en-US" sz="24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7515861" cy="5256073"/>
          </a:xfrm>
        </p:spPr>
        <p:txBody>
          <a:bodyPr>
            <a:noAutofit/>
          </a:bodyPr>
          <a:lstStyle/>
          <a:p>
            <a:r>
              <a:rPr lang="en-US" sz="3200" dirty="0">
                <a:solidFill>
                  <a:schemeClr val="tx1"/>
                </a:solidFill>
                <a:latin typeface="+mn-lt"/>
              </a:rPr>
              <a:t>ThoughtRender provides image and video processing services to many industries – marketing and advertising, retail, medical, and media and entertainment</a:t>
            </a:r>
          </a:p>
          <a:p>
            <a:endParaRPr lang="en-US" sz="3200" dirty="0">
              <a:solidFill>
                <a:schemeClr val="tx1"/>
              </a:solidFill>
              <a:latin typeface="+mn-lt"/>
            </a:endParaRPr>
          </a:p>
          <a:p>
            <a:r>
              <a:rPr lang="en-US" sz="3200" dirty="0">
                <a:solidFill>
                  <a:schemeClr val="tx1"/>
                </a:solidFill>
                <a:latin typeface="+mn-lt"/>
              </a:rPr>
              <a:t>Facing challenges from their success in terms of their growth, and ability to scale to new jobs, and new industries</a:t>
            </a:r>
          </a:p>
          <a:p>
            <a:pPr marL="0" indent="0">
              <a:buNone/>
            </a:pPr>
            <a:endParaRPr lang="en-US" sz="2400" dirty="0">
              <a:solidFill>
                <a:schemeClr val="tx1"/>
              </a:solidFill>
            </a:endParaRPr>
          </a:p>
          <a:p>
            <a:pPr marL="336145" lvl="1" indent="0">
              <a:buNone/>
            </a:pPr>
            <a:endParaRPr lang="en-US" sz="24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2400" dirty="0">
              <a:solidFill>
                <a:schemeClr val="tx1"/>
              </a:solidFill>
            </a:endParaRPr>
          </a:p>
        </p:txBody>
      </p:sp>
      <p:pic>
        <p:nvPicPr>
          <p:cNvPr id="4" name="Picture 3" descr="Screenshot from a movie" title="Movie screenshot">
            <a:extLst>
              <a:ext uri="{FF2B5EF4-FFF2-40B4-BE49-F238E27FC236}">
                <a16:creationId xmlns:a16="http://schemas.microsoft.com/office/drawing/2014/main" id="{F4AD166F-6D21-457B-89A2-B1ADDBDCEF11}"/>
              </a:ext>
            </a:extLst>
          </p:cNvPr>
          <p:cNvPicPr>
            <a:picLocks noChangeAspect="1"/>
          </p:cNvPicPr>
          <p:nvPr/>
        </p:nvPicPr>
        <p:blipFill>
          <a:blip r:embed="rId3"/>
          <a:stretch>
            <a:fillRect/>
          </a:stretch>
        </p:blipFill>
        <p:spPr>
          <a:xfrm>
            <a:off x="8047405" y="2819164"/>
            <a:ext cx="3808045" cy="3049099"/>
          </a:xfrm>
          <a:prstGeom prst="rect">
            <a:avLst/>
          </a:prstGeom>
        </p:spPr>
      </p:pic>
      <p:sp>
        <p:nvSpPr>
          <p:cNvPr id="5" name="TextBox 4">
            <a:extLst>
              <a:ext uri="{FF2B5EF4-FFF2-40B4-BE49-F238E27FC236}">
                <a16:creationId xmlns:a16="http://schemas.microsoft.com/office/drawing/2014/main" id="{4ED92859-52C1-43D6-A66A-7DBAD2A6E9DD}"/>
              </a:ext>
            </a:extLst>
          </p:cNvPr>
          <p:cNvSpPr txBox="1"/>
          <p:nvPr/>
        </p:nvSpPr>
        <p:spPr>
          <a:xfrm>
            <a:off x="8082116" y="5820454"/>
            <a:ext cx="3840645" cy="829458"/>
          </a:xfrm>
          <a:prstGeom prst="rect">
            <a:avLst/>
          </a:prstGeom>
          <a:noFill/>
        </p:spPr>
        <p:txBody>
          <a:bodyPr wrap="square" lIns="182880" tIns="146304" rIns="182880" bIns="146304" rtlCol="0">
            <a:spAutoFit/>
          </a:bodyPr>
          <a:lstStyle/>
          <a:p>
            <a:pPr>
              <a:lnSpc>
                <a:spcPct val="90000"/>
              </a:lnSpc>
              <a:spcAft>
                <a:spcPts val="600"/>
              </a:spcAft>
            </a:pPr>
            <a:r>
              <a:rPr lang="en-US" sz="900" dirty="0">
                <a:latin typeface="Segoe UI" panose="020B0502040204020203" pitchFamily="34" charset="0"/>
                <a:ea typeface="Segoe UI" panose="020B0502040204020203" pitchFamily="34" charset="0"/>
                <a:cs typeface="Times New Roman" panose="02020603050405020304" pitchFamily="18" charset="0"/>
              </a:rPr>
              <a:t>(c) copyright 2008, Blender Foundation / </a:t>
            </a:r>
            <a:r>
              <a:rPr lang="en-US" sz="900" u="sng" dirty="0">
                <a:latin typeface="Segoe UI" panose="020B0502040204020203" pitchFamily="34" charset="0"/>
                <a:ea typeface="Segoe UI" panose="020B0502040204020203" pitchFamily="34" charset="0"/>
                <a:cs typeface="Times New Roman" panose="02020603050405020304" pitchFamily="18" charset="0"/>
              </a:rPr>
              <a:t>www.bigbuckbunny.org</a:t>
            </a:r>
            <a:endParaRPr lang="en-US" sz="900" dirty="0"/>
          </a:p>
          <a:p>
            <a:pPr>
              <a:lnSpc>
                <a:spcPct val="90000"/>
              </a:lnSpc>
              <a:spcAft>
                <a:spcPts val="600"/>
              </a:spcAft>
            </a:pP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r>
              <a:rPr lang="en-US" sz="2800" dirty="0">
                <a:solidFill>
                  <a:schemeClr val="tx1"/>
                </a:solidFill>
                <a:latin typeface="+mn-lt"/>
              </a:rPr>
              <a:t>Curious about cloud and think that not only could it help them scale, improve costs and pass savings to customers, and to take advantage of new technologies, such as the latest GPUs</a:t>
            </a:r>
          </a:p>
          <a:p>
            <a:endParaRPr lang="en-US" sz="2800" dirty="0">
              <a:solidFill>
                <a:schemeClr val="tx1"/>
              </a:solidFill>
              <a:latin typeface="+mn-lt"/>
            </a:endParaRPr>
          </a:p>
          <a:p>
            <a:r>
              <a:rPr lang="en-US" sz="2800" dirty="0">
                <a:solidFill>
                  <a:schemeClr val="tx1"/>
                </a:solidFill>
                <a:latin typeface="+mn-lt"/>
              </a:rPr>
              <a:t>Would like to answer their customers who often asks questions like, “Could you get that job processed this week, instead of in 3 weeks’ time?”</a:t>
            </a:r>
          </a:p>
          <a:p>
            <a:endParaRPr lang="en-US" sz="2800" dirty="0">
              <a:solidFill>
                <a:schemeClr val="tx1"/>
              </a:solidFill>
              <a:latin typeface="+mn-lt"/>
            </a:endParaRPr>
          </a:p>
          <a:p>
            <a:r>
              <a:rPr lang="en-US" sz="2800" dirty="0">
                <a:solidFill>
                  <a:schemeClr val="tx1"/>
                </a:solidFill>
                <a:latin typeface="+mn-lt"/>
              </a:rPr>
              <a:t>Are considering bursting jobs to the cloud in a pilot to address this</a:t>
            </a:r>
          </a:p>
          <a:p>
            <a:endParaRPr lang="en-US" sz="2800" dirty="0">
              <a:solidFill>
                <a:schemeClr val="tx1"/>
              </a:solidFill>
            </a:endParaRPr>
          </a:p>
          <a:p>
            <a:pPr marL="0" indent="0">
              <a:buNone/>
            </a:pPr>
            <a:endParaRPr lang="en-US" sz="2400" dirty="0">
              <a:solidFill>
                <a:schemeClr val="tx1"/>
              </a:solidFill>
            </a:endParaRPr>
          </a:p>
          <a:p>
            <a:pPr marL="0" indent="0">
              <a:buNone/>
            </a:pPr>
            <a:endParaRPr lang="en-US" sz="2400" dirty="0">
              <a:solidFill>
                <a:schemeClr val="tx1"/>
              </a:solidFill>
            </a:endParaRPr>
          </a:p>
          <a:p>
            <a:pPr marL="336145" lvl="1" indent="0">
              <a:buNone/>
            </a:pPr>
            <a:endParaRPr lang="en-US" sz="24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11688709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r>
              <a:rPr lang="en-US" sz="2800" dirty="0">
                <a:solidFill>
                  <a:schemeClr val="tx1"/>
                </a:solidFill>
                <a:latin typeface="+mn-lt"/>
              </a:rPr>
              <a:t>Currently operate their own, on-premises services and have three large on-premises HPC clusters – one in each site – London, New York, and Singapore</a:t>
            </a:r>
          </a:p>
          <a:p>
            <a:endParaRPr lang="en-US" sz="2800" dirty="0">
              <a:solidFill>
                <a:schemeClr val="tx1"/>
              </a:solidFill>
              <a:latin typeface="+mn-lt"/>
            </a:endParaRPr>
          </a:p>
          <a:p>
            <a:r>
              <a:rPr lang="en-US" sz="2800" dirty="0">
                <a:solidFill>
                  <a:schemeClr val="tx1"/>
                </a:solidFill>
                <a:latin typeface="+mn-lt"/>
              </a:rPr>
              <a:t>Have labs in each site that provide high-end visualization workstations for quality control</a:t>
            </a:r>
          </a:p>
          <a:p>
            <a:endParaRPr lang="en-US" sz="2800" dirty="0">
              <a:solidFill>
                <a:schemeClr val="tx1"/>
              </a:solidFill>
              <a:latin typeface="+mn-lt"/>
            </a:endParaRPr>
          </a:p>
          <a:p>
            <a:r>
              <a:rPr lang="en-US" sz="2800" dirty="0">
                <a:solidFill>
                  <a:schemeClr val="tx1"/>
                </a:solidFill>
                <a:latin typeface="+mn-lt"/>
              </a:rPr>
              <a:t>Have 3 Petabytes (PB) of data (customer assets, and working “scratch” data shares) – about 1 PB stored per site</a:t>
            </a:r>
          </a:p>
          <a:p>
            <a:pPr marL="0" indent="0">
              <a:buNone/>
            </a:pPr>
            <a:endParaRPr lang="en-US" sz="2400" dirty="0">
              <a:solidFill>
                <a:schemeClr val="tx1"/>
              </a:solidFill>
            </a:endParaRPr>
          </a:p>
          <a:p>
            <a:pPr marL="336145" lvl="1" indent="0">
              <a:buNone/>
            </a:pPr>
            <a:endParaRPr lang="en-US" sz="24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33549899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r>
              <a:rPr lang="en-US" sz="3600" dirty="0">
                <a:solidFill>
                  <a:schemeClr val="tx1"/>
                </a:solidFill>
                <a:latin typeface="+mj-lt"/>
              </a:rPr>
              <a:t>ThoughtRender wants to:</a:t>
            </a:r>
          </a:p>
          <a:p>
            <a:pPr marL="0" indent="0">
              <a:buNone/>
            </a:pPr>
            <a:endParaRPr lang="en-US" sz="1200" dirty="0">
              <a:solidFill>
                <a:schemeClr val="tx1"/>
              </a:solidFill>
              <a:latin typeface="+mj-lt"/>
            </a:endParaRPr>
          </a:p>
          <a:p>
            <a:pPr lvl="1"/>
            <a:r>
              <a:rPr lang="en-US" sz="2800" dirty="0">
                <a:solidFill>
                  <a:schemeClr val="tx1"/>
                </a:solidFill>
                <a:cs typeface="Segoe UI Semilight" panose="020B0402040204020203" pitchFamily="34" charset="0"/>
              </a:rPr>
              <a:t>Provide better flexibility to their customer demands (i.e., to have more work processed, or to complete work in a faster time)</a:t>
            </a:r>
          </a:p>
          <a:p>
            <a:pPr lvl="1"/>
            <a:r>
              <a:rPr lang="en-US" sz="2800" dirty="0">
                <a:solidFill>
                  <a:schemeClr val="tx1"/>
                </a:solidFill>
                <a:cs typeface="Segoe UI Semilight" panose="020B0402040204020203" pitchFamily="34" charset="0"/>
              </a:rPr>
              <a:t>Investigate potential advantages to using the cloud (e.g., latest technologies, bursting capability, cost savings)</a:t>
            </a:r>
          </a:p>
          <a:p>
            <a:pPr lvl="1"/>
            <a:r>
              <a:rPr lang="en-US" sz="2800" dirty="0">
                <a:solidFill>
                  <a:schemeClr val="tx1"/>
                </a:solidFill>
                <a:cs typeface="Segoe UI Semilight" panose="020B0402040204020203" pitchFamily="34" charset="0"/>
              </a:rPr>
              <a:t>Integrate with their on-premises systems where possible (e.g., to burst to cloud for additional capacity)</a:t>
            </a:r>
          </a:p>
          <a:p>
            <a:pPr lvl="1"/>
            <a:r>
              <a:rPr lang="en-US" sz="2800" dirty="0">
                <a:solidFill>
                  <a:schemeClr val="tx1"/>
                </a:solidFill>
                <a:cs typeface="Segoe UI Semilight" panose="020B0402040204020203" pitchFamily="34" charset="0"/>
              </a:rPr>
              <a:t>Collaborate and visualize the results of their work, on their own, or together with customers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r>
              <a:rPr lang="en-US" sz="2800" dirty="0">
                <a:solidFill>
                  <a:schemeClr val="tx1"/>
                </a:solidFill>
                <a:latin typeface="+mn-lt"/>
              </a:rPr>
              <a:t>Will Azure give us control to schedule jobs when we want?</a:t>
            </a:r>
          </a:p>
          <a:p>
            <a:r>
              <a:rPr lang="en-US" sz="2800" dirty="0">
                <a:solidFill>
                  <a:schemeClr val="tx1"/>
                </a:solidFill>
                <a:latin typeface="+mn-lt"/>
              </a:rPr>
              <a:t>Will the capacity be available when we want it?</a:t>
            </a:r>
          </a:p>
          <a:p>
            <a:r>
              <a:rPr lang="en-US" sz="2800" dirty="0">
                <a:solidFill>
                  <a:schemeClr val="tx1"/>
                </a:solidFill>
                <a:latin typeface="+mn-lt"/>
              </a:rPr>
              <a:t>We heard Microsoft does Linux now. But how true is this? Will it work with our chosen Linux version? </a:t>
            </a:r>
          </a:p>
          <a:p>
            <a:r>
              <a:rPr lang="en-US" sz="2800" dirty="0">
                <a:solidFill>
                  <a:schemeClr val="tx1"/>
                </a:solidFill>
                <a:latin typeface="+mn-lt"/>
              </a:rPr>
              <a:t>We have Petabytes of data on-premises. It would cost us a fortune and take ages to move this to the cloud! </a:t>
            </a:r>
          </a:p>
          <a:p>
            <a:r>
              <a:rPr lang="en-US" sz="2800" dirty="0">
                <a:solidFill>
                  <a:schemeClr val="tx1"/>
                </a:solidFill>
                <a:latin typeface="+mn-lt"/>
              </a:rPr>
              <a:t>We heard collaboration is possible for 3D imaging workstations, but we are concerned that this may not be possible in the cloud. </a:t>
            </a:r>
          </a:p>
          <a:p>
            <a:r>
              <a:rPr lang="en-US" sz="2800" dirty="0">
                <a:solidFill>
                  <a:schemeClr val="tx1"/>
                </a:solidFill>
                <a:latin typeface="+mn-lt"/>
              </a:rPr>
              <a:t>Will this take jobs away from our IT system administrators and HPC engineers?</a:t>
            </a: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In this Solution architecture diagram, batch labs has a bi-directional arrow pointing to Batch, which has a bi-directional arrow pointing to a Pool made up of Virtual Machines (FFmpeg). The pool has bi-directional arrows pointing to Storage." title="Solution architecture diagram">
            <a:extLst>
              <a:ext uri="{FF2B5EF4-FFF2-40B4-BE49-F238E27FC236}">
                <a16:creationId xmlns:a16="http://schemas.microsoft.com/office/drawing/2014/main" id="{51D132D5-1EFD-465B-9525-19C10E110D1C}"/>
              </a:ext>
            </a:extLst>
          </p:cNvPr>
          <p:cNvPicPr/>
          <p:nvPr/>
        </p:nvPicPr>
        <p:blipFill>
          <a:blip r:embed="rId3"/>
          <a:stretch>
            <a:fillRect/>
          </a:stretch>
        </p:blipFill>
        <p:spPr>
          <a:xfrm>
            <a:off x="2517775" y="1189176"/>
            <a:ext cx="7156450" cy="4488684"/>
          </a:xfrm>
          <a:prstGeom prst="rect">
            <a:avLst/>
          </a:prstGeom>
        </p:spPr>
      </p:pic>
      <p:sp>
        <p:nvSpPr>
          <p:cNvPr id="7" name="Rectangle 6">
            <a:extLst>
              <a:ext uri="{FF2B5EF4-FFF2-40B4-BE49-F238E27FC236}">
                <a16:creationId xmlns:a16="http://schemas.microsoft.com/office/drawing/2014/main" id="{0132812B-58C2-4224-816F-A78FE6358DE9}"/>
              </a:ext>
            </a:extLst>
          </p:cNvPr>
          <p:cNvSpPr/>
          <p:nvPr/>
        </p:nvSpPr>
        <p:spPr>
          <a:xfrm>
            <a:off x="1787525" y="5981366"/>
            <a:ext cx="8616950" cy="388696"/>
          </a:xfrm>
          <a:prstGeom prst="rect">
            <a:avLst/>
          </a:prstGeom>
        </p:spPr>
        <p:txBody>
          <a:bodyPr wrap="square">
            <a:spAutoFit/>
          </a:bodyPr>
          <a:lstStyle/>
          <a:p>
            <a:pPr algn="ctr">
              <a:lnSpc>
                <a:spcPct val="107000"/>
              </a:lnSpc>
              <a:spcAft>
                <a:spcPts val="800"/>
              </a:spcAft>
            </a:pPr>
            <a:r>
              <a:rPr lang="en-US" dirty="0">
                <a:latin typeface="Segoe UI" panose="020B0502040204020203" pitchFamily="34" charset="0"/>
                <a:ea typeface="Segoe UI" panose="020B0502040204020203" pitchFamily="34" charset="0"/>
                <a:cs typeface="Times New Roman" panose="02020603050405020304" pitchFamily="18" charset="0"/>
              </a:rPr>
              <a:t>https://azure.microsoft.com/en-us/solutions/architecture/hpc-big-compute-saas/ </a:t>
            </a:r>
          </a:p>
        </p:txBody>
      </p:sp>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3110</Words>
  <Application>Microsoft Office PowerPoint</Application>
  <PresentationFormat>Widescreen</PresentationFormat>
  <Paragraphs>264</Paragraphs>
  <Slides>32</Slides>
  <Notes>32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32</vt:i4>
      </vt:variant>
    </vt:vector>
  </HeadingPairs>
  <TitlesOfParts>
    <vt:vector size="42" baseType="lpstr">
      <vt:lpstr>Arial</vt:lpstr>
      <vt:lpstr>Calibri</vt:lpstr>
      <vt:lpstr>Consolas</vt:lpstr>
      <vt:lpstr>Segoe UI</vt:lpstr>
      <vt:lpstr>Segoe UI Light</vt:lpstr>
      <vt:lpstr>Segoe UI Semilight</vt:lpstr>
      <vt:lpstr>Times New Roman</vt:lpstr>
      <vt:lpstr>Wingdings</vt:lpstr>
      <vt:lpstr>2_Server and Cloud 2013</vt:lpstr>
      <vt:lpstr>C+E Readiness Template</vt:lpstr>
      <vt:lpstr>Big Compute</vt:lpstr>
      <vt:lpstr>Abstract and learning objectives</vt:lpstr>
      <vt:lpstr>Step 1: Review the customer case study</vt:lpstr>
      <vt:lpstr>Customer situation </vt:lpstr>
      <vt:lpstr>Customer situation </vt:lpstr>
      <vt:lpstr>Customer situation </vt:lpstr>
      <vt:lpstr>Customer needs </vt:lpstr>
      <vt:lpstr>Customer objections </vt:lpstr>
      <vt:lpstr>Common scenarios </vt:lpstr>
      <vt:lpstr>Step 2: Design the solution</vt:lpstr>
      <vt:lpstr>Step 3: Present the solution</vt:lpstr>
      <vt:lpstr>Wrap-up</vt:lpstr>
      <vt:lpstr>Preferred target audience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objections handling </vt:lpstr>
      <vt:lpstr>Preferred objections handling </vt:lpstr>
      <vt:lpstr>Preferred objections handling </vt:lpstr>
      <vt:lpstr>Preferred objections handling </vt:lpstr>
      <vt:lpstr>Customer quote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2018-09-30T20:36:53Z</dcterms:created>
  <dcterms:modified xsi:type="dcterms:W3CDTF">2018-09-30T20:36:58Z</dcterms:modified>
</cp:coreProperties>
</file>