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ustom-tc-cen07\Desktop\file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ustom-tc-cen07\Desktop\file\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Visa/Internet(</a:t>
            </a:r>
            <a:r>
              <a:rPr lang="en-US" dirty="0" err="1" smtClean="0"/>
              <a:t>cybersrouce</a:t>
            </a:r>
            <a:r>
              <a:rPr lang="en-US" dirty="0" smtClean="0"/>
              <a:t>) (600TPS</a:t>
            </a:r>
            <a:r>
              <a:rPr lang="en-US" dirty="0"/>
              <a:t>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Sheet1!$F$5:$F$11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Sheet1!$G$5:$G$11</c:f>
              <c:numCache>
                <c:formatCode>General</c:formatCode>
                <c:ptCount val="7"/>
                <c:pt idx="0">
                  <c:v>14400000</c:v>
                </c:pt>
                <c:pt idx="1">
                  <c:v>14400000</c:v>
                </c:pt>
                <c:pt idx="2">
                  <c:v>14400000</c:v>
                </c:pt>
                <c:pt idx="3">
                  <c:v>14400000</c:v>
                </c:pt>
                <c:pt idx="4">
                  <c:v>14400000</c:v>
                </c:pt>
                <c:pt idx="5">
                  <c:v>7200000</c:v>
                </c:pt>
                <c:pt idx="6">
                  <c:v>7200000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441298016"/>
        <c:axId val="-1441297472"/>
      </c:lineChart>
      <c:catAx>
        <c:axId val="-144129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41297472"/>
        <c:crosses val="autoZero"/>
        <c:auto val="1"/>
        <c:lblAlgn val="ctr"/>
        <c:lblOffset val="100"/>
        <c:noMultiLvlLbl val="0"/>
      </c:catAx>
      <c:valAx>
        <c:axId val="-1441297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41298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Visa/Retail ATM/</a:t>
            </a:r>
            <a:r>
              <a:rPr lang="en-US" baseline="0" dirty="0" smtClean="0"/>
              <a:t> ACH</a:t>
            </a:r>
            <a:r>
              <a:rPr lang="en-US" dirty="0" smtClean="0"/>
              <a:t> </a:t>
            </a:r>
            <a:r>
              <a:rPr lang="en-US" dirty="0"/>
              <a:t>(10,000 TPS)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Sheet1!$F$5:$F$11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Sheet1!$G$5:$G$11</c:f>
              <c:numCache>
                <c:formatCode>General</c:formatCode>
                <c:ptCount val="7"/>
                <c:pt idx="0">
                  <c:v>14400000</c:v>
                </c:pt>
                <c:pt idx="1">
                  <c:v>14400000</c:v>
                </c:pt>
                <c:pt idx="2">
                  <c:v>14400000</c:v>
                </c:pt>
                <c:pt idx="3">
                  <c:v>14400000</c:v>
                </c:pt>
                <c:pt idx="4">
                  <c:v>14400000</c:v>
                </c:pt>
                <c:pt idx="5">
                  <c:v>7200000</c:v>
                </c:pt>
                <c:pt idx="6">
                  <c:v>7200000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441312160"/>
        <c:axId val="-1441311616"/>
      </c:lineChart>
      <c:catAx>
        <c:axId val="-1441312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41311616"/>
        <c:crosses val="autoZero"/>
        <c:auto val="1"/>
        <c:lblAlgn val="ctr"/>
        <c:lblOffset val="100"/>
        <c:noMultiLvlLbl val="0"/>
      </c:catAx>
      <c:valAx>
        <c:axId val="-1441311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41312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4AFB-CE77-4519-B58A-049AF622AF7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C371-9EA2-4BD3-A59D-0032CB04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5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4AFB-CE77-4519-B58A-049AF622AF7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C371-9EA2-4BD3-A59D-0032CB04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7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4AFB-CE77-4519-B58A-049AF622AF7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C371-9EA2-4BD3-A59D-0032CB04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2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4AFB-CE77-4519-B58A-049AF622AF7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C371-9EA2-4BD3-A59D-0032CB04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1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4AFB-CE77-4519-B58A-049AF622AF7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C371-9EA2-4BD3-A59D-0032CB04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8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4AFB-CE77-4519-B58A-049AF622AF7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C371-9EA2-4BD3-A59D-0032CB04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2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4AFB-CE77-4519-B58A-049AF622AF7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C371-9EA2-4BD3-A59D-0032CB04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4AFB-CE77-4519-B58A-049AF622AF7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C371-9EA2-4BD3-A59D-0032CB04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9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4AFB-CE77-4519-B58A-049AF622AF7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C371-9EA2-4BD3-A59D-0032CB04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4AFB-CE77-4519-B58A-049AF622AF7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C371-9EA2-4BD3-A59D-0032CB04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1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84AFB-CE77-4519-B58A-049AF622AF7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5C371-9EA2-4BD3-A59D-0032CB04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7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84AFB-CE77-4519-B58A-049AF622AF75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5C371-9EA2-4BD3-A59D-0032CB04B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7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ist.gov/itl/publications-0/federal-information-processing-standards-fips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8275" y="5173663"/>
            <a:ext cx="9144000" cy="669925"/>
          </a:xfrm>
        </p:spPr>
        <p:txBody>
          <a:bodyPr/>
          <a:lstStyle/>
          <a:p>
            <a:r>
              <a:rPr lang="en-US" dirty="0" smtClean="0"/>
              <a:t>Shell, Java, J2EE, Web Service, T/PF, Assembly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00274"/>
            <a:ext cx="6762749" cy="450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5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opt="db2"</a:t>
            </a:r>
          </a:p>
          <a:p>
            <a:r>
              <a:rPr lang="en-US" dirty="0" smtClean="0"/>
              <a:t>if [ "$1" = "$opt" ]; then</a:t>
            </a:r>
          </a:p>
          <a:p>
            <a:r>
              <a:rPr lang="en-US" dirty="0" smtClean="0"/>
              <a:t>  #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cp</a:t>
            </a:r>
            <a:r>
              <a:rPr lang="en-US" dirty="0" smtClean="0"/>
              <a:t> w-db2-1:/database/</a:t>
            </a:r>
            <a:r>
              <a:rPr lang="en-US" dirty="0" err="1" smtClean="0"/>
              <a:t>config</a:t>
            </a:r>
            <a:r>
              <a:rPr lang="en-US" dirty="0" smtClean="0"/>
              <a:t>/db2inst1/</a:t>
            </a:r>
            <a:r>
              <a:rPr lang="en-US" dirty="0" err="1" smtClean="0"/>
              <a:t>sqllib</a:t>
            </a:r>
            <a:r>
              <a:rPr lang="en-US" dirty="0" smtClean="0"/>
              <a:t>/java/db2jcc4.jar /</a:t>
            </a:r>
            <a:r>
              <a:rPr lang="en-US" dirty="0" err="1" smtClean="0"/>
              <a:t>tmp</a:t>
            </a:r>
            <a:endParaRPr lang="en-US" dirty="0" smtClean="0"/>
          </a:p>
          <a:p>
            <a:r>
              <a:rPr lang="en-US" dirty="0" smtClean="0"/>
              <a:t>  #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cp</a:t>
            </a:r>
            <a:r>
              <a:rPr lang="en-US" dirty="0" smtClean="0"/>
              <a:t> w-db2-1:/database/</a:t>
            </a:r>
            <a:r>
              <a:rPr lang="en-US" dirty="0" err="1" smtClean="0"/>
              <a:t>config</a:t>
            </a:r>
            <a:r>
              <a:rPr lang="en-US" dirty="0" smtClean="0"/>
              <a:t>/db2inst1/</a:t>
            </a:r>
            <a:r>
              <a:rPr lang="en-US" dirty="0" err="1" smtClean="0"/>
              <a:t>sqllib</a:t>
            </a:r>
            <a:r>
              <a:rPr lang="en-US" dirty="0" smtClean="0"/>
              <a:t>/java/db2jcc_license_cu.jar /</a:t>
            </a:r>
            <a:r>
              <a:rPr lang="en-US" dirty="0" err="1" smtClean="0"/>
              <a:t>tmp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cp</a:t>
            </a:r>
            <a:r>
              <a:rPr lang="en-US" dirty="0" smtClean="0"/>
              <a:t> /</a:t>
            </a:r>
            <a:r>
              <a:rPr lang="en-US" dirty="0" err="1" smtClean="0"/>
              <a:t>tmp</a:t>
            </a:r>
            <a:r>
              <a:rPr lang="en-US" dirty="0" smtClean="0"/>
              <a:t>/db2jcc4.jar w-websphere-1:/</a:t>
            </a:r>
            <a:r>
              <a:rPr lang="en-US" dirty="0" err="1" smtClean="0"/>
              <a:t>tmp</a:t>
            </a:r>
            <a:r>
              <a:rPr lang="en-US" dirty="0" smtClean="0"/>
              <a:t>/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cp</a:t>
            </a:r>
            <a:r>
              <a:rPr lang="en-US" dirty="0" smtClean="0"/>
              <a:t> /</a:t>
            </a:r>
            <a:r>
              <a:rPr lang="en-US" dirty="0" err="1" smtClean="0"/>
              <a:t>tmp</a:t>
            </a:r>
            <a:r>
              <a:rPr lang="en-US" dirty="0" smtClean="0"/>
              <a:t>/db2jcc_license_cu.jar w-websphere-1:/</a:t>
            </a:r>
            <a:r>
              <a:rPr lang="en-US" dirty="0" err="1" smtClean="0"/>
              <a:t>tmp</a:t>
            </a:r>
            <a:r>
              <a:rPr lang="en-US" dirty="0" smtClean="0"/>
              <a:t>/</a:t>
            </a:r>
          </a:p>
          <a:p>
            <a:r>
              <a:rPr lang="en-US" dirty="0" smtClean="0"/>
              <a:t>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1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nonPoliceFile.java</a:t>
            </a:r>
          </a:p>
          <a:p>
            <a:r>
              <a:rPr lang="en-US" dirty="0" err="1" smtClean="0"/>
              <a:t>nonPoilceFile</a:t>
            </a:r>
            <a:r>
              <a:rPr lang="en-US" dirty="0" smtClean="0"/>
              <a:t>{</a:t>
            </a:r>
          </a:p>
          <a:p>
            <a:endParaRPr lang="en-US" dirty="0" smtClean="0"/>
          </a:p>
          <a:p>
            <a:r>
              <a:rPr lang="en-US" dirty="0" smtClean="0"/>
              <a:t>File </a:t>
            </a:r>
            <a:r>
              <a:rPr lang="en-US" dirty="0" err="1" smtClean="0"/>
              <a:t>file</a:t>
            </a:r>
            <a:r>
              <a:rPr lang="en-US" dirty="0" smtClean="0"/>
              <a:t> = new File(“nonPoliceFile.txt”)</a:t>
            </a:r>
          </a:p>
          <a:p>
            <a:r>
              <a:rPr lang="en-US" dirty="0" err="1" smtClean="0"/>
              <a:t>Runtme.runtime</a:t>
            </a:r>
            <a:r>
              <a:rPr lang="en-US" dirty="0" smtClean="0"/>
              <a:t>().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cp</a:t>
            </a:r>
            <a:r>
              <a:rPr lang="en-US" dirty="0" smtClean="0"/>
              <a:t> w-db2-1:/database/</a:t>
            </a:r>
            <a:r>
              <a:rPr lang="en-US" dirty="0" err="1" smtClean="0"/>
              <a:t>config</a:t>
            </a:r>
            <a:r>
              <a:rPr lang="en-US" dirty="0" smtClean="0"/>
              <a:t>/db2inst1/</a:t>
            </a:r>
            <a:r>
              <a:rPr lang="en-US" dirty="0" err="1" smtClean="0"/>
              <a:t>sqllib</a:t>
            </a:r>
            <a:r>
              <a:rPr lang="en-US" dirty="0" smtClean="0"/>
              <a:t>/java/db2jcc4.jar /</a:t>
            </a:r>
            <a:r>
              <a:rPr lang="en-US" dirty="0" err="1" smtClean="0"/>
              <a:t>tmp</a:t>
            </a:r>
            <a:endParaRPr lang="en-US" dirty="0" smtClean="0"/>
          </a:p>
          <a:p>
            <a:r>
              <a:rPr lang="en-US" dirty="0" err="1" smtClean="0"/>
              <a:t>Runtme.runtime</a:t>
            </a:r>
            <a:r>
              <a:rPr lang="en-US" dirty="0" smtClean="0"/>
              <a:t>().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cp</a:t>
            </a:r>
            <a:r>
              <a:rPr lang="en-US" dirty="0" smtClean="0"/>
              <a:t> /</a:t>
            </a:r>
            <a:r>
              <a:rPr lang="en-US" dirty="0" err="1" smtClean="0"/>
              <a:t>tmp</a:t>
            </a:r>
            <a:r>
              <a:rPr lang="en-US" dirty="0" smtClean="0"/>
              <a:t>/db2jcc4.jar w-websphere-1:/</a:t>
            </a:r>
            <a:r>
              <a:rPr lang="en-US" dirty="0" err="1" smtClean="0"/>
              <a:t>tmp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16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J2EE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/opt/IBM/WebSphere/AppServer/profiles/AppSrv01/bin/earExpander.sh –build </a:t>
            </a:r>
            <a:r>
              <a:rPr lang="en-US" dirty="0" err="1" smtClean="0"/>
              <a:t>nonPoliceWeb.war</a:t>
            </a:r>
            <a:r>
              <a:rPr lang="en-US" dirty="0" smtClean="0"/>
              <a:t> ./*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0" y="3462338"/>
            <a:ext cx="33813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3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2924" y="1458118"/>
            <a:ext cx="3381375" cy="27146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33475" y="20628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https://ics2wsa.ic3.com/commerce/1.x/transactionProcessor/CyberSourceTransaction_1.206.wsdl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2966353"/>
            <a:ext cx="6667499" cy="3305471"/>
          </a:xfrm>
          <a:prstGeom prst="rect">
            <a:avLst/>
          </a:prstGeom>
        </p:spPr>
      </p:pic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021938"/>
              </p:ext>
            </p:extLst>
          </p:nvPr>
        </p:nvGraphicFramePr>
        <p:xfrm>
          <a:off x="7529512" y="4172743"/>
          <a:ext cx="4014787" cy="2428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26874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T/PF, Assembly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924" y="1458118"/>
            <a:ext cx="3381375" cy="2714625"/>
          </a:xfrm>
          <a:prstGeom prst="rect">
            <a:avLst/>
          </a:prstGeom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5979552"/>
              </p:ext>
            </p:extLst>
          </p:nvPr>
        </p:nvGraphicFramePr>
        <p:xfrm>
          <a:off x="7529512" y="4172743"/>
          <a:ext cx="4014787" cy="2428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3" y="3250803"/>
            <a:ext cx="2986880" cy="2986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95" y="1114822"/>
            <a:ext cx="3571875" cy="427196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38200" y="630056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6"/>
              </a:rPr>
              <a:t>https://www.nist.gov/itl/publications-0/federal-information-processing-standards-fips</a:t>
            </a:r>
            <a:endParaRPr lang="en-US" dirty="0" smtClean="0"/>
          </a:p>
          <a:p>
            <a:r>
              <a:rPr lang="en-US" dirty="0" smtClean="0"/>
              <a:t>https://nvlpubs.nist.gov/nistpubs/fips/nist.fips.199.pdf</a:t>
            </a:r>
            <a:endParaRPr lang="en-US" dirty="0"/>
          </a:p>
        </p:txBody>
      </p:sp>
      <p:sp>
        <p:nvSpPr>
          <p:cNvPr id="3" name="Lightning Bolt 2"/>
          <p:cNvSpPr/>
          <p:nvPr/>
        </p:nvSpPr>
        <p:spPr>
          <a:xfrm>
            <a:off x="3028949" y="3914775"/>
            <a:ext cx="1743075" cy="828675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24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Shell: </a:t>
            </a:r>
          </a:p>
          <a:p>
            <a:pPr lvl="1"/>
            <a:r>
              <a:rPr lang="en-US" dirty="0" smtClean="0"/>
              <a:t>100 </a:t>
            </a:r>
            <a:r>
              <a:rPr lang="en-US" dirty="0" err="1" smtClean="0"/>
              <a:t>scipts</a:t>
            </a:r>
            <a:r>
              <a:rPr lang="en-US" dirty="0" smtClean="0"/>
              <a:t> per server</a:t>
            </a:r>
          </a:p>
          <a:p>
            <a:pPr lvl="1"/>
            <a:r>
              <a:rPr lang="en-US" dirty="0" smtClean="0"/>
              <a:t>Management </a:t>
            </a:r>
            <a:r>
              <a:rPr lang="en-US" dirty="0" err="1" smtClean="0"/>
              <a:t>syetsm</a:t>
            </a:r>
            <a:r>
              <a:rPr lang="en-US" dirty="0" smtClean="0"/>
              <a:t> shell scripts</a:t>
            </a:r>
          </a:p>
          <a:p>
            <a:pPr lvl="1"/>
            <a:r>
              <a:rPr lang="en-US" dirty="0" smtClean="0"/>
              <a:t>95% </a:t>
            </a:r>
            <a:r>
              <a:rPr lang="en-US" dirty="0" err="1" smtClean="0"/>
              <a:t>missied</a:t>
            </a:r>
            <a:r>
              <a:rPr lang="en-US" dirty="0" smtClean="0"/>
              <a:t> conversion (shell to java) – Reusable Code, Consulting Hours</a:t>
            </a:r>
          </a:p>
          <a:p>
            <a:r>
              <a:rPr lang="en-US" dirty="0" smtClean="0"/>
              <a:t>Java: </a:t>
            </a:r>
          </a:p>
          <a:p>
            <a:r>
              <a:rPr lang="en-US" dirty="0" smtClean="0"/>
              <a:t>J2EE: </a:t>
            </a:r>
            <a:endParaRPr lang="en-US" dirty="0"/>
          </a:p>
          <a:p>
            <a:pPr lvl="1"/>
            <a:r>
              <a:rPr lang="en-US" dirty="0"/>
              <a:t>100 </a:t>
            </a:r>
            <a:r>
              <a:rPr lang="en-US" dirty="0" err="1"/>
              <a:t>scipts</a:t>
            </a:r>
            <a:r>
              <a:rPr lang="en-US" dirty="0"/>
              <a:t> per server</a:t>
            </a:r>
          </a:p>
          <a:p>
            <a:r>
              <a:rPr lang="en-US" dirty="0" err="1" smtClean="0"/>
              <a:t>WebService</a:t>
            </a:r>
            <a:r>
              <a:rPr lang="en-US" dirty="0" smtClean="0"/>
              <a:t>: </a:t>
            </a:r>
            <a:endParaRPr lang="en-US" dirty="0"/>
          </a:p>
          <a:p>
            <a:pPr lvl="1"/>
            <a:r>
              <a:rPr lang="en-US" dirty="0"/>
              <a:t>100 </a:t>
            </a:r>
            <a:r>
              <a:rPr lang="en-US" dirty="0" err="1"/>
              <a:t>scipts</a:t>
            </a:r>
            <a:r>
              <a:rPr lang="en-US" dirty="0"/>
              <a:t> per </a:t>
            </a:r>
            <a:r>
              <a:rPr lang="en-US" dirty="0" smtClean="0"/>
              <a:t>server</a:t>
            </a:r>
          </a:p>
          <a:p>
            <a:r>
              <a:rPr lang="en-US" dirty="0" smtClean="0"/>
              <a:t>TP/F, Assembly: </a:t>
            </a:r>
            <a:endParaRPr lang="en-US" dirty="0"/>
          </a:p>
          <a:p>
            <a:pPr lvl="1"/>
            <a:r>
              <a:rPr lang="en-US" dirty="0" err="1" smtClean="0"/>
              <a:t>Assmbley</a:t>
            </a:r>
            <a:r>
              <a:rPr lang="en-US" dirty="0" smtClean="0"/>
              <a:t>, C++ i.e. ATM, FIPS(federal bank processing), ACH (automated check clearing house)</a:t>
            </a:r>
          </a:p>
          <a:p>
            <a:pPr lvl="1"/>
            <a:r>
              <a:rPr lang="en-US" dirty="0" smtClean="0"/>
              <a:t>Code that is completed (1970 ACH Visa Retail), IBM </a:t>
            </a:r>
            <a:r>
              <a:rPr lang="en-US" dirty="0" err="1" smtClean="0"/>
              <a:t>Disgugued</a:t>
            </a:r>
            <a:r>
              <a:rPr lang="en-US" dirty="0" smtClean="0"/>
              <a:t> Engineer (</a:t>
            </a:r>
            <a:r>
              <a:rPr lang="en-US" dirty="0" err="1" smtClean="0"/>
              <a:t>Cyberoruce</a:t>
            </a:r>
            <a:r>
              <a:rPr lang="en-US" dirty="0" smtClean="0"/>
              <a:t>, Burned in Chip), IBM Mainframe Security( Burned in Memory)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1371600" lvl="3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1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223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Shell</vt:lpstr>
      <vt:lpstr>Java</vt:lpstr>
      <vt:lpstr>J2EE</vt:lpstr>
      <vt:lpstr>Web Service</vt:lpstr>
      <vt:lpstr>T/PF, Assembly </vt:lpstr>
      <vt:lpstr>Report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Custom-tc-cen07</dc:creator>
  <cp:lastModifiedBy>Custom-tc-cen07</cp:lastModifiedBy>
  <cp:revision>4</cp:revision>
  <dcterms:created xsi:type="dcterms:W3CDTF">2023-01-10T16:50:26Z</dcterms:created>
  <dcterms:modified xsi:type="dcterms:W3CDTF">2023-01-10T17:02:42Z</dcterms:modified>
</cp:coreProperties>
</file>