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89" r:id="rId2"/>
    <p:sldId id="417" r:id="rId3"/>
    <p:sldId id="297" r:id="rId4"/>
    <p:sldId id="418" r:id="rId5"/>
    <p:sldId id="449" r:id="rId6"/>
    <p:sldId id="424" r:id="rId7"/>
    <p:sldId id="419" r:id="rId8"/>
    <p:sldId id="450" r:id="rId9"/>
    <p:sldId id="420" r:id="rId10"/>
    <p:sldId id="392" r:id="rId11"/>
    <p:sldId id="444" r:id="rId12"/>
    <p:sldId id="451" r:id="rId13"/>
    <p:sldId id="453" r:id="rId14"/>
    <p:sldId id="478" r:id="rId15"/>
    <p:sldId id="456" r:id="rId16"/>
    <p:sldId id="455" r:id="rId17"/>
    <p:sldId id="458" r:id="rId18"/>
    <p:sldId id="459" r:id="rId19"/>
    <p:sldId id="460" r:id="rId20"/>
    <p:sldId id="461" r:id="rId21"/>
    <p:sldId id="462" r:id="rId22"/>
    <p:sldId id="463" r:id="rId23"/>
    <p:sldId id="464" r:id="rId24"/>
    <p:sldId id="465" r:id="rId25"/>
    <p:sldId id="466" r:id="rId26"/>
    <p:sldId id="468" r:id="rId27"/>
    <p:sldId id="467" r:id="rId28"/>
    <p:sldId id="469" r:id="rId29"/>
    <p:sldId id="470" r:id="rId30"/>
    <p:sldId id="471" r:id="rId31"/>
    <p:sldId id="472" r:id="rId32"/>
    <p:sldId id="473" r:id="rId33"/>
    <p:sldId id="474" r:id="rId34"/>
    <p:sldId id="476" r:id="rId35"/>
    <p:sldId id="475" r:id="rId36"/>
    <p:sldId id="477" r:id="rId37"/>
    <p:sldId id="290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ED9"/>
    <a:srgbClr val="FDD1EF"/>
    <a:srgbClr val="98FCE7"/>
    <a:srgbClr val="9DF7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99" autoAdjust="0"/>
    <p:restoredTop sz="94660"/>
  </p:normalViewPr>
  <p:slideViewPr>
    <p:cSldViewPr snapToGrid="0">
      <p:cViewPr varScale="1">
        <p:scale>
          <a:sx n="71" d="100"/>
          <a:sy n="71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3DAC5-1F35-437D-863A-F88EBB10A952}" type="datetimeFigureOut">
              <a:rPr lang="ru-RU" smtClean="0"/>
              <a:pPr/>
              <a:t>24.07.2020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0A8C4-7AFC-4A80-A138-5AC9B6D8886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98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58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04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85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47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95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41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25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71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39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69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38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83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1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53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81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A174FF-11F8-4AEC-B1C1-EA52C56FA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AD590A6-5032-496A-8728-CF6B21575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A1A7FC-1677-4A7C-86D7-60E5F8DB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4F11-5FBE-44E3-9566-E767D1792318}" type="datetimeFigureOut">
              <a:rPr lang="ru-RU" smtClean="0"/>
              <a:pPr/>
              <a:t>24.07.2020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13879F-6F88-4300-88C1-7FAEF9572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F87EFE-5EA4-4956-9C12-231E32C02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BF37C-CA0F-429D-8E06-E661D84ACED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2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AEAFA2-6950-4CBB-BE15-DEC13138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F6CFCE0-9612-4718-9EB5-0A9D25FE9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27AD6A-58D9-46E0-B601-A236FE099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4F11-5FBE-44E3-9566-E767D1792318}" type="datetimeFigureOut">
              <a:rPr lang="ru-RU" smtClean="0"/>
              <a:pPr/>
              <a:t>24.07.2020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124083-5F6E-41D6-8FE2-B0DE9EEC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8570B9-FDED-4DC0-BC70-36247B85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BF37C-CA0F-429D-8E06-E661D84ACED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63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C9066BB-BFF4-4A08-9A65-6A3950BA3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F8BA196-E0B4-49A7-BEE0-C22A3ECD3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951094-25D6-45F5-8A5C-598FD8272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4F11-5FBE-44E3-9566-E767D1792318}" type="datetimeFigureOut">
              <a:rPr lang="ru-RU" smtClean="0"/>
              <a:pPr/>
              <a:t>24.07.2020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229A05-65B1-4F29-AD6F-343A976F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BFEF0C-8B79-4014-83F5-ABC12183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BF37C-CA0F-429D-8E06-E661D84ACED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109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am (Individu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2B3A9A5-1C2B-5F48-97DD-F1A02F4CEA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867" y="1426479"/>
            <a:ext cx="4463146" cy="4463146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551BFD-F06C-7F4F-ADBD-CC8078E94F24}"/>
              </a:ext>
            </a:extLst>
          </p:cNvPr>
          <p:cNvGrpSpPr/>
          <p:nvPr userDrawn="1"/>
        </p:nvGrpSpPr>
        <p:grpSpPr>
          <a:xfrm>
            <a:off x="575322" y="967096"/>
            <a:ext cx="813802" cy="100882"/>
            <a:chOff x="609005" y="1151919"/>
            <a:chExt cx="813802" cy="10088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23DB7C3-F18E-ED4F-A534-31635E3562FF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9EBA86-267D-1946-BE62-E8BD7FC38750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C63FCB-7C4F-6542-AD5C-6CDFA991FBE7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DE9D6C-6485-2F45-B2D7-2FF701C1D487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FCE96E-0575-9E4F-927C-DA62B7AA5CD3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POWERPOINT TEMPLATE">
            <a:extLst>
              <a:ext uri="{FF2B5EF4-FFF2-40B4-BE49-F238E27FC236}">
                <a16:creationId xmlns:a16="http://schemas.microsoft.com/office/drawing/2014/main" id="{8B746A89-D3A9-4FD4-AE54-F65A0D34542A}"/>
              </a:ext>
            </a:extLst>
          </p:cNvPr>
          <p:cNvSpPr/>
          <p:nvPr userDrawn="1"/>
        </p:nvSpPr>
        <p:spPr>
          <a:xfrm>
            <a:off x="897020" y="6303948"/>
            <a:ext cx="1624804" cy="400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ru-RU" sz="1600" spc="170" dirty="0">
                <a:solidFill>
                  <a:schemeClr val="tx2"/>
                </a:solidFill>
              </a:rPr>
              <a:t>ФИЛОСОФИЯ</a:t>
            </a:r>
          </a:p>
        </p:txBody>
      </p:sp>
    </p:spTree>
    <p:extLst>
      <p:ext uri="{BB962C8B-B14F-4D97-AF65-F5344CB8AC3E}">
        <p14:creationId xmlns:p14="http://schemas.microsoft.com/office/powerpoint/2010/main" val="2035735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OWERPOINT TEMPLATE">
            <a:extLst>
              <a:ext uri="{FF2B5EF4-FFF2-40B4-BE49-F238E27FC236}">
                <a16:creationId xmlns:a16="http://schemas.microsoft.com/office/drawing/2014/main" id="{F2E3E390-FACF-AE4D-B806-705A25A5EECB}"/>
              </a:ext>
            </a:extLst>
          </p:cNvPr>
          <p:cNvSpPr/>
          <p:nvPr userDrawn="1"/>
        </p:nvSpPr>
        <p:spPr>
          <a:xfrm>
            <a:off x="897020" y="6281121"/>
            <a:ext cx="1624804" cy="44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ru-RU" sz="1600" spc="170" dirty="0">
                <a:solidFill>
                  <a:schemeClr val="tx2"/>
                </a:solidFill>
              </a:rPr>
              <a:t>ФИЛОСОФИЯ</a:t>
            </a:r>
            <a:endParaRPr sz="1600" spc="170" dirty="0">
              <a:solidFill>
                <a:schemeClr val="tx2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551BFD-F06C-7F4F-ADBD-CC8078E94F24}"/>
              </a:ext>
            </a:extLst>
          </p:cNvPr>
          <p:cNvGrpSpPr/>
          <p:nvPr userDrawn="1"/>
        </p:nvGrpSpPr>
        <p:grpSpPr>
          <a:xfrm>
            <a:off x="575322" y="967096"/>
            <a:ext cx="813802" cy="100882"/>
            <a:chOff x="609005" y="1151919"/>
            <a:chExt cx="813802" cy="10088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23DB7C3-F18E-ED4F-A534-31635E3562FF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9EBA86-267D-1946-BE62-E8BD7FC38750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C63FCB-7C4F-6542-AD5C-6CDFA991FBE7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DE9D6C-6485-2F45-B2D7-2FF701C1D487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FCE96E-0575-9E4F-927C-DA62B7AA5CD3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8755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551BFD-F06C-7F4F-ADBD-CC8078E94F24}"/>
              </a:ext>
            </a:extLst>
          </p:cNvPr>
          <p:cNvGrpSpPr/>
          <p:nvPr userDrawn="1"/>
        </p:nvGrpSpPr>
        <p:grpSpPr>
          <a:xfrm>
            <a:off x="575322" y="967096"/>
            <a:ext cx="813802" cy="100882"/>
            <a:chOff x="609005" y="1151919"/>
            <a:chExt cx="813802" cy="10088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23DB7C3-F18E-ED4F-A534-31635E3562FF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9EBA86-267D-1946-BE62-E8BD7FC38750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C63FCB-7C4F-6542-AD5C-6CDFA991FBE7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DE9D6C-6485-2F45-B2D7-2FF701C1D487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FCE96E-0575-9E4F-927C-DA62B7AA5CD3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2E4D5E1-C5CF-674B-A013-D02332FFD1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9320" y="1390285"/>
            <a:ext cx="2064828" cy="1932398"/>
          </a:xfrm>
          <a:prstGeom prst="snip2DiagRect">
            <a:avLst>
              <a:gd name="adj1" fmla="val 42046"/>
              <a:gd name="adj2" fmla="val 40631"/>
            </a:avLst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0" name="Picture Placeholder 3">
            <a:extLst>
              <a:ext uri="{FF2B5EF4-FFF2-40B4-BE49-F238E27FC236}">
                <a16:creationId xmlns:a16="http://schemas.microsoft.com/office/drawing/2014/main" id="{401F51C3-6515-DD4C-881E-EC8997140B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67531" y="1390285"/>
            <a:ext cx="2064828" cy="1932398"/>
          </a:xfrm>
          <a:prstGeom prst="snip2DiagRect">
            <a:avLst>
              <a:gd name="adj1" fmla="val 42046"/>
              <a:gd name="adj2" fmla="val 40631"/>
            </a:avLst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1" name="Picture Placeholder 3">
            <a:extLst>
              <a:ext uri="{FF2B5EF4-FFF2-40B4-BE49-F238E27FC236}">
                <a16:creationId xmlns:a16="http://schemas.microsoft.com/office/drawing/2014/main" id="{93B755BF-A35C-A64A-9308-6F4F0B387F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88962" y="1390285"/>
            <a:ext cx="2064828" cy="1932398"/>
          </a:xfrm>
          <a:prstGeom prst="snip2DiagRect">
            <a:avLst>
              <a:gd name="adj1" fmla="val 42046"/>
              <a:gd name="adj2" fmla="val 40631"/>
            </a:avLst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2" name="Picture Placeholder 3">
            <a:extLst>
              <a:ext uri="{FF2B5EF4-FFF2-40B4-BE49-F238E27FC236}">
                <a16:creationId xmlns:a16="http://schemas.microsoft.com/office/drawing/2014/main" id="{20158B37-D6D4-6B46-8034-3D238573416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10393" y="1390285"/>
            <a:ext cx="2064828" cy="1932398"/>
          </a:xfrm>
          <a:prstGeom prst="snip2DiagRect">
            <a:avLst>
              <a:gd name="adj1" fmla="val 42046"/>
              <a:gd name="adj2" fmla="val 40631"/>
            </a:avLst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5" name="POWERPOINT TEMPLATE">
            <a:extLst>
              <a:ext uri="{FF2B5EF4-FFF2-40B4-BE49-F238E27FC236}">
                <a16:creationId xmlns:a16="http://schemas.microsoft.com/office/drawing/2014/main" id="{C74CE97B-7DF7-4DE0-99B3-2FF6456CC1F4}"/>
              </a:ext>
            </a:extLst>
          </p:cNvPr>
          <p:cNvSpPr/>
          <p:nvPr userDrawn="1"/>
        </p:nvSpPr>
        <p:spPr>
          <a:xfrm>
            <a:off x="897020" y="6303948"/>
            <a:ext cx="1624804" cy="400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ru-RU" sz="1600" spc="170" dirty="0">
                <a:solidFill>
                  <a:schemeClr val="tx2"/>
                </a:solidFill>
              </a:rPr>
              <a:t>ФИЛОСОФИЯ</a:t>
            </a:r>
          </a:p>
        </p:txBody>
      </p:sp>
    </p:spTree>
    <p:extLst>
      <p:ext uri="{BB962C8B-B14F-4D97-AF65-F5344CB8AC3E}">
        <p14:creationId xmlns:p14="http://schemas.microsoft.com/office/powerpoint/2010/main" val="358698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9085D1-4C76-4A6D-8EF0-7342E6358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02ACDE-64FF-4A06-B5A5-3588D957C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E51882-CAC0-4B3A-865A-FC35C6C37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4F11-5FBE-44E3-9566-E767D1792318}" type="datetimeFigureOut">
              <a:rPr lang="ru-RU" smtClean="0"/>
              <a:pPr/>
              <a:t>24.07.2020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4BBB1B-BC59-4BB6-9EDE-38937F0DC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9C9A31-FE0A-4F51-BAFC-EDC574E19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BF37C-CA0F-429D-8E06-E661D84ACED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66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AE1F21-B3D3-45FE-AFB3-DD51624BB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469614-439D-4C7D-B15E-46A513BC4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130CDA-C13B-4360-A2CF-8032EF38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4F11-5FBE-44E3-9566-E767D1792318}" type="datetimeFigureOut">
              <a:rPr lang="ru-RU" smtClean="0"/>
              <a:pPr/>
              <a:t>24.07.2020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46DB53-5A05-4A6D-97C8-286465D8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9FC3AC-685D-41ED-BECA-B4A8DC20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BF37C-CA0F-429D-8E06-E661D84ACED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28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C34584-2414-41C4-9930-23D68340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DCCC45-5BEC-4668-AF94-C45B7C192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36A1782-2696-4CAD-AEE1-056A2791B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ADEEC0-7A65-4177-BB84-8FDC78BE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4F11-5FBE-44E3-9566-E767D1792318}" type="datetimeFigureOut">
              <a:rPr lang="ru-RU" smtClean="0"/>
              <a:pPr/>
              <a:t>24.07.2020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DE74A8-22EB-4CA8-B859-576CBED38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5C26E6-4D7D-4EED-B8FF-434AC229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BF37C-CA0F-429D-8E06-E661D84ACED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47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C49B3-BB5B-41B7-8534-20323BA12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9DAF21-C509-4ACB-8D25-A22E49001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98A20F-56B0-4C8D-9DBF-1AF2FD287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824695E-3D61-4B45-A552-A225FB3DC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ED52A39-8476-4C7F-A446-AF4A93C54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4792DE8-B0FA-46BE-9D96-DA757B5D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4F11-5FBE-44E3-9566-E767D1792318}" type="datetimeFigureOut">
              <a:rPr lang="ru-RU" smtClean="0"/>
              <a:pPr/>
              <a:t>24.07.2020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D537288-9098-4C29-9023-1693B9F0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E4803E-C94C-4A2D-A3C0-513CEE9D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BF37C-CA0F-429D-8E06-E661D84ACED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40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7F58A-BFE1-4EFC-A667-ADC2BC2E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F9B0BE3-17C7-4BB6-BE87-894012B6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4F11-5FBE-44E3-9566-E767D1792318}" type="datetimeFigureOut">
              <a:rPr lang="ru-RU" smtClean="0"/>
              <a:pPr/>
              <a:t>24.07.2020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81E78E7-9587-41EF-828B-E51568FC3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18A8E7-9E13-4B43-B353-A87F58373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BF37C-CA0F-429D-8E06-E661D84ACED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0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5DC4FB4-81F1-40CE-B50C-7783FF4F0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4F11-5FBE-44E3-9566-E767D1792318}" type="datetimeFigureOut">
              <a:rPr lang="ru-RU" smtClean="0"/>
              <a:pPr/>
              <a:t>24.07.2020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D8E3EE4-F7A4-43A8-98E8-FD087072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2AF595-00A5-4D47-9DBF-06AC40E79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BF37C-CA0F-429D-8E06-E661D84ACED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70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9F7D7-5968-4775-A4C9-553C01C5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E7C71E-24EC-4EF2-AB56-C52831BD1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7E219D2-DB8B-4B6C-A5F0-7063B303A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C14FE4-D28C-4F03-AAB2-DA8D6E380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4F11-5FBE-44E3-9566-E767D1792318}" type="datetimeFigureOut">
              <a:rPr lang="ru-RU" smtClean="0"/>
              <a:pPr/>
              <a:t>24.07.2020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128ECE-4742-4061-990E-35C7C25FB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7DA3A5-9175-4AA0-9468-B1696A20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BF37C-CA0F-429D-8E06-E661D84ACED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42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C25C4C-878D-46CD-B255-8D5453A42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2188CAF-7DA2-4914-909D-5607D9D59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4B3B490-0D01-4F16-A6E0-542EC0FCE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EFDE1F-E6C4-4985-BD5F-27028B3CA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4F11-5FBE-44E3-9566-E767D1792318}" type="datetimeFigureOut">
              <a:rPr lang="ru-RU" smtClean="0"/>
              <a:pPr/>
              <a:t>24.07.2020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CF0435-DCC5-4901-9E40-892C1AB98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B36F0D-D036-4090-AD13-A8B15258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BF37C-CA0F-429D-8E06-E661D84ACED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72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A56CF-5C75-4171-8F64-F054E0D27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CFD4AE-A0D4-44BC-89C1-526B24C42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BAF86D-A94A-4032-9EAE-B589ABE3F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54F11-5FBE-44E3-9566-E767D1792318}" type="datetimeFigureOut">
              <a:rPr lang="ru-RU" smtClean="0"/>
              <a:pPr/>
              <a:t>24.07.2020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9E3974-5509-4D3E-8209-151BDFC43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52061A-1AFA-41E1-B87D-C908D382E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BF37C-CA0F-429D-8E06-E661D84ACED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95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jpe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82236F-5B63-43FF-BAF9-9E2F0C81498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03616" y="879130"/>
            <a:ext cx="5504019" cy="550401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4" name="Shape">
            <a:extLst>
              <a:ext uri="{FF2B5EF4-FFF2-40B4-BE49-F238E27FC236}">
                <a16:creationId xmlns:a16="http://schemas.microsoft.com/office/drawing/2014/main" id="{1ED23C6F-4B39-47E0-9556-0A875A314376}"/>
              </a:ext>
            </a:extLst>
          </p:cNvPr>
          <p:cNvSpPr/>
          <p:nvPr/>
        </p:nvSpPr>
        <p:spPr>
          <a:xfrm>
            <a:off x="350187" y="4845266"/>
            <a:ext cx="12192000" cy="198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76" extrusionOk="0">
                <a:moveTo>
                  <a:pt x="12796" y="7279"/>
                </a:moveTo>
                <a:cubicBezTo>
                  <a:pt x="6734" y="21599"/>
                  <a:pt x="1977" y="19295"/>
                  <a:pt x="0" y="14999"/>
                </a:cubicBezTo>
                <a:lnTo>
                  <a:pt x="0" y="20875"/>
                </a:lnTo>
                <a:lnTo>
                  <a:pt x="21600" y="20875"/>
                </a:lnTo>
                <a:lnTo>
                  <a:pt x="21600" y="3710"/>
                </a:lnTo>
                <a:cubicBezTo>
                  <a:pt x="21242" y="2616"/>
                  <a:pt x="20203" y="0"/>
                  <a:pt x="18450" y="0"/>
                </a:cubicBezTo>
                <a:cubicBezTo>
                  <a:pt x="17036" y="-1"/>
                  <a:pt x="15157" y="1701"/>
                  <a:pt x="12796" y="7279"/>
                </a:cubicBezTo>
              </a:path>
            </a:pathLst>
          </a:custGeom>
          <a:solidFill>
            <a:schemeClr val="accent1">
              <a:lumMod val="60000"/>
              <a:lumOff val="40000"/>
              <a:alpha val="73000"/>
            </a:schemeClr>
          </a:solidFill>
          <a:ln w="12700">
            <a:miter lim="400000"/>
          </a:ln>
          <a:effectLst>
            <a:softEdge rad="304800"/>
          </a:effectLst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9" name="Right Triangle 16">
            <a:extLst>
              <a:ext uri="{FF2B5EF4-FFF2-40B4-BE49-F238E27FC236}">
                <a16:creationId xmlns:a16="http://schemas.microsoft.com/office/drawing/2014/main" id="{598EEC49-3C0D-48C0-9620-28D41A81E95D}"/>
              </a:ext>
            </a:extLst>
          </p:cNvPr>
          <p:cNvSpPr/>
          <p:nvPr/>
        </p:nvSpPr>
        <p:spPr>
          <a:xfrm rot="10800000">
            <a:off x="2543263" y="2908941"/>
            <a:ext cx="1588236" cy="1588236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B33112D2-B171-4990-A36B-30253471E918}"/>
              </a:ext>
            </a:extLst>
          </p:cNvPr>
          <p:cNvSpPr/>
          <p:nvPr/>
        </p:nvSpPr>
        <p:spPr>
          <a:xfrm>
            <a:off x="0" y="0"/>
            <a:ext cx="12192000" cy="1154162"/>
          </a:xfrm>
          <a:prstGeom prst="rect">
            <a:avLst/>
          </a:prstGeom>
          <a:gradFill>
            <a:gsLst>
              <a:gs pos="100000">
                <a:schemeClr val="accent6">
                  <a:lumMod val="75000"/>
                </a:schemeClr>
              </a:gs>
              <a:gs pos="100000">
                <a:schemeClr val="accent5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6" name="POWERPOINT TEMPLATE">
            <a:extLst>
              <a:ext uri="{FF2B5EF4-FFF2-40B4-BE49-F238E27FC236}">
                <a16:creationId xmlns:a16="http://schemas.microsoft.com/office/drawing/2014/main" id="{BAF570FB-3C89-4AB4-91C3-3B23930890B9}"/>
              </a:ext>
            </a:extLst>
          </p:cNvPr>
          <p:cNvSpPr/>
          <p:nvPr/>
        </p:nvSpPr>
        <p:spPr>
          <a:xfrm>
            <a:off x="2025046" y="230831"/>
            <a:ext cx="8827951" cy="692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ТАШКЕНТСКИЙ УНИВЕРСИТЕТ ИНФОРМАЦИОННЫХ ТЕХНОЛОГИЙ ИМЕНИ МУХАММАДА АЛ-ХОРАЗМИ</a:t>
            </a: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A5A9122B-A4CB-4A3F-9065-86BEE82F3448}"/>
              </a:ext>
            </a:extLst>
          </p:cNvPr>
          <p:cNvSpPr/>
          <p:nvPr/>
        </p:nvSpPr>
        <p:spPr>
          <a:xfrm>
            <a:off x="533401" y="0"/>
            <a:ext cx="1168400" cy="1154162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112D893C-7225-48E9-B7D6-2D4B51187D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41" y="107721"/>
            <a:ext cx="980364" cy="981919"/>
          </a:xfrm>
          <a:prstGeom prst="rect">
            <a:avLst/>
          </a:prstGeom>
        </p:spPr>
      </p:pic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8DCFBF73-855D-435F-AC14-F61A51A85B05}"/>
              </a:ext>
            </a:extLst>
          </p:cNvPr>
          <p:cNvSpPr>
            <a:spLocks noChangeAspect="1"/>
          </p:cNvSpPr>
          <p:nvPr/>
        </p:nvSpPr>
        <p:spPr>
          <a:xfrm>
            <a:off x="488044" y="1351248"/>
            <a:ext cx="6722983" cy="141655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11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POWERPOINT TEMPLATE">
            <a:extLst>
              <a:ext uri="{FF2B5EF4-FFF2-40B4-BE49-F238E27FC236}">
                <a16:creationId xmlns:a16="http://schemas.microsoft.com/office/drawing/2014/main" id="{FCFB7EF5-FC78-4BD1-A654-850B223CA35D}"/>
              </a:ext>
            </a:extLst>
          </p:cNvPr>
          <p:cNvSpPr/>
          <p:nvPr/>
        </p:nvSpPr>
        <p:spPr>
          <a:xfrm>
            <a:off x="2041451" y="1743739"/>
            <a:ext cx="2823461" cy="569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ФИЛОСОФИЯ</a:t>
            </a:r>
          </a:p>
        </p:txBody>
      </p:sp>
      <p:sp>
        <p:nvSpPr>
          <p:cNvPr id="65" name="POWERPOINT TEMPLATE">
            <a:extLst>
              <a:ext uri="{FF2B5EF4-FFF2-40B4-BE49-F238E27FC236}">
                <a16:creationId xmlns:a16="http://schemas.microsoft.com/office/drawing/2014/main" id="{32B072DF-1856-46C4-9A6D-C0FFE7C05EEF}"/>
              </a:ext>
            </a:extLst>
          </p:cNvPr>
          <p:cNvSpPr/>
          <p:nvPr/>
        </p:nvSpPr>
        <p:spPr>
          <a:xfrm>
            <a:off x="600103" y="2420384"/>
            <a:ext cx="100250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HSM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Circle">
            <a:extLst>
              <a:ext uri="{FF2B5EF4-FFF2-40B4-BE49-F238E27FC236}">
                <a16:creationId xmlns:a16="http://schemas.microsoft.com/office/drawing/2014/main" id="{A96515B9-7EC7-45D2-BB10-183CF3464A92}"/>
              </a:ext>
            </a:extLst>
          </p:cNvPr>
          <p:cNvSpPr/>
          <p:nvPr/>
        </p:nvSpPr>
        <p:spPr>
          <a:xfrm>
            <a:off x="3305959" y="2920505"/>
            <a:ext cx="647710" cy="647710"/>
          </a:xfrm>
          <a:prstGeom prst="ellipse">
            <a:avLst/>
          </a:prstGeom>
          <a:solidFill>
            <a:schemeClr val="accent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99DDF977-B755-466F-89CB-D83235A47D9D}"/>
              </a:ext>
            </a:extLst>
          </p:cNvPr>
          <p:cNvSpPr>
            <a:spLocks noChangeAspect="1"/>
          </p:cNvSpPr>
          <p:nvPr/>
        </p:nvSpPr>
        <p:spPr>
          <a:xfrm>
            <a:off x="4138326" y="2914188"/>
            <a:ext cx="7358910" cy="16415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28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POWERPOINT TEMPLATE">
            <a:extLst>
              <a:ext uri="{FF2B5EF4-FFF2-40B4-BE49-F238E27FC236}">
                <a16:creationId xmlns:a16="http://schemas.microsoft.com/office/drawing/2014/main" id="{C05169DA-67C5-4659-BB73-5D5E7AF8C25E}"/>
              </a:ext>
            </a:extLst>
          </p:cNvPr>
          <p:cNvSpPr/>
          <p:nvPr/>
        </p:nvSpPr>
        <p:spPr>
          <a:xfrm>
            <a:off x="5967248" y="2879688"/>
            <a:ext cx="6096000" cy="1760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и основные законы логики. Понятие как форма мышления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ight Triangle 16">
            <a:extLst>
              <a:ext uri="{FF2B5EF4-FFF2-40B4-BE49-F238E27FC236}">
                <a16:creationId xmlns:a16="http://schemas.microsoft.com/office/drawing/2014/main" id="{FFAD9864-391E-4CFA-A912-B81FCB67B7EE}"/>
              </a:ext>
            </a:extLst>
          </p:cNvPr>
          <p:cNvSpPr/>
          <p:nvPr/>
        </p:nvSpPr>
        <p:spPr>
          <a:xfrm>
            <a:off x="444421" y="4611839"/>
            <a:ext cx="1522580" cy="1508174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436BFAFE-FD65-479D-8FFC-CE1AE1F45809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rcRect l="8842" r="8842"/>
          <a:stretch>
            <a:fillRect/>
          </a:stretch>
        </p:blipFill>
        <p:spPr>
          <a:xfrm>
            <a:off x="431666" y="2920505"/>
            <a:ext cx="3629626" cy="3187943"/>
          </a:xfrm>
          <a:prstGeom prst="snip2DiagRect">
            <a:avLst>
              <a:gd name="adj1" fmla="val 0"/>
              <a:gd name="adj2" fmla="val 50000"/>
            </a:avLst>
          </a:prstGeom>
        </p:spPr>
      </p:pic>
      <p:sp>
        <p:nvSpPr>
          <p:cNvPr id="28" name="POWERPOINT TEMPLATE">
            <a:extLst>
              <a:ext uri="{FF2B5EF4-FFF2-40B4-BE49-F238E27FC236}">
                <a16:creationId xmlns:a16="http://schemas.microsoft.com/office/drawing/2014/main" id="{AC6EBB48-E124-4B82-A5BB-77DC97979909}"/>
              </a:ext>
            </a:extLst>
          </p:cNvPr>
          <p:cNvSpPr/>
          <p:nvPr/>
        </p:nvSpPr>
        <p:spPr>
          <a:xfrm>
            <a:off x="4560444" y="3141616"/>
            <a:ext cx="1395412" cy="1615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ТЕМА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ru-RU" sz="6000" b="1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31251213-2F42-4458-9D67-E5D6257260C4}"/>
              </a:ext>
            </a:extLst>
          </p:cNvPr>
          <p:cNvCxnSpPr>
            <a:cxnSpLocks/>
          </p:cNvCxnSpPr>
          <p:nvPr/>
        </p:nvCxnSpPr>
        <p:spPr>
          <a:xfrm>
            <a:off x="5954870" y="3144183"/>
            <a:ext cx="0" cy="1357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Shape">
            <a:extLst>
              <a:ext uri="{FF2B5EF4-FFF2-40B4-BE49-F238E27FC236}">
                <a16:creationId xmlns:a16="http://schemas.microsoft.com/office/drawing/2014/main" id="{6E59DFC2-7D32-47C3-9F81-796E2AD40961}"/>
              </a:ext>
            </a:extLst>
          </p:cNvPr>
          <p:cNvSpPr/>
          <p:nvPr/>
        </p:nvSpPr>
        <p:spPr>
          <a:xfrm>
            <a:off x="0" y="5066910"/>
            <a:ext cx="3265956" cy="17943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21" extrusionOk="0">
                <a:moveTo>
                  <a:pt x="21600" y="20321"/>
                </a:moveTo>
                <a:cubicBezTo>
                  <a:pt x="21600" y="20321"/>
                  <a:pt x="16562" y="18842"/>
                  <a:pt x="12398" y="8781"/>
                </a:cubicBezTo>
                <a:cubicBezTo>
                  <a:pt x="8235" y="-1279"/>
                  <a:pt x="3134" y="-529"/>
                  <a:pt x="0" y="692"/>
                </a:cubicBezTo>
                <a:lnTo>
                  <a:pt x="0" y="11196"/>
                </a:lnTo>
                <a:cubicBezTo>
                  <a:pt x="0" y="11196"/>
                  <a:pt x="3956" y="4904"/>
                  <a:pt x="9569" y="11196"/>
                </a:cubicBezTo>
                <a:cubicBezTo>
                  <a:pt x="15183" y="17487"/>
                  <a:pt x="16008" y="19984"/>
                  <a:pt x="21600" y="20321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5" name="Shape">
            <a:extLst>
              <a:ext uri="{FF2B5EF4-FFF2-40B4-BE49-F238E27FC236}">
                <a16:creationId xmlns:a16="http://schemas.microsoft.com/office/drawing/2014/main" id="{A2C5D273-04F7-43FE-AF0B-52458EE3CB65}"/>
              </a:ext>
            </a:extLst>
          </p:cNvPr>
          <p:cNvSpPr/>
          <p:nvPr/>
        </p:nvSpPr>
        <p:spPr>
          <a:xfrm>
            <a:off x="0" y="4958975"/>
            <a:ext cx="2585927" cy="758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12942" y="962"/>
                </a:moveTo>
                <a:cubicBezTo>
                  <a:pt x="18260" y="-2930"/>
                  <a:pt x="21600" y="6239"/>
                  <a:pt x="21600" y="6239"/>
                </a:cubicBezTo>
                <a:cubicBezTo>
                  <a:pt x="21600" y="6239"/>
                  <a:pt x="16736" y="338"/>
                  <a:pt x="11812" y="9504"/>
                </a:cubicBezTo>
                <a:cubicBezTo>
                  <a:pt x="6888" y="18670"/>
                  <a:pt x="1036" y="11395"/>
                  <a:pt x="0" y="6849"/>
                </a:cubicBezTo>
                <a:lnTo>
                  <a:pt x="41" y="3502"/>
                </a:lnTo>
                <a:cubicBezTo>
                  <a:pt x="2198" y="9422"/>
                  <a:pt x="7625" y="4854"/>
                  <a:pt x="12942" y="962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6" name="Circle">
            <a:extLst>
              <a:ext uri="{FF2B5EF4-FFF2-40B4-BE49-F238E27FC236}">
                <a16:creationId xmlns:a16="http://schemas.microsoft.com/office/drawing/2014/main" id="{930D8B59-70B8-4954-99CA-8AE7E9700978}"/>
              </a:ext>
            </a:extLst>
          </p:cNvPr>
          <p:cNvSpPr/>
          <p:nvPr/>
        </p:nvSpPr>
        <p:spPr>
          <a:xfrm>
            <a:off x="2139656" y="5473254"/>
            <a:ext cx="381258" cy="381246"/>
          </a:xfrm>
          <a:prstGeom prst="ellipse">
            <a:avLst/>
          </a:pr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7" name="Circle">
            <a:extLst>
              <a:ext uri="{FF2B5EF4-FFF2-40B4-BE49-F238E27FC236}">
                <a16:creationId xmlns:a16="http://schemas.microsoft.com/office/drawing/2014/main" id="{A8024E72-D220-4E97-AA8A-5BA8EB504AE3}"/>
              </a:ext>
            </a:extLst>
          </p:cNvPr>
          <p:cNvSpPr/>
          <p:nvPr/>
        </p:nvSpPr>
        <p:spPr>
          <a:xfrm>
            <a:off x="3867511" y="3417324"/>
            <a:ext cx="213824" cy="213816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8" name="Circle">
            <a:extLst>
              <a:ext uri="{FF2B5EF4-FFF2-40B4-BE49-F238E27FC236}">
                <a16:creationId xmlns:a16="http://schemas.microsoft.com/office/drawing/2014/main" id="{14A990FB-ACA6-431C-91BD-5574010EEA0E}"/>
              </a:ext>
            </a:extLst>
          </p:cNvPr>
          <p:cNvSpPr/>
          <p:nvPr/>
        </p:nvSpPr>
        <p:spPr>
          <a:xfrm>
            <a:off x="7124382" y="1443607"/>
            <a:ext cx="1195192" cy="1195186"/>
          </a:xfrm>
          <a:prstGeom prst="ellipse">
            <a:avLst/>
          </a:prstGeom>
          <a:solidFill>
            <a:schemeClr val="accent1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9" name="Circle">
            <a:extLst>
              <a:ext uri="{FF2B5EF4-FFF2-40B4-BE49-F238E27FC236}">
                <a16:creationId xmlns:a16="http://schemas.microsoft.com/office/drawing/2014/main" id="{ED4C566C-38B9-4639-9ADC-0B15A624A099}"/>
              </a:ext>
            </a:extLst>
          </p:cNvPr>
          <p:cNvSpPr/>
          <p:nvPr/>
        </p:nvSpPr>
        <p:spPr>
          <a:xfrm>
            <a:off x="7429140" y="1748365"/>
            <a:ext cx="584238" cy="584238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5ACFA9-7F3C-423B-B57D-E369F970CCD7}"/>
              </a:ext>
            </a:extLst>
          </p:cNvPr>
          <p:cNvSpPr txBox="1"/>
          <p:nvPr/>
        </p:nvSpPr>
        <p:spPr>
          <a:xfrm>
            <a:off x="9173960" y="5192158"/>
            <a:ext cx="2776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Шерматова</a:t>
            </a:r>
            <a:r>
              <a:rPr lang="ru-RU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Надира </a:t>
            </a:r>
            <a:r>
              <a:rPr lang="ru-RU" sz="1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Султанбековна</a:t>
            </a:r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831CB80-EC4A-40F4-B5B1-9872F81A5368}"/>
              </a:ext>
            </a:extLst>
          </p:cNvPr>
          <p:cNvSpPr txBox="1"/>
          <p:nvPr/>
        </p:nvSpPr>
        <p:spPr>
          <a:xfrm>
            <a:off x="8958847" y="5727787"/>
            <a:ext cx="2730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Старший преподаватель </a:t>
            </a:r>
            <a:r>
              <a:rPr lang="ru-RU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кафедры «Гуманитарных наук»</a:t>
            </a:r>
            <a:endParaRPr lang="en-US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Рисунок 13" descr="Преподаватель">
            <a:extLst>
              <a:ext uri="{FF2B5EF4-FFF2-40B4-BE49-F238E27FC236}">
                <a16:creationId xmlns:a16="http://schemas.microsoft.com/office/drawing/2014/main" id="{9D577CBA-2BE4-4F0D-8D7E-2A098608375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8828574" y="5302516"/>
            <a:ext cx="523219" cy="523219"/>
          </a:xfrm>
          <a:prstGeom prst="rect">
            <a:avLst/>
          </a:prstGeom>
        </p:spPr>
      </p:pic>
      <p:pic>
        <p:nvPicPr>
          <p:cNvPr id="16" name="Рисунок 15" descr="Суд">
            <a:extLst>
              <a:ext uri="{FF2B5EF4-FFF2-40B4-BE49-F238E27FC236}">
                <a16:creationId xmlns:a16="http://schemas.microsoft.com/office/drawing/2014/main" id="{0B858C3A-A39D-4BA6-8951-13BF053B31D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8913167" y="6113721"/>
            <a:ext cx="426803" cy="426803"/>
          </a:xfrm>
          <a:prstGeom prst="rect">
            <a:avLst/>
          </a:prstGeom>
        </p:spPr>
      </p:pic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F1BEE44D-CB97-4D14-A07C-83A9D8D9C4F1}"/>
              </a:ext>
            </a:extLst>
          </p:cNvPr>
          <p:cNvCxnSpPr>
            <a:cxnSpLocks/>
          </p:cNvCxnSpPr>
          <p:nvPr/>
        </p:nvCxnSpPr>
        <p:spPr>
          <a:xfrm>
            <a:off x="8971148" y="5605981"/>
            <a:ext cx="59541" cy="9235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Shape">
            <a:extLst>
              <a:ext uri="{FF2B5EF4-FFF2-40B4-BE49-F238E27FC236}">
                <a16:creationId xmlns:a16="http://schemas.microsoft.com/office/drawing/2014/main" id="{9B2AC59B-E65A-4205-889D-8B37C07CF50D}"/>
              </a:ext>
            </a:extLst>
          </p:cNvPr>
          <p:cNvSpPr/>
          <p:nvPr/>
        </p:nvSpPr>
        <p:spPr>
          <a:xfrm>
            <a:off x="9415754" y="3855405"/>
            <a:ext cx="2776057" cy="1525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21" extrusionOk="0">
                <a:moveTo>
                  <a:pt x="0" y="0"/>
                </a:moveTo>
                <a:cubicBezTo>
                  <a:pt x="0" y="0"/>
                  <a:pt x="5038" y="1479"/>
                  <a:pt x="9202" y="11540"/>
                </a:cubicBezTo>
                <a:cubicBezTo>
                  <a:pt x="13365" y="21600"/>
                  <a:pt x="18466" y="20850"/>
                  <a:pt x="21600" y="19629"/>
                </a:cubicBezTo>
                <a:lnTo>
                  <a:pt x="21600" y="9125"/>
                </a:lnTo>
                <a:cubicBezTo>
                  <a:pt x="21600" y="9125"/>
                  <a:pt x="17644" y="15417"/>
                  <a:pt x="12031" y="9125"/>
                </a:cubicBezTo>
                <a:cubicBezTo>
                  <a:pt x="6417" y="2834"/>
                  <a:pt x="5592" y="337"/>
                  <a:pt x="0" y="0"/>
                </a:cubicBezTo>
              </a:path>
            </a:pathLst>
          </a:custGeom>
          <a:solidFill>
            <a:schemeClr val="accent2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8" name="Shape">
            <a:extLst>
              <a:ext uri="{FF2B5EF4-FFF2-40B4-BE49-F238E27FC236}">
                <a16:creationId xmlns:a16="http://schemas.microsoft.com/office/drawing/2014/main" id="{064B401C-95CE-4E5C-B608-84996B11ECC6}"/>
              </a:ext>
            </a:extLst>
          </p:cNvPr>
          <p:cNvSpPr/>
          <p:nvPr/>
        </p:nvSpPr>
        <p:spPr>
          <a:xfrm>
            <a:off x="9993524" y="4304317"/>
            <a:ext cx="2198038" cy="6445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8658" y="12946"/>
                </a:moveTo>
                <a:cubicBezTo>
                  <a:pt x="3340" y="16838"/>
                  <a:pt x="0" y="7669"/>
                  <a:pt x="0" y="7669"/>
                </a:cubicBezTo>
                <a:cubicBezTo>
                  <a:pt x="0" y="7669"/>
                  <a:pt x="4864" y="13570"/>
                  <a:pt x="9788" y="4404"/>
                </a:cubicBezTo>
                <a:cubicBezTo>
                  <a:pt x="14712" y="-4762"/>
                  <a:pt x="20564" y="2513"/>
                  <a:pt x="21600" y="7059"/>
                </a:cubicBezTo>
                <a:lnTo>
                  <a:pt x="21559" y="10406"/>
                </a:lnTo>
                <a:cubicBezTo>
                  <a:pt x="19402" y="4486"/>
                  <a:pt x="13975" y="9053"/>
                  <a:pt x="8658" y="12946"/>
                </a:cubicBezTo>
              </a:path>
            </a:pathLst>
          </a:custGeom>
          <a:solidFill>
            <a:schemeClr val="accent2">
              <a:lumMod val="40000"/>
              <a:lumOff val="60000"/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F0450832-A559-43B6-885D-A208E5BCB82C}"/>
              </a:ext>
            </a:extLst>
          </p:cNvPr>
          <p:cNvSpPr/>
          <p:nvPr/>
        </p:nvSpPr>
        <p:spPr>
          <a:xfrm>
            <a:off x="10852997" y="-1634"/>
            <a:ext cx="45719" cy="115579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26416F56-EF8A-4CB4-941C-2FEB8CA9A7B5}"/>
              </a:ext>
            </a:extLst>
          </p:cNvPr>
          <p:cNvSpPr/>
          <p:nvPr/>
        </p:nvSpPr>
        <p:spPr>
          <a:xfrm>
            <a:off x="10703703" y="0"/>
            <a:ext cx="86056" cy="115484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5A510A87-C88D-436C-90B6-A4FADCCDF434}"/>
              </a:ext>
            </a:extLst>
          </p:cNvPr>
          <p:cNvSpPr/>
          <p:nvPr/>
        </p:nvSpPr>
        <p:spPr>
          <a:xfrm>
            <a:off x="10501314" y="-694"/>
            <a:ext cx="169876" cy="115485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6" name="Circle">
            <a:extLst>
              <a:ext uri="{FF2B5EF4-FFF2-40B4-BE49-F238E27FC236}">
                <a16:creationId xmlns:a16="http://schemas.microsoft.com/office/drawing/2014/main" id="{A99F291A-EE71-4636-8DDB-B24CCF638317}"/>
              </a:ext>
            </a:extLst>
          </p:cNvPr>
          <p:cNvSpPr/>
          <p:nvPr/>
        </p:nvSpPr>
        <p:spPr>
          <a:xfrm>
            <a:off x="10079398" y="-26349"/>
            <a:ext cx="1195192" cy="1195186"/>
          </a:xfrm>
          <a:prstGeom prst="ellipse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7" name="Circle">
            <a:extLst>
              <a:ext uri="{FF2B5EF4-FFF2-40B4-BE49-F238E27FC236}">
                <a16:creationId xmlns:a16="http://schemas.microsoft.com/office/drawing/2014/main" id="{1ABF9263-0C16-405F-A637-C7FF4E01FC6B}"/>
              </a:ext>
            </a:extLst>
          </p:cNvPr>
          <p:cNvSpPr/>
          <p:nvPr/>
        </p:nvSpPr>
        <p:spPr>
          <a:xfrm>
            <a:off x="10384156" y="278409"/>
            <a:ext cx="584238" cy="584238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2" name="Circle">
            <a:extLst>
              <a:ext uri="{FF2B5EF4-FFF2-40B4-BE49-F238E27FC236}">
                <a16:creationId xmlns:a16="http://schemas.microsoft.com/office/drawing/2014/main" id="{1CEAFB2A-AD29-4108-B861-9247B0FC3E9E}"/>
              </a:ext>
            </a:extLst>
          </p:cNvPr>
          <p:cNvSpPr/>
          <p:nvPr/>
        </p:nvSpPr>
        <p:spPr>
          <a:xfrm>
            <a:off x="6446187" y="5515655"/>
            <a:ext cx="381258" cy="381246"/>
          </a:xfrm>
          <a:prstGeom prst="ellipse">
            <a:avLst/>
          </a:pr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3" name="Circle">
            <a:extLst>
              <a:ext uri="{FF2B5EF4-FFF2-40B4-BE49-F238E27FC236}">
                <a16:creationId xmlns:a16="http://schemas.microsoft.com/office/drawing/2014/main" id="{34ECB562-3589-488A-B9E1-36F794A85174}"/>
              </a:ext>
            </a:extLst>
          </p:cNvPr>
          <p:cNvSpPr/>
          <p:nvPr/>
        </p:nvSpPr>
        <p:spPr>
          <a:xfrm>
            <a:off x="6573169" y="5648987"/>
            <a:ext cx="125855" cy="125855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6" name="Рисунок 5" descr="Книги на полке">
            <a:extLst>
              <a:ext uri="{FF2B5EF4-FFF2-40B4-BE49-F238E27FC236}">
                <a16:creationId xmlns:a16="http://schemas.microsoft.com/office/drawing/2014/main" id="{2B1F5F1C-1077-4EB9-8E33-B3DE89E5CFD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622241" y="1353981"/>
            <a:ext cx="1029518" cy="102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77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4" name="Shape">
            <a:extLst>
              <a:ext uri="{FF2B5EF4-FFF2-40B4-BE49-F238E27FC236}">
                <a16:creationId xmlns:a16="http://schemas.microsoft.com/office/drawing/2014/main" id="{1ED23C6F-4B39-47E0-9556-0A875A314376}"/>
              </a:ext>
            </a:extLst>
          </p:cNvPr>
          <p:cNvSpPr/>
          <p:nvPr/>
        </p:nvSpPr>
        <p:spPr>
          <a:xfrm>
            <a:off x="-1678" y="4869780"/>
            <a:ext cx="12192000" cy="198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76" extrusionOk="0">
                <a:moveTo>
                  <a:pt x="12796" y="7279"/>
                </a:moveTo>
                <a:cubicBezTo>
                  <a:pt x="6734" y="21599"/>
                  <a:pt x="1977" y="19295"/>
                  <a:pt x="0" y="14999"/>
                </a:cubicBezTo>
                <a:lnTo>
                  <a:pt x="0" y="20875"/>
                </a:lnTo>
                <a:lnTo>
                  <a:pt x="21600" y="20875"/>
                </a:lnTo>
                <a:lnTo>
                  <a:pt x="21600" y="3710"/>
                </a:lnTo>
                <a:cubicBezTo>
                  <a:pt x="21242" y="2616"/>
                  <a:pt x="20203" y="0"/>
                  <a:pt x="18450" y="0"/>
                </a:cubicBezTo>
                <a:cubicBezTo>
                  <a:pt x="17036" y="-1"/>
                  <a:pt x="15157" y="1701"/>
                  <a:pt x="12796" y="7279"/>
                </a:cubicBezTo>
              </a:path>
            </a:pathLst>
          </a:custGeom>
          <a:solidFill>
            <a:schemeClr val="accent1">
              <a:lumMod val="60000"/>
              <a:lumOff val="40000"/>
              <a:alpha val="73000"/>
            </a:schemeClr>
          </a:solidFill>
          <a:ln w="12700">
            <a:miter lim="400000"/>
          </a:ln>
          <a:effectLst>
            <a:softEdge rad="304800"/>
          </a:effectLst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6" name="POWERPOINT TEMPLATE">
            <a:extLst>
              <a:ext uri="{FF2B5EF4-FFF2-40B4-BE49-F238E27FC236}">
                <a16:creationId xmlns:a16="http://schemas.microsoft.com/office/drawing/2014/main" id="{BAF570FB-3C89-4AB4-91C3-3B23930890B9}"/>
              </a:ext>
            </a:extLst>
          </p:cNvPr>
          <p:cNvSpPr/>
          <p:nvPr/>
        </p:nvSpPr>
        <p:spPr>
          <a:xfrm>
            <a:off x="2025046" y="230831"/>
            <a:ext cx="8827951" cy="692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ТАШКЕНТСКИЙ УНИВЕРСИТЕТ ИНФОРМАЦИОННЫХ ТЕХНОЛОГИЙ МЕНИ МУХАММАДА АЛ-ХОРАЗМИЙ</a:t>
            </a:r>
          </a:p>
        </p:txBody>
      </p:sp>
      <p:sp>
        <p:nvSpPr>
          <p:cNvPr id="64" name="POWERPOINT TEMPLATE">
            <a:extLst>
              <a:ext uri="{FF2B5EF4-FFF2-40B4-BE49-F238E27FC236}">
                <a16:creationId xmlns:a16="http://schemas.microsoft.com/office/drawing/2014/main" id="{FCFB7EF5-FC78-4BD1-A654-850B223CA35D}"/>
              </a:ext>
            </a:extLst>
          </p:cNvPr>
          <p:cNvSpPr/>
          <p:nvPr/>
        </p:nvSpPr>
        <p:spPr>
          <a:xfrm>
            <a:off x="1762544" y="1492385"/>
            <a:ext cx="2783391" cy="569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ФИЛОСОФИЯ</a:t>
            </a:r>
          </a:p>
        </p:txBody>
      </p:sp>
      <p:sp>
        <p:nvSpPr>
          <p:cNvPr id="65" name="POWERPOINT TEMPLATE">
            <a:extLst>
              <a:ext uri="{FF2B5EF4-FFF2-40B4-BE49-F238E27FC236}">
                <a16:creationId xmlns:a16="http://schemas.microsoft.com/office/drawing/2014/main" id="{32B072DF-1856-46C4-9A6D-C0FFE7C05EEF}"/>
              </a:ext>
            </a:extLst>
          </p:cNvPr>
          <p:cNvSpPr/>
          <p:nvPr/>
        </p:nvSpPr>
        <p:spPr>
          <a:xfrm>
            <a:off x="600103" y="2420384"/>
            <a:ext cx="100250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HSM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POWERPOINT TEMPLATE">
            <a:extLst>
              <a:ext uri="{FF2B5EF4-FFF2-40B4-BE49-F238E27FC236}">
                <a16:creationId xmlns:a16="http://schemas.microsoft.com/office/drawing/2014/main" id="{AC6EBB48-E124-4B82-A5BB-77DC97979909}"/>
              </a:ext>
            </a:extLst>
          </p:cNvPr>
          <p:cNvSpPr/>
          <p:nvPr/>
        </p:nvSpPr>
        <p:spPr>
          <a:xfrm>
            <a:off x="4560444" y="3141616"/>
            <a:ext cx="1395412" cy="1615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100000"/>
              </a:lnSpc>
            </a:pP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Shape">
            <a:extLst>
              <a:ext uri="{FF2B5EF4-FFF2-40B4-BE49-F238E27FC236}">
                <a16:creationId xmlns:a16="http://schemas.microsoft.com/office/drawing/2014/main" id="{A2C5D273-04F7-43FE-AF0B-52458EE3CB65}"/>
              </a:ext>
            </a:extLst>
          </p:cNvPr>
          <p:cNvSpPr/>
          <p:nvPr/>
        </p:nvSpPr>
        <p:spPr>
          <a:xfrm>
            <a:off x="0" y="4958975"/>
            <a:ext cx="2585927" cy="758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12942" y="962"/>
                </a:moveTo>
                <a:cubicBezTo>
                  <a:pt x="18260" y="-2930"/>
                  <a:pt x="21600" y="6239"/>
                  <a:pt x="21600" y="6239"/>
                </a:cubicBezTo>
                <a:cubicBezTo>
                  <a:pt x="21600" y="6239"/>
                  <a:pt x="16736" y="338"/>
                  <a:pt x="11812" y="9504"/>
                </a:cubicBezTo>
                <a:cubicBezTo>
                  <a:pt x="6888" y="18670"/>
                  <a:pt x="1036" y="11395"/>
                  <a:pt x="0" y="6849"/>
                </a:cubicBezTo>
                <a:lnTo>
                  <a:pt x="41" y="3502"/>
                </a:lnTo>
                <a:cubicBezTo>
                  <a:pt x="2198" y="9422"/>
                  <a:pt x="7625" y="4854"/>
                  <a:pt x="12942" y="962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6" name="Circle">
            <a:extLst>
              <a:ext uri="{FF2B5EF4-FFF2-40B4-BE49-F238E27FC236}">
                <a16:creationId xmlns:a16="http://schemas.microsoft.com/office/drawing/2014/main" id="{930D8B59-70B8-4954-99CA-8AE7E9700978}"/>
              </a:ext>
            </a:extLst>
          </p:cNvPr>
          <p:cNvSpPr/>
          <p:nvPr/>
        </p:nvSpPr>
        <p:spPr>
          <a:xfrm>
            <a:off x="2139656" y="5473254"/>
            <a:ext cx="381258" cy="381246"/>
          </a:xfrm>
          <a:prstGeom prst="ellipse">
            <a:avLst/>
          </a:pr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8" name="Circle">
            <a:extLst>
              <a:ext uri="{FF2B5EF4-FFF2-40B4-BE49-F238E27FC236}">
                <a16:creationId xmlns:a16="http://schemas.microsoft.com/office/drawing/2014/main" id="{14A990FB-ACA6-431C-91BD-5574010EEA0E}"/>
              </a:ext>
            </a:extLst>
          </p:cNvPr>
          <p:cNvSpPr/>
          <p:nvPr/>
        </p:nvSpPr>
        <p:spPr>
          <a:xfrm>
            <a:off x="7124382" y="1443607"/>
            <a:ext cx="1195192" cy="1195186"/>
          </a:xfrm>
          <a:prstGeom prst="ellipse">
            <a:avLst/>
          </a:prstGeom>
          <a:solidFill>
            <a:schemeClr val="accent1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9" name="Circle">
            <a:extLst>
              <a:ext uri="{FF2B5EF4-FFF2-40B4-BE49-F238E27FC236}">
                <a16:creationId xmlns:a16="http://schemas.microsoft.com/office/drawing/2014/main" id="{ED4C566C-38B9-4639-9ADC-0B15A624A099}"/>
              </a:ext>
            </a:extLst>
          </p:cNvPr>
          <p:cNvSpPr/>
          <p:nvPr/>
        </p:nvSpPr>
        <p:spPr>
          <a:xfrm>
            <a:off x="7429140" y="1748365"/>
            <a:ext cx="584238" cy="584238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7" name="Shape">
            <a:extLst>
              <a:ext uri="{FF2B5EF4-FFF2-40B4-BE49-F238E27FC236}">
                <a16:creationId xmlns:a16="http://schemas.microsoft.com/office/drawing/2014/main" id="{9B2AC59B-E65A-4205-889D-8B37C07CF50D}"/>
              </a:ext>
            </a:extLst>
          </p:cNvPr>
          <p:cNvSpPr/>
          <p:nvPr/>
        </p:nvSpPr>
        <p:spPr>
          <a:xfrm>
            <a:off x="9415754" y="3855405"/>
            <a:ext cx="2776057" cy="1525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21" extrusionOk="0">
                <a:moveTo>
                  <a:pt x="0" y="0"/>
                </a:moveTo>
                <a:cubicBezTo>
                  <a:pt x="0" y="0"/>
                  <a:pt x="5038" y="1479"/>
                  <a:pt x="9202" y="11540"/>
                </a:cubicBezTo>
                <a:cubicBezTo>
                  <a:pt x="13365" y="21600"/>
                  <a:pt x="18466" y="20850"/>
                  <a:pt x="21600" y="19629"/>
                </a:cubicBezTo>
                <a:lnTo>
                  <a:pt x="21600" y="9125"/>
                </a:lnTo>
                <a:cubicBezTo>
                  <a:pt x="21600" y="9125"/>
                  <a:pt x="17644" y="15417"/>
                  <a:pt x="12031" y="9125"/>
                </a:cubicBezTo>
                <a:cubicBezTo>
                  <a:pt x="6417" y="2834"/>
                  <a:pt x="5592" y="337"/>
                  <a:pt x="0" y="0"/>
                </a:cubicBezTo>
              </a:path>
            </a:pathLst>
          </a:custGeom>
          <a:solidFill>
            <a:schemeClr val="accent3">
              <a:lumMod val="75000"/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8" name="Shape">
            <a:extLst>
              <a:ext uri="{FF2B5EF4-FFF2-40B4-BE49-F238E27FC236}">
                <a16:creationId xmlns:a16="http://schemas.microsoft.com/office/drawing/2014/main" id="{064B401C-95CE-4E5C-B608-84996B11ECC6}"/>
              </a:ext>
            </a:extLst>
          </p:cNvPr>
          <p:cNvSpPr/>
          <p:nvPr/>
        </p:nvSpPr>
        <p:spPr>
          <a:xfrm>
            <a:off x="9993524" y="4304317"/>
            <a:ext cx="2198038" cy="6445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8658" y="12946"/>
                </a:moveTo>
                <a:cubicBezTo>
                  <a:pt x="3340" y="16838"/>
                  <a:pt x="0" y="7669"/>
                  <a:pt x="0" y="7669"/>
                </a:cubicBezTo>
                <a:cubicBezTo>
                  <a:pt x="0" y="7669"/>
                  <a:pt x="4864" y="13570"/>
                  <a:pt x="9788" y="4404"/>
                </a:cubicBezTo>
                <a:cubicBezTo>
                  <a:pt x="14712" y="-4762"/>
                  <a:pt x="20564" y="2513"/>
                  <a:pt x="21600" y="7059"/>
                </a:cubicBezTo>
                <a:lnTo>
                  <a:pt x="21559" y="10406"/>
                </a:lnTo>
                <a:cubicBezTo>
                  <a:pt x="19402" y="4486"/>
                  <a:pt x="13975" y="9053"/>
                  <a:pt x="8658" y="12946"/>
                </a:cubicBezTo>
              </a:path>
            </a:pathLst>
          </a:custGeom>
          <a:solidFill>
            <a:schemeClr val="accent3">
              <a:lumMod val="75000"/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F0450832-A559-43B6-885D-A208E5BCB82C}"/>
              </a:ext>
            </a:extLst>
          </p:cNvPr>
          <p:cNvSpPr/>
          <p:nvPr/>
        </p:nvSpPr>
        <p:spPr>
          <a:xfrm>
            <a:off x="10852997" y="-1634"/>
            <a:ext cx="45719" cy="115579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26416F56-EF8A-4CB4-941C-2FEB8CA9A7B5}"/>
              </a:ext>
            </a:extLst>
          </p:cNvPr>
          <p:cNvSpPr/>
          <p:nvPr/>
        </p:nvSpPr>
        <p:spPr>
          <a:xfrm>
            <a:off x="10703703" y="0"/>
            <a:ext cx="86056" cy="115484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5A510A87-C88D-436C-90B6-A4FADCCDF434}"/>
              </a:ext>
            </a:extLst>
          </p:cNvPr>
          <p:cNvSpPr/>
          <p:nvPr/>
        </p:nvSpPr>
        <p:spPr>
          <a:xfrm>
            <a:off x="10501314" y="-694"/>
            <a:ext cx="169876" cy="115485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6" name="Circle">
            <a:extLst>
              <a:ext uri="{FF2B5EF4-FFF2-40B4-BE49-F238E27FC236}">
                <a16:creationId xmlns:a16="http://schemas.microsoft.com/office/drawing/2014/main" id="{A99F291A-EE71-4636-8DDB-B24CCF638317}"/>
              </a:ext>
            </a:extLst>
          </p:cNvPr>
          <p:cNvSpPr/>
          <p:nvPr/>
        </p:nvSpPr>
        <p:spPr>
          <a:xfrm>
            <a:off x="10079398" y="-26349"/>
            <a:ext cx="1195192" cy="1195186"/>
          </a:xfrm>
          <a:prstGeom prst="ellipse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7" name="Circle">
            <a:extLst>
              <a:ext uri="{FF2B5EF4-FFF2-40B4-BE49-F238E27FC236}">
                <a16:creationId xmlns:a16="http://schemas.microsoft.com/office/drawing/2014/main" id="{1ABF9263-0C16-405F-A637-C7FF4E01FC6B}"/>
              </a:ext>
            </a:extLst>
          </p:cNvPr>
          <p:cNvSpPr/>
          <p:nvPr/>
        </p:nvSpPr>
        <p:spPr>
          <a:xfrm>
            <a:off x="10384156" y="278409"/>
            <a:ext cx="584238" cy="584238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2" name="Circle">
            <a:extLst>
              <a:ext uri="{FF2B5EF4-FFF2-40B4-BE49-F238E27FC236}">
                <a16:creationId xmlns:a16="http://schemas.microsoft.com/office/drawing/2014/main" id="{1CEAFB2A-AD29-4108-B861-9247B0FC3E9E}"/>
              </a:ext>
            </a:extLst>
          </p:cNvPr>
          <p:cNvSpPr/>
          <p:nvPr/>
        </p:nvSpPr>
        <p:spPr>
          <a:xfrm>
            <a:off x="6446187" y="5515655"/>
            <a:ext cx="381258" cy="381246"/>
          </a:xfrm>
          <a:prstGeom prst="ellipse">
            <a:avLst/>
          </a:pr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3" name="Circle">
            <a:extLst>
              <a:ext uri="{FF2B5EF4-FFF2-40B4-BE49-F238E27FC236}">
                <a16:creationId xmlns:a16="http://schemas.microsoft.com/office/drawing/2014/main" id="{34ECB562-3589-488A-B9E1-36F794A85174}"/>
              </a:ext>
            </a:extLst>
          </p:cNvPr>
          <p:cNvSpPr/>
          <p:nvPr/>
        </p:nvSpPr>
        <p:spPr>
          <a:xfrm>
            <a:off x="6573169" y="5648987"/>
            <a:ext cx="125855" cy="125855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A32611A7-83A4-4898-B9D9-4E36A3314559}"/>
              </a:ext>
            </a:extLst>
          </p:cNvPr>
          <p:cNvSpPr/>
          <p:nvPr/>
        </p:nvSpPr>
        <p:spPr>
          <a:xfrm>
            <a:off x="3922133" y="4194726"/>
            <a:ext cx="7817285" cy="191393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itchFamily="34" charset="0"/>
              <a:buChar char="•"/>
            </a:pPr>
            <a:r>
              <a:rPr lang="ru-RU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Подмена тезиса</a:t>
            </a: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DDBDF245-CB7E-4202-AD37-B6051BF3267D}"/>
              </a:ext>
            </a:extLst>
          </p:cNvPr>
          <p:cNvSpPr/>
          <p:nvPr/>
        </p:nvSpPr>
        <p:spPr>
          <a:xfrm>
            <a:off x="3756293" y="2253792"/>
            <a:ext cx="7983125" cy="166978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itchFamily="34" charset="0"/>
              <a:buChar char="•"/>
            </a:pPr>
            <a:r>
              <a:rPr lang="ru-RU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Подмена понятия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BDC34330-5C66-45D3-97E1-6B2E445097AB}"/>
              </a:ext>
            </a:extLst>
          </p:cNvPr>
          <p:cNvSpPr/>
          <p:nvPr/>
        </p:nvSpPr>
        <p:spPr>
          <a:xfrm>
            <a:off x="3776772" y="224194"/>
            <a:ext cx="8003436" cy="186608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itchFamily="34" charset="0"/>
              <a:buChar char="•"/>
            </a:pPr>
            <a:r>
              <a:rPr lang="ru-RU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Двусмысленность высказывания</a:t>
            </a: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CF91973B-57BF-4C6A-90A7-BD8E2A4203B1}"/>
              </a:ext>
            </a:extLst>
          </p:cNvPr>
          <p:cNvSpPr/>
          <p:nvPr/>
        </p:nvSpPr>
        <p:spPr>
          <a:xfrm>
            <a:off x="343554" y="580732"/>
            <a:ext cx="2727355" cy="531616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/>
            <a:r>
              <a:rPr lang="ru-RU" sz="3200" u="sng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Распространенные ошибки</a:t>
            </a:r>
            <a:endParaRPr lang="ru-RU" sz="3200" u="sng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74861DF8-9F3E-43A2-8A2C-3A3E055CF5A2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3070909" y="3073691"/>
            <a:ext cx="745641" cy="16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E9274E12-2FD8-4FB1-BCC7-361CA208C6F3}"/>
              </a:ext>
            </a:extLst>
          </p:cNvPr>
          <p:cNvCxnSpPr>
            <a:cxnSpLocks/>
            <a:stCxn id="27" idx="6"/>
            <a:endCxn id="2" idx="2"/>
          </p:cNvCxnSpPr>
          <p:nvPr/>
        </p:nvCxnSpPr>
        <p:spPr>
          <a:xfrm>
            <a:off x="3070909" y="3238817"/>
            <a:ext cx="851224" cy="1912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011E4315-C13C-42F1-A6BB-79C23A7B2CF4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3070909" y="955205"/>
            <a:ext cx="745641" cy="2283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942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4" name="Shape">
            <a:extLst>
              <a:ext uri="{FF2B5EF4-FFF2-40B4-BE49-F238E27FC236}">
                <a16:creationId xmlns:a16="http://schemas.microsoft.com/office/drawing/2014/main" id="{1ED23C6F-4B39-47E0-9556-0A875A314376}"/>
              </a:ext>
            </a:extLst>
          </p:cNvPr>
          <p:cNvSpPr/>
          <p:nvPr/>
        </p:nvSpPr>
        <p:spPr>
          <a:xfrm>
            <a:off x="-1678" y="4869780"/>
            <a:ext cx="12192000" cy="198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76" extrusionOk="0">
                <a:moveTo>
                  <a:pt x="12796" y="7279"/>
                </a:moveTo>
                <a:cubicBezTo>
                  <a:pt x="6734" y="21599"/>
                  <a:pt x="1977" y="19295"/>
                  <a:pt x="0" y="14999"/>
                </a:cubicBezTo>
                <a:lnTo>
                  <a:pt x="0" y="20875"/>
                </a:lnTo>
                <a:lnTo>
                  <a:pt x="21600" y="20875"/>
                </a:lnTo>
                <a:lnTo>
                  <a:pt x="21600" y="3710"/>
                </a:lnTo>
                <a:cubicBezTo>
                  <a:pt x="21242" y="2616"/>
                  <a:pt x="20203" y="0"/>
                  <a:pt x="18450" y="0"/>
                </a:cubicBezTo>
                <a:cubicBezTo>
                  <a:pt x="17036" y="-1"/>
                  <a:pt x="15157" y="1701"/>
                  <a:pt x="12796" y="7279"/>
                </a:cubicBezTo>
              </a:path>
            </a:pathLst>
          </a:custGeom>
          <a:solidFill>
            <a:schemeClr val="accent1">
              <a:lumMod val="60000"/>
              <a:lumOff val="40000"/>
              <a:alpha val="73000"/>
            </a:schemeClr>
          </a:solidFill>
          <a:ln w="12700">
            <a:miter lim="400000"/>
          </a:ln>
          <a:effectLst>
            <a:softEdge rad="304800"/>
          </a:effectLst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A5A9122B-A4CB-4A3F-9065-86BEE82F3448}"/>
              </a:ext>
            </a:extLst>
          </p:cNvPr>
          <p:cNvSpPr/>
          <p:nvPr/>
        </p:nvSpPr>
        <p:spPr>
          <a:xfrm>
            <a:off x="533401" y="0"/>
            <a:ext cx="1168400" cy="1154162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4" name="POWERPOINT TEMPLATE">
            <a:extLst>
              <a:ext uri="{FF2B5EF4-FFF2-40B4-BE49-F238E27FC236}">
                <a16:creationId xmlns:a16="http://schemas.microsoft.com/office/drawing/2014/main" id="{FCFB7EF5-FC78-4BD1-A654-850B223CA35D}"/>
              </a:ext>
            </a:extLst>
          </p:cNvPr>
          <p:cNvSpPr/>
          <p:nvPr/>
        </p:nvSpPr>
        <p:spPr>
          <a:xfrm>
            <a:off x="1762544" y="1492385"/>
            <a:ext cx="2783391" cy="569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ФИЛОСОФИЯ</a:t>
            </a:r>
          </a:p>
        </p:txBody>
      </p:sp>
      <p:sp>
        <p:nvSpPr>
          <p:cNvPr id="65" name="POWERPOINT TEMPLATE">
            <a:extLst>
              <a:ext uri="{FF2B5EF4-FFF2-40B4-BE49-F238E27FC236}">
                <a16:creationId xmlns:a16="http://schemas.microsoft.com/office/drawing/2014/main" id="{32B072DF-1856-46C4-9A6D-C0FFE7C05EEF}"/>
              </a:ext>
            </a:extLst>
          </p:cNvPr>
          <p:cNvSpPr/>
          <p:nvPr/>
        </p:nvSpPr>
        <p:spPr>
          <a:xfrm>
            <a:off x="600103" y="2420384"/>
            <a:ext cx="100250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HSM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POWERPOINT TEMPLATE">
            <a:extLst>
              <a:ext uri="{FF2B5EF4-FFF2-40B4-BE49-F238E27FC236}">
                <a16:creationId xmlns:a16="http://schemas.microsoft.com/office/drawing/2014/main" id="{AC6EBB48-E124-4B82-A5BB-77DC97979909}"/>
              </a:ext>
            </a:extLst>
          </p:cNvPr>
          <p:cNvSpPr/>
          <p:nvPr/>
        </p:nvSpPr>
        <p:spPr>
          <a:xfrm>
            <a:off x="4560444" y="3141616"/>
            <a:ext cx="1395412" cy="1615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100000"/>
              </a:lnSpc>
            </a:pP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Shape">
            <a:extLst>
              <a:ext uri="{FF2B5EF4-FFF2-40B4-BE49-F238E27FC236}">
                <a16:creationId xmlns:a16="http://schemas.microsoft.com/office/drawing/2014/main" id="{A2C5D273-04F7-43FE-AF0B-52458EE3CB65}"/>
              </a:ext>
            </a:extLst>
          </p:cNvPr>
          <p:cNvSpPr/>
          <p:nvPr/>
        </p:nvSpPr>
        <p:spPr>
          <a:xfrm>
            <a:off x="0" y="4958975"/>
            <a:ext cx="2585927" cy="758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12942" y="962"/>
                </a:moveTo>
                <a:cubicBezTo>
                  <a:pt x="18260" y="-2930"/>
                  <a:pt x="21600" y="6239"/>
                  <a:pt x="21600" y="6239"/>
                </a:cubicBezTo>
                <a:cubicBezTo>
                  <a:pt x="21600" y="6239"/>
                  <a:pt x="16736" y="338"/>
                  <a:pt x="11812" y="9504"/>
                </a:cubicBezTo>
                <a:cubicBezTo>
                  <a:pt x="6888" y="18670"/>
                  <a:pt x="1036" y="11395"/>
                  <a:pt x="0" y="6849"/>
                </a:cubicBezTo>
                <a:lnTo>
                  <a:pt x="41" y="3502"/>
                </a:lnTo>
                <a:cubicBezTo>
                  <a:pt x="2198" y="9422"/>
                  <a:pt x="7625" y="4854"/>
                  <a:pt x="12942" y="962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6" name="Circle">
            <a:extLst>
              <a:ext uri="{FF2B5EF4-FFF2-40B4-BE49-F238E27FC236}">
                <a16:creationId xmlns:a16="http://schemas.microsoft.com/office/drawing/2014/main" id="{930D8B59-70B8-4954-99CA-8AE7E9700978}"/>
              </a:ext>
            </a:extLst>
          </p:cNvPr>
          <p:cNvSpPr/>
          <p:nvPr/>
        </p:nvSpPr>
        <p:spPr>
          <a:xfrm>
            <a:off x="2139656" y="5473254"/>
            <a:ext cx="381258" cy="381246"/>
          </a:xfrm>
          <a:prstGeom prst="ellipse">
            <a:avLst/>
          </a:pr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8" name="Circle">
            <a:extLst>
              <a:ext uri="{FF2B5EF4-FFF2-40B4-BE49-F238E27FC236}">
                <a16:creationId xmlns:a16="http://schemas.microsoft.com/office/drawing/2014/main" id="{14A990FB-ACA6-431C-91BD-5574010EEA0E}"/>
              </a:ext>
            </a:extLst>
          </p:cNvPr>
          <p:cNvSpPr/>
          <p:nvPr/>
        </p:nvSpPr>
        <p:spPr>
          <a:xfrm>
            <a:off x="7124382" y="1443607"/>
            <a:ext cx="1195192" cy="1195186"/>
          </a:xfrm>
          <a:prstGeom prst="ellipse">
            <a:avLst/>
          </a:prstGeom>
          <a:solidFill>
            <a:schemeClr val="accent1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9" name="Circle">
            <a:extLst>
              <a:ext uri="{FF2B5EF4-FFF2-40B4-BE49-F238E27FC236}">
                <a16:creationId xmlns:a16="http://schemas.microsoft.com/office/drawing/2014/main" id="{ED4C566C-38B9-4639-9ADC-0B15A624A099}"/>
              </a:ext>
            </a:extLst>
          </p:cNvPr>
          <p:cNvSpPr/>
          <p:nvPr/>
        </p:nvSpPr>
        <p:spPr>
          <a:xfrm>
            <a:off x="7429140" y="1748365"/>
            <a:ext cx="584238" cy="584238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7" name="Shape">
            <a:extLst>
              <a:ext uri="{FF2B5EF4-FFF2-40B4-BE49-F238E27FC236}">
                <a16:creationId xmlns:a16="http://schemas.microsoft.com/office/drawing/2014/main" id="{9B2AC59B-E65A-4205-889D-8B37C07CF50D}"/>
              </a:ext>
            </a:extLst>
          </p:cNvPr>
          <p:cNvSpPr/>
          <p:nvPr/>
        </p:nvSpPr>
        <p:spPr>
          <a:xfrm>
            <a:off x="9415754" y="3855405"/>
            <a:ext cx="2776057" cy="1525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21" extrusionOk="0">
                <a:moveTo>
                  <a:pt x="0" y="0"/>
                </a:moveTo>
                <a:cubicBezTo>
                  <a:pt x="0" y="0"/>
                  <a:pt x="5038" y="1479"/>
                  <a:pt x="9202" y="11540"/>
                </a:cubicBezTo>
                <a:cubicBezTo>
                  <a:pt x="13365" y="21600"/>
                  <a:pt x="18466" y="20850"/>
                  <a:pt x="21600" y="19629"/>
                </a:cubicBezTo>
                <a:lnTo>
                  <a:pt x="21600" y="9125"/>
                </a:lnTo>
                <a:cubicBezTo>
                  <a:pt x="21600" y="9125"/>
                  <a:pt x="17644" y="15417"/>
                  <a:pt x="12031" y="9125"/>
                </a:cubicBezTo>
                <a:cubicBezTo>
                  <a:pt x="6417" y="2834"/>
                  <a:pt x="5592" y="337"/>
                  <a:pt x="0" y="0"/>
                </a:cubicBezTo>
              </a:path>
            </a:pathLst>
          </a:custGeom>
          <a:solidFill>
            <a:schemeClr val="accent3">
              <a:lumMod val="75000"/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8" name="Shape">
            <a:extLst>
              <a:ext uri="{FF2B5EF4-FFF2-40B4-BE49-F238E27FC236}">
                <a16:creationId xmlns:a16="http://schemas.microsoft.com/office/drawing/2014/main" id="{064B401C-95CE-4E5C-B608-84996B11ECC6}"/>
              </a:ext>
            </a:extLst>
          </p:cNvPr>
          <p:cNvSpPr/>
          <p:nvPr/>
        </p:nvSpPr>
        <p:spPr>
          <a:xfrm>
            <a:off x="9993524" y="4304317"/>
            <a:ext cx="2198038" cy="6445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8658" y="12946"/>
                </a:moveTo>
                <a:cubicBezTo>
                  <a:pt x="3340" y="16838"/>
                  <a:pt x="0" y="7669"/>
                  <a:pt x="0" y="7669"/>
                </a:cubicBezTo>
                <a:cubicBezTo>
                  <a:pt x="0" y="7669"/>
                  <a:pt x="4864" y="13570"/>
                  <a:pt x="9788" y="4404"/>
                </a:cubicBezTo>
                <a:cubicBezTo>
                  <a:pt x="14712" y="-4762"/>
                  <a:pt x="20564" y="2513"/>
                  <a:pt x="21600" y="7059"/>
                </a:cubicBezTo>
                <a:lnTo>
                  <a:pt x="21559" y="10406"/>
                </a:lnTo>
                <a:cubicBezTo>
                  <a:pt x="19402" y="4486"/>
                  <a:pt x="13975" y="9053"/>
                  <a:pt x="8658" y="12946"/>
                </a:cubicBezTo>
              </a:path>
            </a:pathLst>
          </a:custGeom>
          <a:solidFill>
            <a:schemeClr val="accent3">
              <a:lumMod val="75000"/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F0450832-A559-43B6-885D-A208E5BCB82C}"/>
              </a:ext>
            </a:extLst>
          </p:cNvPr>
          <p:cNvSpPr/>
          <p:nvPr/>
        </p:nvSpPr>
        <p:spPr>
          <a:xfrm>
            <a:off x="10852997" y="-1634"/>
            <a:ext cx="45719" cy="115579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26416F56-EF8A-4CB4-941C-2FEB8CA9A7B5}"/>
              </a:ext>
            </a:extLst>
          </p:cNvPr>
          <p:cNvSpPr/>
          <p:nvPr/>
        </p:nvSpPr>
        <p:spPr>
          <a:xfrm>
            <a:off x="10703703" y="0"/>
            <a:ext cx="86056" cy="115484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5A510A87-C88D-436C-90B6-A4FADCCDF434}"/>
              </a:ext>
            </a:extLst>
          </p:cNvPr>
          <p:cNvSpPr/>
          <p:nvPr/>
        </p:nvSpPr>
        <p:spPr>
          <a:xfrm>
            <a:off x="10501314" y="-694"/>
            <a:ext cx="169876" cy="115485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6" name="Circle">
            <a:extLst>
              <a:ext uri="{FF2B5EF4-FFF2-40B4-BE49-F238E27FC236}">
                <a16:creationId xmlns:a16="http://schemas.microsoft.com/office/drawing/2014/main" id="{A99F291A-EE71-4636-8DDB-B24CCF638317}"/>
              </a:ext>
            </a:extLst>
          </p:cNvPr>
          <p:cNvSpPr/>
          <p:nvPr/>
        </p:nvSpPr>
        <p:spPr>
          <a:xfrm>
            <a:off x="10079398" y="-26349"/>
            <a:ext cx="1195192" cy="1195186"/>
          </a:xfrm>
          <a:prstGeom prst="ellipse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7" name="Circle">
            <a:extLst>
              <a:ext uri="{FF2B5EF4-FFF2-40B4-BE49-F238E27FC236}">
                <a16:creationId xmlns:a16="http://schemas.microsoft.com/office/drawing/2014/main" id="{1ABF9263-0C16-405F-A637-C7FF4E01FC6B}"/>
              </a:ext>
            </a:extLst>
          </p:cNvPr>
          <p:cNvSpPr/>
          <p:nvPr/>
        </p:nvSpPr>
        <p:spPr>
          <a:xfrm>
            <a:off x="10384156" y="278409"/>
            <a:ext cx="584238" cy="584238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2" name="Circle">
            <a:extLst>
              <a:ext uri="{FF2B5EF4-FFF2-40B4-BE49-F238E27FC236}">
                <a16:creationId xmlns:a16="http://schemas.microsoft.com/office/drawing/2014/main" id="{1CEAFB2A-AD29-4108-B861-9247B0FC3E9E}"/>
              </a:ext>
            </a:extLst>
          </p:cNvPr>
          <p:cNvSpPr/>
          <p:nvPr/>
        </p:nvSpPr>
        <p:spPr>
          <a:xfrm>
            <a:off x="6446187" y="5515655"/>
            <a:ext cx="381258" cy="381246"/>
          </a:xfrm>
          <a:prstGeom prst="ellipse">
            <a:avLst/>
          </a:pr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3" name="Circle">
            <a:extLst>
              <a:ext uri="{FF2B5EF4-FFF2-40B4-BE49-F238E27FC236}">
                <a16:creationId xmlns:a16="http://schemas.microsoft.com/office/drawing/2014/main" id="{34ECB562-3589-488A-B9E1-36F794A85174}"/>
              </a:ext>
            </a:extLst>
          </p:cNvPr>
          <p:cNvSpPr/>
          <p:nvPr/>
        </p:nvSpPr>
        <p:spPr>
          <a:xfrm>
            <a:off x="6573169" y="5648987"/>
            <a:ext cx="125855" cy="125855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ACB890F3-DFCE-4DA8-B2F4-BA99E1EC4A27}"/>
              </a:ext>
            </a:extLst>
          </p:cNvPr>
          <p:cNvSpPr/>
          <p:nvPr/>
        </p:nvSpPr>
        <p:spPr>
          <a:xfrm>
            <a:off x="619316" y="1526116"/>
            <a:ext cx="5562978" cy="33436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Два </a:t>
            </a:r>
            <a:r>
              <a:rPr 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несовместимых друг с другом суждения не могут быть истинными в одно и то же время и в том же отношении; по крайней мере одно из них обязательно ложно.</a:t>
            </a:r>
          </a:p>
          <a:p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E3D4EE01-FC3C-4C85-8FE2-14528D730F69}"/>
              </a:ext>
            </a:extLst>
          </p:cNvPr>
          <p:cNvSpPr/>
          <p:nvPr/>
        </p:nvSpPr>
        <p:spPr>
          <a:xfrm>
            <a:off x="6212541" y="4141695"/>
            <a:ext cx="5301494" cy="20796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636A420-2B95-4F26-AA7A-B86E92D87A70}"/>
              </a:ext>
            </a:extLst>
          </p:cNvPr>
          <p:cNvSpPr/>
          <p:nvPr/>
        </p:nvSpPr>
        <p:spPr>
          <a:xfrm>
            <a:off x="1076104" y="625631"/>
            <a:ext cx="10320084" cy="623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Закон </a:t>
            </a:r>
            <a:r>
              <a:rPr lang="ru-RU" sz="3600" b="1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противоречия</a:t>
            </a:r>
            <a:endParaRPr lang="ru-RU" sz="3600" b="1" dirty="0">
              <a:ln w="11430"/>
              <a:solidFill>
                <a:schemeClr val="tx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A14DCBA-D6EC-424A-9203-7B6381155E27}"/>
              </a:ext>
            </a:extLst>
          </p:cNvPr>
          <p:cNvSpPr/>
          <p:nvPr/>
        </p:nvSpPr>
        <p:spPr>
          <a:xfrm>
            <a:off x="6285545" y="1820817"/>
            <a:ext cx="5261905" cy="21152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b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Несовместимые суждения </a:t>
            </a:r>
            <a:r>
              <a:rPr lang="ru-RU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которые одновременно не могут быть истинными.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053AE95-0815-4907-AA6E-095C1214F3DC}"/>
              </a:ext>
            </a:extLst>
          </p:cNvPr>
          <p:cNvSpPr/>
          <p:nvPr/>
        </p:nvSpPr>
        <p:spPr>
          <a:xfrm>
            <a:off x="1209996" y="4895760"/>
            <a:ext cx="4506140" cy="13675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Противоположные; </a:t>
            </a:r>
          </a:p>
          <a:p>
            <a:pPr>
              <a:buFont typeface="Arial" pitchFamily="34" charset="0"/>
              <a:buChar char="•"/>
            </a:pPr>
            <a:r>
              <a:rPr lang="ru-RU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Противоречащие.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E3D4EE01-FC3C-4C85-8FE2-14528D730F69}"/>
              </a:ext>
            </a:extLst>
          </p:cNvPr>
          <p:cNvSpPr/>
          <p:nvPr/>
        </p:nvSpPr>
        <p:spPr>
          <a:xfrm>
            <a:off x="6212541" y="4141695"/>
            <a:ext cx="5271247" cy="20568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6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5400" b="1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ru-RU" sz="5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5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есть </a:t>
            </a:r>
            <a:r>
              <a:rPr lang="ru-RU" sz="54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не-</a:t>
            </a:r>
            <a:r>
              <a:rPr lang="de-DE" sz="5400" b="1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ru-RU" sz="5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999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>
            <a:extLst>
              <a:ext uri="{FF2B5EF4-FFF2-40B4-BE49-F238E27FC236}">
                <a16:creationId xmlns:a16="http://schemas.microsoft.com/office/drawing/2014/main" id="{107D2DB0-F831-42F5-88F2-ECBB69C8315F}"/>
              </a:ext>
            </a:extLst>
          </p:cNvPr>
          <p:cNvGrpSpPr/>
          <p:nvPr/>
        </p:nvGrpSpPr>
        <p:grpSpPr>
          <a:xfrm flipH="1">
            <a:off x="10566400" y="67478"/>
            <a:ext cx="1556920" cy="365125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2D472044-6B46-4411-B756-5973EC285DA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7ECFA246-A578-4847-9A09-302E2C0A3F3F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1E3282-D801-41CB-91D1-ADAECF9A38B9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7BBFB001-441F-468E-B4CE-0A8C27F713A4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EE3723BC-B126-4168-899C-5CAD223F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2888" y="1335159"/>
            <a:ext cx="11187951" cy="39087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Противоречия между суждениями не будет, если в ходе мыслительного процесса рассматриваются различные предметы (или явления). </a:t>
            </a:r>
          </a:p>
          <a:p>
            <a:pPr marL="342900" indent="-342900"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Противоречия в суждении не будет, если один и тот же предмет (явление) нашей мысли рассматривается в различных отношениях.</a:t>
            </a:r>
          </a:p>
          <a:p>
            <a:pPr marL="342900" indent="-342900"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процессе мышления необходимо утверждать принадлежность предмету (явлению) одного признака и в то же время отрицать принадлежность данному предмету (явлению) другого признака.</a:t>
            </a:r>
          </a:p>
          <a:p>
            <a:pPr marL="342900" indent="-342900"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Противоречия не будет, если в ходе мышления что-либо утверждается и в то же время отрицается относительного </a:t>
            </a:r>
            <a:r>
              <a:rPr lang="ru-RU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одного предмета (явления), но рассматриваемого в различное время.</a:t>
            </a:r>
            <a:endParaRPr lang="ru-RU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918012" y="537881"/>
            <a:ext cx="7648388" cy="1069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Условия закона   </a:t>
            </a:r>
            <a:r>
              <a:rPr lang="ru-RU" sz="3200" b="1" u="sng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непротиворечия</a:t>
            </a:r>
            <a:r>
              <a:rPr lang="ru-RU" sz="3200" b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ru-RU" sz="3200" u="sng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02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>
            <a:extLst>
              <a:ext uri="{FF2B5EF4-FFF2-40B4-BE49-F238E27FC236}">
                <a16:creationId xmlns:a16="http://schemas.microsoft.com/office/drawing/2014/main" id="{107D2DB0-F831-42F5-88F2-ECBB69C8315F}"/>
              </a:ext>
            </a:extLst>
          </p:cNvPr>
          <p:cNvGrpSpPr/>
          <p:nvPr/>
        </p:nvGrpSpPr>
        <p:grpSpPr>
          <a:xfrm flipH="1">
            <a:off x="10566400" y="67478"/>
            <a:ext cx="1556920" cy="365125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2D472044-6B46-4411-B756-5973EC285DA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7ECFA246-A578-4847-9A09-302E2C0A3F3F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1E3282-D801-41CB-91D1-ADAECF9A38B9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7BBFB001-441F-468E-B4CE-0A8C27F713A4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EE3723BC-B126-4168-899C-5CAD223F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0893" y="1685684"/>
            <a:ext cx="10433967" cy="32932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4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4000" b="1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Знание </a:t>
            </a:r>
            <a:r>
              <a:rPr lang="ru-RU" sz="40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закона противоречия позволяет избежать субъективных противоречий, сделать мышление непротиворечивым и исключающим логическое заблуждение!</a:t>
            </a:r>
          </a:p>
        </p:txBody>
      </p:sp>
    </p:spTree>
    <p:extLst>
      <p:ext uri="{BB962C8B-B14F-4D97-AF65-F5344CB8AC3E}">
        <p14:creationId xmlns:p14="http://schemas.microsoft.com/office/powerpoint/2010/main" val="638363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4" name="Shape">
            <a:extLst>
              <a:ext uri="{FF2B5EF4-FFF2-40B4-BE49-F238E27FC236}">
                <a16:creationId xmlns:a16="http://schemas.microsoft.com/office/drawing/2014/main" id="{1ED23C6F-4B39-47E0-9556-0A875A314376}"/>
              </a:ext>
            </a:extLst>
          </p:cNvPr>
          <p:cNvSpPr/>
          <p:nvPr/>
        </p:nvSpPr>
        <p:spPr>
          <a:xfrm>
            <a:off x="-438" y="4904489"/>
            <a:ext cx="12192000" cy="198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76" extrusionOk="0">
                <a:moveTo>
                  <a:pt x="12796" y="7279"/>
                </a:moveTo>
                <a:cubicBezTo>
                  <a:pt x="6734" y="21599"/>
                  <a:pt x="1977" y="19295"/>
                  <a:pt x="0" y="14999"/>
                </a:cubicBezTo>
                <a:lnTo>
                  <a:pt x="0" y="20875"/>
                </a:lnTo>
                <a:lnTo>
                  <a:pt x="21600" y="20875"/>
                </a:lnTo>
                <a:lnTo>
                  <a:pt x="21600" y="3710"/>
                </a:lnTo>
                <a:cubicBezTo>
                  <a:pt x="21242" y="2616"/>
                  <a:pt x="20203" y="0"/>
                  <a:pt x="18450" y="0"/>
                </a:cubicBezTo>
                <a:cubicBezTo>
                  <a:pt x="17036" y="-1"/>
                  <a:pt x="15157" y="1701"/>
                  <a:pt x="12796" y="7279"/>
                </a:cubicBezTo>
              </a:path>
            </a:pathLst>
          </a:custGeom>
          <a:solidFill>
            <a:schemeClr val="accent1">
              <a:lumMod val="60000"/>
              <a:lumOff val="40000"/>
              <a:alpha val="73000"/>
            </a:schemeClr>
          </a:solidFill>
          <a:ln w="12700">
            <a:miter lim="400000"/>
          </a:ln>
          <a:effectLst>
            <a:softEdge rad="304800"/>
          </a:effectLst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A5A9122B-A4CB-4A3F-9065-86BEE82F3448}"/>
              </a:ext>
            </a:extLst>
          </p:cNvPr>
          <p:cNvSpPr/>
          <p:nvPr/>
        </p:nvSpPr>
        <p:spPr>
          <a:xfrm>
            <a:off x="533401" y="0"/>
            <a:ext cx="1168400" cy="1154162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4" name="POWERPOINT TEMPLATE">
            <a:extLst>
              <a:ext uri="{FF2B5EF4-FFF2-40B4-BE49-F238E27FC236}">
                <a16:creationId xmlns:a16="http://schemas.microsoft.com/office/drawing/2014/main" id="{FCFB7EF5-FC78-4BD1-A654-850B223CA35D}"/>
              </a:ext>
            </a:extLst>
          </p:cNvPr>
          <p:cNvSpPr/>
          <p:nvPr/>
        </p:nvSpPr>
        <p:spPr>
          <a:xfrm>
            <a:off x="1762544" y="1492385"/>
            <a:ext cx="2783391" cy="569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ФИЛОСОФИЯ</a:t>
            </a:r>
          </a:p>
        </p:txBody>
      </p:sp>
      <p:sp>
        <p:nvSpPr>
          <p:cNvPr id="35" name="Shape">
            <a:extLst>
              <a:ext uri="{FF2B5EF4-FFF2-40B4-BE49-F238E27FC236}">
                <a16:creationId xmlns:a16="http://schemas.microsoft.com/office/drawing/2014/main" id="{A2C5D273-04F7-43FE-AF0B-52458EE3CB65}"/>
              </a:ext>
            </a:extLst>
          </p:cNvPr>
          <p:cNvSpPr/>
          <p:nvPr/>
        </p:nvSpPr>
        <p:spPr>
          <a:xfrm>
            <a:off x="0" y="4958975"/>
            <a:ext cx="2585927" cy="758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12942" y="962"/>
                </a:moveTo>
                <a:cubicBezTo>
                  <a:pt x="18260" y="-2930"/>
                  <a:pt x="21600" y="6239"/>
                  <a:pt x="21600" y="6239"/>
                </a:cubicBezTo>
                <a:cubicBezTo>
                  <a:pt x="21600" y="6239"/>
                  <a:pt x="16736" y="338"/>
                  <a:pt x="11812" y="9504"/>
                </a:cubicBezTo>
                <a:cubicBezTo>
                  <a:pt x="6888" y="18670"/>
                  <a:pt x="1036" y="11395"/>
                  <a:pt x="0" y="6849"/>
                </a:cubicBezTo>
                <a:lnTo>
                  <a:pt x="41" y="3502"/>
                </a:lnTo>
                <a:cubicBezTo>
                  <a:pt x="2198" y="9422"/>
                  <a:pt x="7625" y="4854"/>
                  <a:pt x="12942" y="962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6" name="Circle">
            <a:extLst>
              <a:ext uri="{FF2B5EF4-FFF2-40B4-BE49-F238E27FC236}">
                <a16:creationId xmlns:a16="http://schemas.microsoft.com/office/drawing/2014/main" id="{930D8B59-70B8-4954-99CA-8AE7E9700978}"/>
              </a:ext>
            </a:extLst>
          </p:cNvPr>
          <p:cNvSpPr/>
          <p:nvPr/>
        </p:nvSpPr>
        <p:spPr>
          <a:xfrm>
            <a:off x="2139656" y="5473254"/>
            <a:ext cx="381258" cy="381246"/>
          </a:xfrm>
          <a:prstGeom prst="ellipse">
            <a:avLst/>
          </a:pr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8" name="Circle">
            <a:extLst>
              <a:ext uri="{FF2B5EF4-FFF2-40B4-BE49-F238E27FC236}">
                <a16:creationId xmlns:a16="http://schemas.microsoft.com/office/drawing/2014/main" id="{14A990FB-ACA6-431C-91BD-5574010EEA0E}"/>
              </a:ext>
            </a:extLst>
          </p:cNvPr>
          <p:cNvSpPr/>
          <p:nvPr/>
        </p:nvSpPr>
        <p:spPr>
          <a:xfrm>
            <a:off x="7124382" y="1443607"/>
            <a:ext cx="1195192" cy="1195186"/>
          </a:xfrm>
          <a:prstGeom prst="ellipse">
            <a:avLst/>
          </a:prstGeom>
          <a:solidFill>
            <a:schemeClr val="accent1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9" name="Circle">
            <a:extLst>
              <a:ext uri="{FF2B5EF4-FFF2-40B4-BE49-F238E27FC236}">
                <a16:creationId xmlns:a16="http://schemas.microsoft.com/office/drawing/2014/main" id="{ED4C566C-38B9-4639-9ADC-0B15A624A099}"/>
              </a:ext>
            </a:extLst>
          </p:cNvPr>
          <p:cNvSpPr/>
          <p:nvPr/>
        </p:nvSpPr>
        <p:spPr>
          <a:xfrm>
            <a:off x="7429140" y="1748365"/>
            <a:ext cx="584238" cy="584238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7" name="Shape">
            <a:extLst>
              <a:ext uri="{FF2B5EF4-FFF2-40B4-BE49-F238E27FC236}">
                <a16:creationId xmlns:a16="http://schemas.microsoft.com/office/drawing/2014/main" id="{9B2AC59B-E65A-4205-889D-8B37C07CF50D}"/>
              </a:ext>
            </a:extLst>
          </p:cNvPr>
          <p:cNvSpPr/>
          <p:nvPr/>
        </p:nvSpPr>
        <p:spPr>
          <a:xfrm>
            <a:off x="9415754" y="3855405"/>
            <a:ext cx="2776057" cy="1525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21" extrusionOk="0">
                <a:moveTo>
                  <a:pt x="0" y="0"/>
                </a:moveTo>
                <a:cubicBezTo>
                  <a:pt x="0" y="0"/>
                  <a:pt x="5038" y="1479"/>
                  <a:pt x="9202" y="11540"/>
                </a:cubicBezTo>
                <a:cubicBezTo>
                  <a:pt x="13365" y="21600"/>
                  <a:pt x="18466" y="20850"/>
                  <a:pt x="21600" y="19629"/>
                </a:cubicBezTo>
                <a:lnTo>
                  <a:pt x="21600" y="9125"/>
                </a:lnTo>
                <a:cubicBezTo>
                  <a:pt x="21600" y="9125"/>
                  <a:pt x="17644" y="15417"/>
                  <a:pt x="12031" y="9125"/>
                </a:cubicBezTo>
                <a:cubicBezTo>
                  <a:pt x="6417" y="2834"/>
                  <a:pt x="5592" y="337"/>
                  <a:pt x="0" y="0"/>
                </a:cubicBezTo>
              </a:path>
            </a:pathLst>
          </a:custGeom>
          <a:solidFill>
            <a:schemeClr val="accent3">
              <a:lumMod val="75000"/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8" name="Shape">
            <a:extLst>
              <a:ext uri="{FF2B5EF4-FFF2-40B4-BE49-F238E27FC236}">
                <a16:creationId xmlns:a16="http://schemas.microsoft.com/office/drawing/2014/main" id="{064B401C-95CE-4E5C-B608-84996B11ECC6}"/>
              </a:ext>
            </a:extLst>
          </p:cNvPr>
          <p:cNvSpPr/>
          <p:nvPr/>
        </p:nvSpPr>
        <p:spPr>
          <a:xfrm>
            <a:off x="9993524" y="4304317"/>
            <a:ext cx="2198038" cy="6445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8658" y="12946"/>
                </a:moveTo>
                <a:cubicBezTo>
                  <a:pt x="3340" y="16838"/>
                  <a:pt x="0" y="7669"/>
                  <a:pt x="0" y="7669"/>
                </a:cubicBezTo>
                <a:cubicBezTo>
                  <a:pt x="0" y="7669"/>
                  <a:pt x="4864" y="13570"/>
                  <a:pt x="9788" y="4404"/>
                </a:cubicBezTo>
                <a:cubicBezTo>
                  <a:pt x="14712" y="-4762"/>
                  <a:pt x="20564" y="2513"/>
                  <a:pt x="21600" y="7059"/>
                </a:cubicBezTo>
                <a:lnTo>
                  <a:pt x="21559" y="10406"/>
                </a:lnTo>
                <a:cubicBezTo>
                  <a:pt x="19402" y="4486"/>
                  <a:pt x="13975" y="9053"/>
                  <a:pt x="8658" y="12946"/>
                </a:cubicBezTo>
              </a:path>
            </a:pathLst>
          </a:custGeom>
          <a:solidFill>
            <a:schemeClr val="accent3">
              <a:lumMod val="75000"/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F0450832-A559-43B6-885D-A208E5BCB82C}"/>
              </a:ext>
            </a:extLst>
          </p:cNvPr>
          <p:cNvSpPr/>
          <p:nvPr/>
        </p:nvSpPr>
        <p:spPr>
          <a:xfrm>
            <a:off x="10852997" y="-1634"/>
            <a:ext cx="45719" cy="115579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26416F56-EF8A-4CB4-941C-2FEB8CA9A7B5}"/>
              </a:ext>
            </a:extLst>
          </p:cNvPr>
          <p:cNvSpPr/>
          <p:nvPr/>
        </p:nvSpPr>
        <p:spPr>
          <a:xfrm>
            <a:off x="10703703" y="0"/>
            <a:ext cx="86056" cy="115484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5A510A87-C88D-436C-90B6-A4FADCCDF434}"/>
              </a:ext>
            </a:extLst>
          </p:cNvPr>
          <p:cNvSpPr/>
          <p:nvPr/>
        </p:nvSpPr>
        <p:spPr>
          <a:xfrm>
            <a:off x="10501314" y="-694"/>
            <a:ext cx="169876" cy="115485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6" name="Circle">
            <a:extLst>
              <a:ext uri="{FF2B5EF4-FFF2-40B4-BE49-F238E27FC236}">
                <a16:creationId xmlns:a16="http://schemas.microsoft.com/office/drawing/2014/main" id="{A99F291A-EE71-4636-8DDB-B24CCF638317}"/>
              </a:ext>
            </a:extLst>
          </p:cNvPr>
          <p:cNvSpPr/>
          <p:nvPr/>
        </p:nvSpPr>
        <p:spPr>
          <a:xfrm>
            <a:off x="10079398" y="-26349"/>
            <a:ext cx="1195192" cy="1195186"/>
          </a:xfrm>
          <a:prstGeom prst="ellipse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7" name="Circle">
            <a:extLst>
              <a:ext uri="{FF2B5EF4-FFF2-40B4-BE49-F238E27FC236}">
                <a16:creationId xmlns:a16="http://schemas.microsoft.com/office/drawing/2014/main" id="{1ABF9263-0C16-405F-A637-C7FF4E01FC6B}"/>
              </a:ext>
            </a:extLst>
          </p:cNvPr>
          <p:cNvSpPr/>
          <p:nvPr/>
        </p:nvSpPr>
        <p:spPr>
          <a:xfrm>
            <a:off x="10384156" y="278409"/>
            <a:ext cx="584238" cy="584238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2" name="Circle">
            <a:extLst>
              <a:ext uri="{FF2B5EF4-FFF2-40B4-BE49-F238E27FC236}">
                <a16:creationId xmlns:a16="http://schemas.microsoft.com/office/drawing/2014/main" id="{1CEAFB2A-AD29-4108-B861-9247B0FC3E9E}"/>
              </a:ext>
            </a:extLst>
          </p:cNvPr>
          <p:cNvSpPr/>
          <p:nvPr/>
        </p:nvSpPr>
        <p:spPr>
          <a:xfrm>
            <a:off x="6446187" y="5515655"/>
            <a:ext cx="381258" cy="381246"/>
          </a:xfrm>
          <a:prstGeom prst="ellipse">
            <a:avLst/>
          </a:pr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3" name="Circle">
            <a:extLst>
              <a:ext uri="{FF2B5EF4-FFF2-40B4-BE49-F238E27FC236}">
                <a16:creationId xmlns:a16="http://schemas.microsoft.com/office/drawing/2014/main" id="{34ECB562-3589-488A-B9E1-36F794A85174}"/>
              </a:ext>
            </a:extLst>
          </p:cNvPr>
          <p:cNvSpPr/>
          <p:nvPr/>
        </p:nvSpPr>
        <p:spPr>
          <a:xfrm>
            <a:off x="6573169" y="5648987"/>
            <a:ext cx="125855" cy="125855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ACB890F3-DFCE-4DA8-B2F4-BA99E1EC4A27}"/>
              </a:ext>
            </a:extLst>
          </p:cNvPr>
          <p:cNvSpPr/>
          <p:nvPr/>
        </p:nvSpPr>
        <p:spPr>
          <a:xfrm>
            <a:off x="580964" y="1610323"/>
            <a:ext cx="5053879" cy="242321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Из двух противоречащих суждений одно истинно, другое ложно, а третьего не дано.</a:t>
            </a:r>
            <a:endParaRPr lang="ru-RU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636A420-2B95-4F26-AA7A-B86E92D87A70}"/>
              </a:ext>
            </a:extLst>
          </p:cNvPr>
          <p:cNvSpPr/>
          <p:nvPr/>
        </p:nvSpPr>
        <p:spPr>
          <a:xfrm>
            <a:off x="1390907" y="548970"/>
            <a:ext cx="9577487" cy="7797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Закон исключенного третьего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B809417F-6BC4-4060-B9E3-4BBFF72DBFE9}"/>
              </a:ext>
            </a:extLst>
          </p:cNvPr>
          <p:cNvSpPr/>
          <p:nvPr/>
        </p:nvSpPr>
        <p:spPr>
          <a:xfrm>
            <a:off x="580966" y="4114800"/>
            <a:ext cx="4690282" cy="13476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ru-RU" sz="48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а,</a:t>
            </a:r>
            <a:r>
              <a:rPr lang="ru-RU" sz="4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или </a:t>
            </a:r>
            <a:r>
              <a:rPr lang="ru-RU" sz="48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не-а</a:t>
            </a:r>
            <a:endParaRPr lang="ru-RU" sz="4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D7F520C-5E0B-4111-AEC6-780BB54D5A0A}"/>
              </a:ext>
            </a:extLst>
          </p:cNvPr>
          <p:cNvSpPr/>
          <p:nvPr/>
        </p:nvSpPr>
        <p:spPr>
          <a:xfrm>
            <a:off x="5727516" y="1610323"/>
            <a:ext cx="5836956" cy="44005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3200" b="1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Закон </a:t>
            </a:r>
            <a:r>
              <a:rPr lang="ru-RU" sz="32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исключенного третьего требует  ясных, определенных ответов, указывая на невозможность отвечать на один и тот же вопрос в одном и том же смысле и «да», и «нет». </a:t>
            </a:r>
          </a:p>
        </p:txBody>
      </p:sp>
    </p:spTree>
    <p:extLst>
      <p:ext uri="{BB962C8B-B14F-4D97-AF65-F5344CB8AC3E}">
        <p14:creationId xmlns:p14="http://schemas.microsoft.com/office/powerpoint/2010/main" val="2890725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4" name="Shape">
            <a:extLst>
              <a:ext uri="{FF2B5EF4-FFF2-40B4-BE49-F238E27FC236}">
                <a16:creationId xmlns:a16="http://schemas.microsoft.com/office/drawing/2014/main" id="{1ED23C6F-4B39-47E0-9556-0A875A314376}"/>
              </a:ext>
            </a:extLst>
          </p:cNvPr>
          <p:cNvSpPr/>
          <p:nvPr/>
        </p:nvSpPr>
        <p:spPr>
          <a:xfrm>
            <a:off x="-1678" y="4869780"/>
            <a:ext cx="12192000" cy="198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76" extrusionOk="0">
                <a:moveTo>
                  <a:pt x="12796" y="7279"/>
                </a:moveTo>
                <a:cubicBezTo>
                  <a:pt x="6734" y="21599"/>
                  <a:pt x="1977" y="19295"/>
                  <a:pt x="0" y="14999"/>
                </a:cubicBezTo>
                <a:lnTo>
                  <a:pt x="0" y="20875"/>
                </a:lnTo>
                <a:lnTo>
                  <a:pt x="21600" y="20875"/>
                </a:lnTo>
                <a:lnTo>
                  <a:pt x="21600" y="3710"/>
                </a:lnTo>
                <a:cubicBezTo>
                  <a:pt x="21242" y="2616"/>
                  <a:pt x="20203" y="0"/>
                  <a:pt x="18450" y="0"/>
                </a:cubicBezTo>
                <a:cubicBezTo>
                  <a:pt x="17036" y="-1"/>
                  <a:pt x="15157" y="1701"/>
                  <a:pt x="12796" y="7279"/>
                </a:cubicBezTo>
              </a:path>
            </a:pathLst>
          </a:custGeom>
          <a:solidFill>
            <a:schemeClr val="accent1">
              <a:lumMod val="60000"/>
              <a:lumOff val="40000"/>
              <a:alpha val="73000"/>
            </a:schemeClr>
          </a:solidFill>
          <a:ln w="12700">
            <a:miter lim="400000"/>
          </a:ln>
          <a:effectLst>
            <a:softEdge rad="304800"/>
          </a:effectLst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A5A9122B-A4CB-4A3F-9065-86BEE82F3448}"/>
              </a:ext>
            </a:extLst>
          </p:cNvPr>
          <p:cNvSpPr/>
          <p:nvPr/>
        </p:nvSpPr>
        <p:spPr>
          <a:xfrm>
            <a:off x="533401" y="0"/>
            <a:ext cx="1168400" cy="1154162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4" name="POWERPOINT TEMPLATE">
            <a:extLst>
              <a:ext uri="{FF2B5EF4-FFF2-40B4-BE49-F238E27FC236}">
                <a16:creationId xmlns:a16="http://schemas.microsoft.com/office/drawing/2014/main" id="{FCFB7EF5-FC78-4BD1-A654-850B223CA35D}"/>
              </a:ext>
            </a:extLst>
          </p:cNvPr>
          <p:cNvSpPr/>
          <p:nvPr/>
        </p:nvSpPr>
        <p:spPr>
          <a:xfrm>
            <a:off x="1762544" y="1492385"/>
            <a:ext cx="2783391" cy="569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ФИЛОСОФИЯ</a:t>
            </a:r>
          </a:p>
        </p:txBody>
      </p:sp>
      <p:sp>
        <p:nvSpPr>
          <p:cNvPr id="65" name="POWERPOINT TEMPLATE">
            <a:extLst>
              <a:ext uri="{FF2B5EF4-FFF2-40B4-BE49-F238E27FC236}">
                <a16:creationId xmlns:a16="http://schemas.microsoft.com/office/drawing/2014/main" id="{32B072DF-1856-46C4-9A6D-C0FFE7C05EEF}"/>
              </a:ext>
            </a:extLst>
          </p:cNvPr>
          <p:cNvSpPr/>
          <p:nvPr/>
        </p:nvSpPr>
        <p:spPr>
          <a:xfrm>
            <a:off x="600103" y="2420384"/>
            <a:ext cx="100250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HSM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POWERPOINT TEMPLATE">
            <a:extLst>
              <a:ext uri="{FF2B5EF4-FFF2-40B4-BE49-F238E27FC236}">
                <a16:creationId xmlns:a16="http://schemas.microsoft.com/office/drawing/2014/main" id="{AC6EBB48-E124-4B82-A5BB-77DC97979909}"/>
              </a:ext>
            </a:extLst>
          </p:cNvPr>
          <p:cNvSpPr/>
          <p:nvPr/>
        </p:nvSpPr>
        <p:spPr>
          <a:xfrm>
            <a:off x="4560444" y="3141616"/>
            <a:ext cx="1395412" cy="1615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100000"/>
              </a:lnSpc>
            </a:pP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Shape">
            <a:extLst>
              <a:ext uri="{FF2B5EF4-FFF2-40B4-BE49-F238E27FC236}">
                <a16:creationId xmlns:a16="http://schemas.microsoft.com/office/drawing/2014/main" id="{A2C5D273-04F7-43FE-AF0B-52458EE3CB65}"/>
              </a:ext>
            </a:extLst>
          </p:cNvPr>
          <p:cNvSpPr/>
          <p:nvPr/>
        </p:nvSpPr>
        <p:spPr>
          <a:xfrm>
            <a:off x="0" y="4958975"/>
            <a:ext cx="2585927" cy="758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12942" y="962"/>
                </a:moveTo>
                <a:cubicBezTo>
                  <a:pt x="18260" y="-2930"/>
                  <a:pt x="21600" y="6239"/>
                  <a:pt x="21600" y="6239"/>
                </a:cubicBezTo>
                <a:cubicBezTo>
                  <a:pt x="21600" y="6239"/>
                  <a:pt x="16736" y="338"/>
                  <a:pt x="11812" y="9504"/>
                </a:cubicBezTo>
                <a:cubicBezTo>
                  <a:pt x="6888" y="18670"/>
                  <a:pt x="1036" y="11395"/>
                  <a:pt x="0" y="6849"/>
                </a:cubicBezTo>
                <a:lnTo>
                  <a:pt x="41" y="3502"/>
                </a:lnTo>
                <a:cubicBezTo>
                  <a:pt x="2198" y="9422"/>
                  <a:pt x="7625" y="4854"/>
                  <a:pt x="12942" y="962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6" name="Circle">
            <a:extLst>
              <a:ext uri="{FF2B5EF4-FFF2-40B4-BE49-F238E27FC236}">
                <a16:creationId xmlns:a16="http://schemas.microsoft.com/office/drawing/2014/main" id="{930D8B59-70B8-4954-99CA-8AE7E9700978}"/>
              </a:ext>
            </a:extLst>
          </p:cNvPr>
          <p:cNvSpPr/>
          <p:nvPr/>
        </p:nvSpPr>
        <p:spPr>
          <a:xfrm>
            <a:off x="2139656" y="5473254"/>
            <a:ext cx="381258" cy="381246"/>
          </a:xfrm>
          <a:prstGeom prst="ellipse">
            <a:avLst/>
          </a:pr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8" name="Circle">
            <a:extLst>
              <a:ext uri="{FF2B5EF4-FFF2-40B4-BE49-F238E27FC236}">
                <a16:creationId xmlns:a16="http://schemas.microsoft.com/office/drawing/2014/main" id="{14A990FB-ACA6-431C-91BD-5574010EEA0E}"/>
              </a:ext>
            </a:extLst>
          </p:cNvPr>
          <p:cNvSpPr/>
          <p:nvPr/>
        </p:nvSpPr>
        <p:spPr>
          <a:xfrm>
            <a:off x="7124382" y="1443607"/>
            <a:ext cx="1195192" cy="1195186"/>
          </a:xfrm>
          <a:prstGeom prst="ellipse">
            <a:avLst/>
          </a:prstGeom>
          <a:solidFill>
            <a:schemeClr val="accent1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9" name="Circle">
            <a:extLst>
              <a:ext uri="{FF2B5EF4-FFF2-40B4-BE49-F238E27FC236}">
                <a16:creationId xmlns:a16="http://schemas.microsoft.com/office/drawing/2014/main" id="{ED4C566C-38B9-4639-9ADC-0B15A624A099}"/>
              </a:ext>
            </a:extLst>
          </p:cNvPr>
          <p:cNvSpPr/>
          <p:nvPr/>
        </p:nvSpPr>
        <p:spPr>
          <a:xfrm>
            <a:off x="7429140" y="1748365"/>
            <a:ext cx="584238" cy="584238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7" name="Shape">
            <a:extLst>
              <a:ext uri="{FF2B5EF4-FFF2-40B4-BE49-F238E27FC236}">
                <a16:creationId xmlns:a16="http://schemas.microsoft.com/office/drawing/2014/main" id="{9B2AC59B-E65A-4205-889D-8B37C07CF50D}"/>
              </a:ext>
            </a:extLst>
          </p:cNvPr>
          <p:cNvSpPr/>
          <p:nvPr/>
        </p:nvSpPr>
        <p:spPr>
          <a:xfrm>
            <a:off x="9415754" y="3855405"/>
            <a:ext cx="2776057" cy="1525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21" extrusionOk="0">
                <a:moveTo>
                  <a:pt x="0" y="0"/>
                </a:moveTo>
                <a:cubicBezTo>
                  <a:pt x="0" y="0"/>
                  <a:pt x="5038" y="1479"/>
                  <a:pt x="9202" y="11540"/>
                </a:cubicBezTo>
                <a:cubicBezTo>
                  <a:pt x="13365" y="21600"/>
                  <a:pt x="18466" y="20850"/>
                  <a:pt x="21600" y="19629"/>
                </a:cubicBezTo>
                <a:lnTo>
                  <a:pt x="21600" y="9125"/>
                </a:lnTo>
                <a:cubicBezTo>
                  <a:pt x="21600" y="9125"/>
                  <a:pt x="17644" y="15417"/>
                  <a:pt x="12031" y="9125"/>
                </a:cubicBezTo>
                <a:cubicBezTo>
                  <a:pt x="6417" y="2834"/>
                  <a:pt x="5592" y="337"/>
                  <a:pt x="0" y="0"/>
                </a:cubicBezTo>
              </a:path>
            </a:pathLst>
          </a:custGeom>
          <a:solidFill>
            <a:schemeClr val="accent3">
              <a:lumMod val="75000"/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8" name="Shape">
            <a:extLst>
              <a:ext uri="{FF2B5EF4-FFF2-40B4-BE49-F238E27FC236}">
                <a16:creationId xmlns:a16="http://schemas.microsoft.com/office/drawing/2014/main" id="{064B401C-95CE-4E5C-B608-84996B11ECC6}"/>
              </a:ext>
            </a:extLst>
          </p:cNvPr>
          <p:cNvSpPr/>
          <p:nvPr/>
        </p:nvSpPr>
        <p:spPr>
          <a:xfrm>
            <a:off x="9993524" y="4304317"/>
            <a:ext cx="2198038" cy="6445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8658" y="12946"/>
                </a:moveTo>
                <a:cubicBezTo>
                  <a:pt x="3340" y="16838"/>
                  <a:pt x="0" y="7669"/>
                  <a:pt x="0" y="7669"/>
                </a:cubicBezTo>
                <a:cubicBezTo>
                  <a:pt x="0" y="7669"/>
                  <a:pt x="4864" y="13570"/>
                  <a:pt x="9788" y="4404"/>
                </a:cubicBezTo>
                <a:cubicBezTo>
                  <a:pt x="14712" y="-4762"/>
                  <a:pt x="20564" y="2513"/>
                  <a:pt x="21600" y="7059"/>
                </a:cubicBezTo>
                <a:lnTo>
                  <a:pt x="21559" y="10406"/>
                </a:lnTo>
                <a:cubicBezTo>
                  <a:pt x="19402" y="4486"/>
                  <a:pt x="13975" y="9053"/>
                  <a:pt x="8658" y="12946"/>
                </a:cubicBezTo>
              </a:path>
            </a:pathLst>
          </a:custGeom>
          <a:solidFill>
            <a:schemeClr val="accent3">
              <a:lumMod val="75000"/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F0450832-A559-43B6-885D-A208E5BCB82C}"/>
              </a:ext>
            </a:extLst>
          </p:cNvPr>
          <p:cNvSpPr/>
          <p:nvPr/>
        </p:nvSpPr>
        <p:spPr>
          <a:xfrm>
            <a:off x="10852997" y="-1634"/>
            <a:ext cx="45719" cy="115579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26416F56-EF8A-4CB4-941C-2FEB8CA9A7B5}"/>
              </a:ext>
            </a:extLst>
          </p:cNvPr>
          <p:cNvSpPr/>
          <p:nvPr/>
        </p:nvSpPr>
        <p:spPr>
          <a:xfrm>
            <a:off x="10703703" y="0"/>
            <a:ext cx="86056" cy="115484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5A510A87-C88D-436C-90B6-A4FADCCDF434}"/>
              </a:ext>
            </a:extLst>
          </p:cNvPr>
          <p:cNvSpPr/>
          <p:nvPr/>
        </p:nvSpPr>
        <p:spPr>
          <a:xfrm>
            <a:off x="10501314" y="-694"/>
            <a:ext cx="169876" cy="115485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6" name="Circle">
            <a:extLst>
              <a:ext uri="{FF2B5EF4-FFF2-40B4-BE49-F238E27FC236}">
                <a16:creationId xmlns:a16="http://schemas.microsoft.com/office/drawing/2014/main" id="{A99F291A-EE71-4636-8DDB-B24CCF638317}"/>
              </a:ext>
            </a:extLst>
          </p:cNvPr>
          <p:cNvSpPr/>
          <p:nvPr/>
        </p:nvSpPr>
        <p:spPr>
          <a:xfrm>
            <a:off x="10079398" y="-26349"/>
            <a:ext cx="1195192" cy="1195186"/>
          </a:xfrm>
          <a:prstGeom prst="ellipse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7" name="Circle">
            <a:extLst>
              <a:ext uri="{FF2B5EF4-FFF2-40B4-BE49-F238E27FC236}">
                <a16:creationId xmlns:a16="http://schemas.microsoft.com/office/drawing/2014/main" id="{1ABF9263-0C16-405F-A637-C7FF4E01FC6B}"/>
              </a:ext>
            </a:extLst>
          </p:cNvPr>
          <p:cNvSpPr/>
          <p:nvPr/>
        </p:nvSpPr>
        <p:spPr>
          <a:xfrm>
            <a:off x="10384156" y="278409"/>
            <a:ext cx="584238" cy="584238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2" name="Circle">
            <a:extLst>
              <a:ext uri="{FF2B5EF4-FFF2-40B4-BE49-F238E27FC236}">
                <a16:creationId xmlns:a16="http://schemas.microsoft.com/office/drawing/2014/main" id="{1CEAFB2A-AD29-4108-B861-9247B0FC3E9E}"/>
              </a:ext>
            </a:extLst>
          </p:cNvPr>
          <p:cNvSpPr/>
          <p:nvPr/>
        </p:nvSpPr>
        <p:spPr>
          <a:xfrm>
            <a:off x="6446187" y="5515655"/>
            <a:ext cx="381258" cy="381246"/>
          </a:xfrm>
          <a:prstGeom prst="ellipse">
            <a:avLst/>
          </a:pr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3" name="Circle">
            <a:extLst>
              <a:ext uri="{FF2B5EF4-FFF2-40B4-BE49-F238E27FC236}">
                <a16:creationId xmlns:a16="http://schemas.microsoft.com/office/drawing/2014/main" id="{34ECB562-3589-488A-B9E1-36F794A85174}"/>
              </a:ext>
            </a:extLst>
          </p:cNvPr>
          <p:cNvSpPr/>
          <p:nvPr/>
        </p:nvSpPr>
        <p:spPr>
          <a:xfrm>
            <a:off x="6573169" y="5648987"/>
            <a:ext cx="125855" cy="125855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ACB890F3-DFCE-4DA8-B2F4-BA99E1EC4A27}"/>
              </a:ext>
            </a:extLst>
          </p:cNvPr>
          <p:cNvSpPr/>
          <p:nvPr/>
        </p:nvSpPr>
        <p:spPr>
          <a:xfrm>
            <a:off x="541543" y="1651197"/>
            <a:ext cx="5422454" cy="34400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Достаточное основание - 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любая другая мысль, уже проверенная и признанная истинной, из которой с необходимостью вытекает истинность другой мысли. 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636A420-2B95-4F26-AA7A-B86E92D87A70}"/>
              </a:ext>
            </a:extLst>
          </p:cNvPr>
          <p:cNvSpPr/>
          <p:nvPr/>
        </p:nvSpPr>
        <p:spPr>
          <a:xfrm>
            <a:off x="822327" y="680048"/>
            <a:ext cx="10481214" cy="88195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             </a:t>
            </a:r>
            <a:r>
              <a:rPr lang="ru-RU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Закон достаточного основания</a:t>
            </a:r>
          </a:p>
          <a:p>
            <a:r>
              <a:rPr lang="ru-RU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Всякая мысль должна быть достаточно обоснованной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053AE95-0815-4907-AA6E-095C1214F3DC}"/>
              </a:ext>
            </a:extLst>
          </p:cNvPr>
          <p:cNvSpPr/>
          <p:nvPr/>
        </p:nvSpPr>
        <p:spPr>
          <a:xfrm>
            <a:off x="698568" y="5150224"/>
            <a:ext cx="5234455" cy="1086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 </a:t>
            </a:r>
            <a:r>
              <a:rPr lang="ru-RU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есть потому, что </a:t>
            </a:r>
            <a:r>
              <a:rPr lang="ru-RU" sz="28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есть В 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E3D4EE01-FC3C-4C85-8FE2-14528D730F69}"/>
              </a:ext>
            </a:extLst>
          </p:cNvPr>
          <p:cNvSpPr/>
          <p:nvPr/>
        </p:nvSpPr>
        <p:spPr>
          <a:xfrm>
            <a:off x="6061445" y="1932396"/>
            <a:ext cx="5626908" cy="37079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 - 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логическое следствие, т.е. мысль, которая вытекает из предыдущей мысли; </a:t>
            </a:r>
          </a:p>
          <a:p>
            <a:r>
              <a:rPr lang="ru-RU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- 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логическое основание, т.е. мысль, из которой вытекает другая мысль. </a:t>
            </a:r>
          </a:p>
        </p:txBody>
      </p:sp>
    </p:spTree>
    <p:extLst>
      <p:ext uri="{BB962C8B-B14F-4D97-AF65-F5344CB8AC3E}">
        <p14:creationId xmlns:p14="http://schemas.microsoft.com/office/powerpoint/2010/main" val="3685222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4" name="Shape">
            <a:extLst>
              <a:ext uri="{FF2B5EF4-FFF2-40B4-BE49-F238E27FC236}">
                <a16:creationId xmlns:a16="http://schemas.microsoft.com/office/drawing/2014/main" id="{1ED23C6F-4B39-47E0-9556-0A875A314376}"/>
              </a:ext>
            </a:extLst>
          </p:cNvPr>
          <p:cNvSpPr/>
          <p:nvPr/>
        </p:nvSpPr>
        <p:spPr>
          <a:xfrm>
            <a:off x="-1678" y="4869780"/>
            <a:ext cx="12192000" cy="198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76" extrusionOk="0">
                <a:moveTo>
                  <a:pt x="12796" y="7279"/>
                </a:moveTo>
                <a:cubicBezTo>
                  <a:pt x="6734" y="21599"/>
                  <a:pt x="1977" y="19295"/>
                  <a:pt x="0" y="14999"/>
                </a:cubicBezTo>
                <a:lnTo>
                  <a:pt x="0" y="20875"/>
                </a:lnTo>
                <a:lnTo>
                  <a:pt x="21600" y="20875"/>
                </a:lnTo>
                <a:lnTo>
                  <a:pt x="21600" y="3710"/>
                </a:lnTo>
                <a:cubicBezTo>
                  <a:pt x="21242" y="2616"/>
                  <a:pt x="20203" y="0"/>
                  <a:pt x="18450" y="0"/>
                </a:cubicBezTo>
                <a:cubicBezTo>
                  <a:pt x="17036" y="-1"/>
                  <a:pt x="15157" y="1701"/>
                  <a:pt x="12796" y="7279"/>
                </a:cubicBezTo>
              </a:path>
            </a:pathLst>
          </a:custGeom>
          <a:solidFill>
            <a:schemeClr val="accent1">
              <a:lumMod val="60000"/>
              <a:lumOff val="40000"/>
              <a:alpha val="73000"/>
            </a:schemeClr>
          </a:solidFill>
          <a:ln w="12700">
            <a:miter lim="400000"/>
          </a:ln>
          <a:effectLst>
            <a:softEdge rad="304800"/>
          </a:effectLst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A5A9122B-A4CB-4A3F-9065-86BEE82F3448}"/>
              </a:ext>
            </a:extLst>
          </p:cNvPr>
          <p:cNvSpPr/>
          <p:nvPr/>
        </p:nvSpPr>
        <p:spPr>
          <a:xfrm>
            <a:off x="1878524" y="1140673"/>
            <a:ext cx="1168400" cy="1154162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5" name="POWERPOINT TEMPLATE">
            <a:extLst>
              <a:ext uri="{FF2B5EF4-FFF2-40B4-BE49-F238E27FC236}">
                <a16:creationId xmlns:a16="http://schemas.microsoft.com/office/drawing/2014/main" id="{32B072DF-1856-46C4-9A6D-C0FFE7C05EEF}"/>
              </a:ext>
            </a:extLst>
          </p:cNvPr>
          <p:cNvSpPr/>
          <p:nvPr/>
        </p:nvSpPr>
        <p:spPr>
          <a:xfrm>
            <a:off x="600103" y="2420384"/>
            <a:ext cx="100250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HSM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POWERPOINT TEMPLATE">
            <a:extLst>
              <a:ext uri="{FF2B5EF4-FFF2-40B4-BE49-F238E27FC236}">
                <a16:creationId xmlns:a16="http://schemas.microsoft.com/office/drawing/2014/main" id="{AC6EBB48-E124-4B82-A5BB-77DC97979909}"/>
              </a:ext>
            </a:extLst>
          </p:cNvPr>
          <p:cNvSpPr/>
          <p:nvPr/>
        </p:nvSpPr>
        <p:spPr>
          <a:xfrm>
            <a:off x="4560444" y="3141616"/>
            <a:ext cx="1395412" cy="1615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100000"/>
              </a:lnSpc>
            </a:pP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Shape">
            <a:extLst>
              <a:ext uri="{FF2B5EF4-FFF2-40B4-BE49-F238E27FC236}">
                <a16:creationId xmlns:a16="http://schemas.microsoft.com/office/drawing/2014/main" id="{A2C5D273-04F7-43FE-AF0B-52458EE3CB65}"/>
              </a:ext>
            </a:extLst>
          </p:cNvPr>
          <p:cNvSpPr/>
          <p:nvPr/>
        </p:nvSpPr>
        <p:spPr>
          <a:xfrm>
            <a:off x="0" y="4958975"/>
            <a:ext cx="2585927" cy="758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12942" y="962"/>
                </a:moveTo>
                <a:cubicBezTo>
                  <a:pt x="18260" y="-2930"/>
                  <a:pt x="21600" y="6239"/>
                  <a:pt x="21600" y="6239"/>
                </a:cubicBezTo>
                <a:cubicBezTo>
                  <a:pt x="21600" y="6239"/>
                  <a:pt x="16736" y="338"/>
                  <a:pt x="11812" y="9504"/>
                </a:cubicBezTo>
                <a:cubicBezTo>
                  <a:pt x="6888" y="18670"/>
                  <a:pt x="1036" y="11395"/>
                  <a:pt x="0" y="6849"/>
                </a:cubicBezTo>
                <a:lnTo>
                  <a:pt x="41" y="3502"/>
                </a:lnTo>
                <a:cubicBezTo>
                  <a:pt x="2198" y="9422"/>
                  <a:pt x="7625" y="4854"/>
                  <a:pt x="12942" y="962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6" name="Circle">
            <a:extLst>
              <a:ext uri="{FF2B5EF4-FFF2-40B4-BE49-F238E27FC236}">
                <a16:creationId xmlns:a16="http://schemas.microsoft.com/office/drawing/2014/main" id="{930D8B59-70B8-4954-99CA-8AE7E9700978}"/>
              </a:ext>
            </a:extLst>
          </p:cNvPr>
          <p:cNvSpPr/>
          <p:nvPr/>
        </p:nvSpPr>
        <p:spPr>
          <a:xfrm>
            <a:off x="2139656" y="5473254"/>
            <a:ext cx="381258" cy="381246"/>
          </a:xfrm>
          <a:prstGeom prst="ellipse">
            <a:avLst/>
          </a:pr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8" name="Circle">
            <a:extLst>
              <a:ext uri="{FF2B5EF4-FFF2-40B4-BE49-F238E27FC236}">
                <a16:creationId xmlns:a16="http://schemas.microsoft.com/office/drawing/2014/main" id="{14A990FB-ACA6-431C-91BD-5574010EEA0E}"/>
              </a:ext>
            </a:extLst>
          </p:cNvPr>
          <p:cNvSpPr/>
          <p:nvPr/>
        </p:nvSpPr>
        <p:spPr>
          <a:xfrm>
            <a:off x="7124382" y="1443607"/>
            <a:ext cx="1195192" cy="1195186"/>
          </a:xfrm>
          <a:prstGeom prst="ellipse">
            <a:avLst/>
          </a:prstGeom>
          <a:solidFill>
            <a:schemeClr val="accent1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9" name="Circle">
            <a:extLst>
              <a:ext uri="{FF2B5EF4-FFF2-40B4-BE49-F238E27FC236}">
                <a16:creationId xmlns:a16="http://schemas.microsoft.com/office/drawing/2014/main" id="{ED4C566C-38B9-4639-9ADC-0B15A624A099}"/>
              </a:ext>
            </a:extLst>
          </p:cNvPr>
          <p:cNvSpPr/>
          <p:nvPr/>
        </p:nvSpPr>
        <p:spPr>
          <a:xfrm>
            <a:off x="7429140" y="1748365"/>
            <a:ext cx="584238" cy="584238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7" name="Shape">
            <a:extLst>
              <a:ext uri="{FF2B5EF4-FFF2-40B4-BE49-F238E27FC236}">
                <a16:creationId xmlns:a16="http://schemas.microsoft.com/office/drawing/2014/main" id="{9B2AC59B-E65A-4205-889D-8B37C07CF50D}"/>
              </a:ext>
            </a:extLst>
          </p:cNvPr>
          <p:cNvSpPr/>
          <p:nvPr/>
        </p:nvSpPr>
        <p:spPr>
          <a:xfrm>
            <a:off x="9415754" y="3855405"/>
            <a:ext cx="2776057" cy="1525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21" extrusionOk="0">
                <a:moveTo>
                  <a:pt x="0" y="0"/>
                </a:moveTo>
                <a:cubicBezTo>
                  <a:pt x="0" y="0"/>
                  <a:pt x="5038" y="1479"/>
                  <a:pt x="9202" y="11540"/>
                </a:cubicBezTo>
                <a:cubicBezTo>
                  <a:pt x="13365" y="21600"/>
                  <a:pt x="18466" y="20850"/>
                  <a:pt x="21600" y="19629"/>
                </a:cubicBezTo>
                <a:lnTo>
                  <a:pt x="21600" y="9125"/>
                </a:lnTo>
                <a:cubicBezTo>
                  <a:pt x="21600" y="9125"/>
                  <a:pt x="17644" y="15417"/>
                  <a:pt x="12031" y="9125"/>
                </a:cubicBezTo>
                <a:cubicBezTo>
                  <a:pt x="6417" y="2834"/>
                  <a:pt x="5592" y="337"/>
                  <a:pt x="0" y="0"/>
                </a:cubicBezTo>
              </a:path>
            </a:pathLst>
          </a:custGeom>
          <a:solidFill>
            <a:schemeClr val="accent3">
              <a:lumMod val="75000"/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8" name="Shape">
            <a:extLst>
              <a:ext uri="{FF2B5EF4-FFF2-40B4-BE49-F238E27FC236}">
                <a16:creationId xmlns:a16="http://schemas.microsoft.com/office/drawing/2014/main" id="{064B401C-95CE-4E5C-B608-84996B11ECC6}"/>
              </a:ext>
            </a:extLst>
          </p:cNvPr>
          <p:cNvSpPr/>
          <p:nvPr/>
        </p:nvSpPr>
        <p:spPr>
          <a:xfrm>
            <a:off x="9993524" y="4304317"/>
            <a:ext cx="2198038" cy="6445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8658" y="12946"/>
                </a:moveTo>
                <a:cubicBezTo>
                  <a:pt x="3340" y="16838"/>
                  <a:pt x="0" y="7669"/>
                  <a:pt x="0" y="7669"/>
                </a:cubicBezTo>
                <a:cubicBezTo>
                  <a:pt x="0" y="7669"/>
                  <a:pt x="4864" y="13570"/>
                  <a:pt x="9788" y="4404"/>
                </a:cubicBezTo>
                <a:cubicBezTo>
                  <a:pt x="14712" y="-4762"/>
                  <a:pt x="20564" y="2513"/>
                  <a:pt x="21600" y="7059"/>
                </a:cubicBezTo>
                <a:lnTo>
                  <a:pt x="21559" y="10406"/>
                </a:lnTo>
                <a:cubicBezTo>
                  <a:pt x="19402" y="4486"/>
                  <a:pt x="13975" y="9053"/>
                  <a:pt x="8658" y="12946"/>
                </a:cubicBezTo>
              </a:path>
            </a:pathLst>
          </a:custGeom>
          <a:solidFill>
            <a:schemeClr val="accent3">
              <a:lumMod val="75000"/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F0450832-A559-43B6-885D-A208E5BCB82C}"/>
              </a:ext>
            </a:extLst>
          </p:cNvPr>
          <p:cNvSpPr/>
          <p:nvPr/>
        </p:nvSpPr>
        <p:spPr>
          <a:xfrm>
            <a:off x="10852997" y="-1634"/>
            <a:ext cx="45719" cy="115579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26416F56-EF8A-4CB4-941C-2FEB8CA9A7B5}"/>
              </a:ext>
            </a:extLst>
          </p:cNvPr>
          <p:cNvSpPr/>
          <p:nvPr/>
        </p:nvSpPr>
        <p:spPr>
          <a:xfrm>
            <a:off x="10703703" y="0"/>
            <a:ext cx="86056" cy="115484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5A510A87-C88D-436C-90B6-A4FADCCDF434}"/>
              </a:ext>
            </a:extLst>
          </p:cNvPr>
          <p:cNvSpPr/>
          <p:nvPr/>
        </p:nvSpPr>
        <p:spPr>
          <a:xfrm>
            <a:off x="10501314" y="-694"/>
            <a:ext cx="169876" cy="115485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6" name="Circle">
            <a:extLst>
              <a:ext uri="{FF2B5EF4-FFF2-40B4-BE49-F238E27FC236}">
                <a16:creationId xmlns:a16="http://schemas.microsoft.com/office/drawing/2014/main" id="{A99F291A-EE71-4636-8DDB-B24CCF638317}"/>
              </a:ext>
            </a:extLst>
          </p:cNvPr>
          <p:cNvSpPr/>
          <p:nvPr/>
        </p:nvSpPr>
        <p:spPr>
          <a:xfrm>
            <a:off x="10079398" y="-26349"/>
            <a:ext cx="1195192" cy="1195186"/>
          </a:xfrm>
          <a:prstGeom prst="ellipse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7" name="Circle">
            <a:extLst>
              <a:ext uri="{FF2B5EF4-FFF2-40B4-BE49-F238E27FC236}">
                <a16:creationId xmlns:a16="http://schemas.microsoft.com/office/drawing/2014/main" id="{1ABF9263-0C16-405F-A637-C7FF4E01FC6B}"/>
              </a:ext>
            </a:extLst>
          </p:cNvPr>
          <p:cNvSpPr/>
          <p:nvPr/>
        </p:nvSpPr>
        <p:spPr>
          <a:xfrm>
            <a:off x="10384156" y="278409"/>
            <a:ext cx="584238" cy="584238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2" name="Circle">
            <a:extLst>
              <a:ext uri="{FF2B5EF4-FFF2-40B4-BE49-F238E27FC236}">
                <a16:creationId xmlns:a16="http://schemas.microsoft.com/office/drawing/2014/main" id="{1CEAFB2A-AD29-4108-B861-9247B0FC3E9E}"/>
              </a:ext>
            </a:extLst>
          </p:cNvPr>
          <p:cNvSpPr/>
          <p:nvPr/>
        </p:nvSpPr>
        <p:spPr>
          <a:xfrm>
            <a:off x="6446187" y="5515655"/>
            <a:ext cx="381258" cy="381246"/>
          </a:xfrm>
          <a:prstGeom prst="ellipse">
            <a:avLst/>
          </a:pr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3" name="Circle">
            <a:extLst>
              <a:ext uri="{FF2B5EF4-FFF2-40B4-BE49-F238E27FC236}">
                <a16:creationId xmlns:a16="http://schemas.microsoft.com/office/drawing/2014/main" id="{34ECB562-3589-488A-B9E1-36F794A85174}"/>
              </a:ext>
            </a:extLst>
          </p:cNvPr>
          <p:cNvSpPr/>
          <p:nvPr/>
        </p:nvSpPr>
        <p:spPr>
          <a:xfrm>
            <a:off x="6573169" y="5648987"/>
            <a:ext cx="125855" cy="125855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ACB890F3-DFCE-4DA8-B2F4-BA99E1EC4A27}"/>
              </a:ext>
            </a:extLst>
          </p:cNvPr>
          <p:cNvSpPr/>
          <p:nvPr/>
        </p:nvSpPr>
        <p:spPr>
          <a:xfrm>
            <a:off x="639342" y="882059"/>
            <a:ext cx="4497434" cy="28206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altLang="ru-RU" sz="28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Понятие -</a:t>
            </a:r>
            <a:r>
              <a:rPr lang="ru-RU" altLang="ru-RU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мысль о предмете, отражение предмета в его </a:t>
            </a:r>
            <a:r>
              <a:rPr lang="ru-RU" altLang="ru-RU" sz="2800" b="1" i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существенных</a:t>
            </a:r>
            <a:r>
              <a:rPr lang="ru-RU" altLang="ru-RU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признаках</a:t>
            </a:r>
            <a:r>
              <a:rPr lang="ru-RU" alt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alt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AF40D1A6-CBDC-45D2-A2FA-FE42AC51C92F}"/>
              </a:ext>
            </a:extLst>
          </p:cNvPr>
          <p:cNvSpPr/>
          <p:nvPr/>
        </p:nvSpPr>
        <p:spPr>
          <a:xfrm>
            <a:off x="5244065" y="456723"/>
            <a:ext cx="6519880" cy="34905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sz="2800" b="1" i="1" u="sng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Содержание</a:t>
            </a:r>
            <a:r>
              <a:rPr lang="ru-RU" altLang="ru-RU" sz="2800" b="1" i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понятия</a:t>
            </a:r>
            <a:r>
              <a:rPr lang="ru-RU" altLang="ru-RU" sz="28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это </a:t>
            </a:r>
            <a:r>
              <a:rPr lang="ru-RU" altLang="ru-RU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совокупность существенных признаков предмета, мыслимого в понятии. </a:t>
            </a:r>
          </a:p>
          <a:p>
            <a:pPr algn="ctr"/>
            <a:r>
              <a:rPr lang="ru-RU" altLang="ru-RU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Так, содержанием понятия "человек" является общественное существо, способное производить орудия труда.</a:t>
            </a:r>
            <a:r>
              <a:rPr lang="ru-RU" alt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E3D4EE01-FC3C-4C85-8FE2-14528D730F69}"/>
              </a:ext>
            </a:extLst>
          </p:cNvPr>
          <p:cNvSpPr/>
          <p:nvPr/>
        </p:nvSpPr>
        <p:spPr>
          <a:xfrm>
            <a:off x="1075765" y="4003487"/>
            <a:ext cx="10125645" cy="22599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altLang="ru-RU" sz="3200" b="1" i="1" dirty="0">
                <a:solidFill>
                  <a:schemeClr val="accent1"/>
                </a:solidFill>
              </a:rPr>
              <a:t> </a:t>
            </a:r>
            <a:r>
              <a:rPr lang="ru-RU" altLang="ru-RU" sz="3200" b="1" i="1" u="sng" dirty="0">
                <a:solidFill>
                  <a:schemeClr val="accent1"/>
                </a:solidFill>
              </a:rPr>
              <a:t>Объемом</a:t>
            </a:r>
            <a:r>
              <a:rPr lang="ru-RU" altLang="ru-RU" sz="3200" b="1" i="1" dirty="0">
                <a:solidFill>
                  <a:schemeClr val="accent1"/>
                </a:solidFill>
              </a:rPr>
              <a:t> </a:t>
            </a:r>
            <a:r>
              <a:rPr lang="ru-RU" altLang="ru-RU" sz="3200" b="1" i="1" dirty="0">
                <a:solidFill>
                  <a:schemeClr val="tx1"/>
                </a:solidFill>
              </a:rPr>
              <a:t>понятия</a:t>
            </a:r>
            <a:r>
              <a:rPr lang="ru-RU" altLang="ru-RU" sz="3200" b="1" dirty="0">
                <a:solidFill>
                  <a:schemeClr val="tx1"/>
                </a:solidFill>
              </a:rPr>
              <a:t> называется совокупность (класс) предметов, которая мыслится в данном понятии. </a:t>
            </a:r>
          </a:p>
          <a:p>
            <a:pPr algn="ctr">
              <a:lnSpc>
                <a:spcPct val="90000"/>
              </a:lnSpc>
            </a:pPr>
            <a:r>
              <a:rPr lang="ru-RU" altLang="ru-RU" sz="3200" b="1" dirty="0">
                <a:solidFill>
                  <a:schemeClr val="tx1"/>
                </a:solidFill>
              </a:rPr>
              <a:t>   Например, объем понятия "учащийся высшего учебного заведения" выражает большую совокупность людей, которых называют "студент"</a:t>
            </a:r>
            <a:r>
              <a:rPr lang="ru-RU" altLang="ru-RU" sz="3200" dirty="0">
                <a:solidFill>
                  <a:schemeClr val="tx1"/>
                </a:solidFill>
              </a:rPr>
              <a:t> 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461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4" name="Shape">
            <a:extLst>
              <a:ext uri="{FF2B5EF4-FFF2-40B4-BE49-F238E27FC236}">
                <a16:creationId xmlns:a16="http://schemas.microsoft.com/office/drawing/2014/main" id="{1ED23C6F-4B39-47E0-9556-0A875A314376}"/>
              </a:ext>
            </a:extLst>
          </p:cNvPr>
          <p:cNvSpPr/>
          <p:nvPr/>
        </p:nvSpPr>
        <p:spPr>
          <a:xfrm>
            <a:off x="-1678" y="4869780"/>
            <a:ext cx="12192000" cy="198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76" extrusionOk="0">
                <a:moveTo>
                  <a:pt x="12796" y="7279"/>
                </a:moveTo>
                <a:cubicBezTo>
                  <a:pt x="6734" y="21599"/>
                  <a:pt x="1977" y="19295"/>
                  <a:pt x="0" y="14999"/>
                </a:cubicBezTo>
                <a:lnTo>
                  <a:pt x="0" y="20875"/>
                </a:lnTo>
                <a:lnTo>
                  <a:pt x="21600" y="20875"/>
                </a:lnTo>
                <a:lnTo>
                  <a:pt x="21600" y="3710"/>
                </a:lnTo>
                <a:cubicBezTo>
                  <a:pt x="21242" y="2616"/>
                  <a:pt x="20203" y="0"/>
                  <a:pt x="18450" y="0"/>
                </a:cubicBezTo>
                <a:cubicBezTo>
                  <a:pt x="17036" y="-1"/>
                  <a:pt x="15157" y="1701"/>
                  <a:pt x="12796" y="7279"/>
                </a:cubicBezTo>
              </a:path>
            </a:pathLst>
          </a:custGeom>
          <a:solidFill>
            <a:schemeClr val="accent1">
              <a:lumMod val="60000"/>
              <a:lumOff val="40000"/>
              <a:alpha val="73000"/>
            </a:schemeClr>
          </a:solidFill>
          <a:ln w="12700">
            <a:miter lim="400000"/>
          </a:ln>
          <a:effectLst>
            <a:softEdge rad="304800"/>
          </a:effectLst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A5A9122B-A4CB-4A3F-9065-86BEE82F3448}"/>
              </a:ext>
            </a:extLst>
          </p:cNvPr>
          <p:cNvSpPr/>
          <p:nvPr/>
        </p:nvSpPr>
        <p:spPr>
          <a:xfrm>
            <a:off x="1878524" y="1140673"/>
            <a:ext cx="1168400" cy="1154162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5" name="POWERPOINT TEMPLATE">
            <a:extLst>
              <a:ext uri="{FF2B5EF4-FFF2-40B4-BE49-F238E27FC236}">
                <a16:creationId xmlns:a16="http://schemas.microsoft.com/office/drawing/2014/main" id="{32B072DF-1856-46C4-9A6D-C0FFE7C05EEF}"/>
              </a:ext>
            </a:extLst>
          </p:cNvPr>
          <p:cNvSpPr/>
          <p:nvPr/>
        </p:nvSpPr>
        <p:spPr>
          <a:xfrm>
            <a:off x="600103" y="2420384"/>
            <a:ext cx="100250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HSM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POWERPOINT TEMPLATE">
            <a:extLst>
              <a:ext uri="{FF2B5EF4-FFF2-40B4-BE49-F238E27FC236}">
                <a16:creationId xmlns:a16="http://schemas.microsoft.com/office/drawing/2014/main" id="{AC6EBB48-E124-4B82-A5BB-77DC97979909}"/>
              </a:ext>
            </a:extLst>
          </p:cNvPr>
          <p:cNvSpPr/>
          <p:nvPr/>
        </p:nvSpPr>
        <p:spPr>
          <a:xfrm>
            <a:off x="4560444" y="3141616"/>
            <a:ext cx="1395412" cy="1615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100000"/>
              </a:lnSpc>
            </a:pP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Shape">
            <a:extLst>
              <a:ext uri="{FF2B5EF4-FFF2-40B4-BE49-F238E27FC236}">
                <a16:creationId xmlns:a16="http://schemas.microsoft.com/office/drawing/2014/main" id="{A2C5D273-04F7-43FE-AF0B-52458EE3CB65}"/>
              </a:ext>
            </a:extLst>
          </p:cNvPr>
          <p:cNvSpPr/>
          <p:nvPr/>
        </p:nvSpPr>
        <p:spPr>
          <a:xfrm>
            <a:off x="0" y="4958975"/>
            <a:ext cx="2585927" cy="758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12942" y="962"/>
                </a:moveTo>
                <a:cubicBezTo>
                  <a:pt x="18260" y="-2930"/>
                  <a:pt x="21600" y="6239"/>
                  <a:pt x="21600" y="6239"/>
                </a:cubicBezTo>
                <a:cubicBezTo>
                  <a:pt x="21600" y="6239"/>
                  <a:pt x="16736" y="338"/>
                  <a:pt x="11812" y="9504"/>
                </a:cubicBezTo>
                <a:cubicBezTo>
                  <a:pt x="6888" y="18670"/>
                  <a:pt x="1036" y="11395"/>
                  <a:pt x="0" y="6849"/>
                </a:cubicBezTo>
                <a:lnTo>
                  <a:pt x="41" y="3502"/>
                </a:lnTo>
                <a:cubicBezTo>
                  <a:pt x="2198" y="9422"/>
                  <a:pt x="7625" y="4854"/>
                  <a:pt x="12942" y="962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6" name="Circle">
            <a:extLst>
              <a:ext uri="{FF2B5EF4-FFF2-40B4-BE49-F238E27FC236}">
                <a16:creationId xmlns:a16="http://schemas.microsoft.com/office/drawing/2014/main" id="{930D8B59-70B8-4954-99CA-8AE7E9700978}"/>
              </a:ext>
            </a:extLst>
          </p:cNvPr>
          <p:cNvSpPr/>
          <p:nvPr/>
        </p:nvSpPr>
        <p:spPr>
          <a:xfrm>
            <a:off x="2139656" y="5473254"/>
            <a:ext cx="381258" cy="381246"/>
          </a:xfrm>
          <a:prstGeom prst="ellipse">
            <a:avLst/>
          </a:pr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8" name="Circle">
            <a:extLst>
              <a:ext uri="{FF2B5EF4-FFF2-40B4-BE49-F238E27FC236}">
                <a16:creationId xmlns:a16="http://schemas.microsoft.com/office/drawing/2014/main" id="{14A990FB-ACA6-431C-91BD-5574010EEA0E}"/>
              </a:ext>
            </a:extLst>
          </p:cNvPr>
          <p:cNvSpPr/>
          <p:nvPr/>
        </p:nvSpPr>
        <p:spPr>
          <a:xfrm>
            <a:off x="7124382" y="1443607"/>
            <a:ext cx="1195192" cy="1195186"/>
          </a:xfrm>
          <a:prstGeom prst="ellipse">
            <a:avLst/>
          </a:prstGeom>
          <a:solidFill>
            <a:schemeClr val="accent1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9" name="Circle">
            <a:extLst>
              <a:ext uri="{FF2B5EF4-FFF2-40B4-BE49-F238E27FC236}">
                <a16:creationId xmlns:a16="http://schemas.microsoft.com/office/drawing/2014/main" id="{ED4C566C-38B9-4639-9ADC-0B15A624A099}"/>
              </a:ext>
            </a:extLst>
          </p:cNvPr>
          <p:cNvSpPr/>
          <p:nvPr/>
        </p:nvSpPr>
        <p:spPr>
          <a:xfrm>
            <a:off x="7429140" y="1748365"/>
            <a:ext cx="584238" cy="584238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7" name="Shape">
            <a:extLst>
              <a:ext uri="{FF2B5EF4-FFF2-40B4-BE49-F238E27FC236}">
                <a16:creationId xmlns:a16="http://schemas.microsoft.com/office/drawing/2014/main" id="{9B2AC59B-E65A-4205-889D-8B37C07CF50D}"/>
              </a:ext>
            </a:extLst>
          </p:cNvPr>
          <p:cNvSpPr/>
          <p:nvPr/>
        </p:nvSpPr>
        <p:spPr>
          <a:xfrm>
            <a:off x="9415754" y="3855405"/>
            <a:ext cx="2776057" cy="1525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21" extrusionOk="0">
                <a:moveTo>
                  <a:pt x="0" y="0"/>
                </a:moveTo>
                <a:cubicBezTo>
                  <a:pt x="0" y="0"/>
                  <a:pt x="5038" y="1479"/>
                  <a:pt x="9202" y="11540"/>
                </a:cubicBezTo>
                <a:cubicBezTo>
                  <a:pt x="13365" y="21600"/>
                  <a:pt x="18466" y="20850"/>
                  <a:pt x="21600" y="19629"/>
                </a:cubicBezTo>
                <a:lnTo>
                  <a:pt x="21600" y="9125"/>
                </a:lnTo>
                <a:cubicBezTo>
                  <a:pt x="21600" y="9125"/>
                  <a:pt x="17644" y="15417"/>
                  <a:pt x="12031" y="9125"/>
                </a:cubicBezTo>
                <a:cubicBezTo>
                  <a:pt x="6417" y="2834"/>
                  <a:pt x="5592" y="337"/>
                  <a:pt x="0" y="0"/>
                </a:cubicBezTo>
              </a:path>
            </a:pathLst>
          </a:custGeom>
          <a:solidFill>
            <a:schemeClr val="accent3">
              <a:lumMod val="75000"/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8" name="Shape">
            <a:extLst>
              <a:ext uri="{FF2B5EF4-FFF2-40B4-BE49-F238E27FC236}">
                <a16:creationId xmlns:a16="http://schemas.microsoft.com/office/drawing/2014/main" id="{064B401C-95CE-4E5C-B608-84996B11ECC6}"/>
              </a:ext>
            </a:extLst>
          </p:cNvPr>
          <p:cNvSpPr/>
          <p:nvPr/>
        </p:nvSpPr>
        <p:spPr>
          <a:xfrm>
            <a:off x="9993524" y="4304317"/>
            <a:ext cx="2198038" cy="6445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8658" y="12946"/>
                </a:moveTo>
                <a:cubicBezTo>
                  <a:pt x="3340" y="16838"/>
                  <a:pt x="0" y="7669"/>
                  <a:pt x="0" y="7669"/>
                </a:cubicBezTo>
                <a:cubicBezTo>
                  <a:pt x="0" y="7669"/>
                  <a:pt x="4864" y="13570"/>
                  <a:pt x="9788" y="4404"/>
                </a:cubicBezTo>
                <a:cubicBezTo>
                  <a:pt x="14712" y="-4762"/>
                  <a:pt x="20564" y="2513"/>
                  <a:pt x="21600" y="7059"/>
                </a:cubicBezTo>
                <a:lnTo>
                  <a:pt x="21559" y="10406"/>
                </a:lnTo>
                <a:cubicBezTo>
                  <a:pt x="19402" y="4486"/>
                  <a:pt x="13975" y="9053"/>
                  <a:pt x="8658" y="12946"/>
                </a:cubicBezTo>
              </a:path>
            </a:pathLst>
          </a:custGeom>
          <a:solidFill>
            <a:schemeClr val="accent3">
              <a:lumMod val="75000"/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F0450832-A559-43B6-885D-A208E5BCB82C}"/>
              </a:ext>
            </a:extLst>
          </p:cNvPr>
          <p:cNvSpPr/>
          <p:nvPr/>
        </p:nvSpPr>
        <p:spPr>
          <a:xfrm>
            <a:off x="10852997" y="-1634"/>
            <a:ext cx="45719" cy="115579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26416F56-EF8A-4CB4-941C-2FEB8CA9A7B5}"/>
              </a:ext>
            </a:extLst>
          </p:cNvPr>
          <p:cNvSpPr/>
          <p:nvPr/>
        </p:nvSpPr>
        <p:spPr>
          <a:xfrm>
            <a:off x="10703703" y="0"/>
            <a:ext cx="86056" cy="115484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5A510A87-C88D-436C-90B6-A4FADCCDF434}"/>
              </a:ext>
            </a:extLst>
          </p:cNvPr>
          <p:cNvSpPr/>
          <p:nvPr/>
        </p:nvSpPr>
        <p:spPr>
          <a:xfrm>
            <a:off x="10501314" y="-694"/>
            <a:ext cx="169876" cy="115485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6" name="Circle">
            <a:extLst>
              <a:ext uri="{FF2B5EF4-FFF2-40B4-BE49-F238E27FC236}">
                <a16:creationId xmlns:a16="http://schemas.microsoft.com/office/drawing/2014/main" id="{A99F291A-EE71-4636-8DDB-B24CCF638317}"/>
              </a:ext>
            </a:extLst>
          </p:cNvPr>
          <p:cNvSpPr/>
          <p:nvPr/>
        </p:nvSpPr>
        <p:spPr>
          <a:xfrm>
            <a:off x="10079398" y="-26349"/>
            <a:ext cx="1195192" cy="1195186"/>
          </a:xfrm>
          <a:prstGeom prst="ellipse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7" name="Circle">
            <a:extLst>
              <a:ext uri="{FF2B5EF4-FFF2-40B4-BE49-F238E27FC236}">
                <a16:creationId xmlns:a16="http://schemas.microsoft.com/office/drawing/2014/main" id="{1ABF9263-0C16-405F-A637-C7FF4E01FC6B}"/>
              </a:ext>
            </a:extLst>
          </p:cNvPr>
          <p:cNvSpPr/>
          <p:nvPr/>
        </p:nvSpPr>
        <p:spPr>
          <a:xfrm>
            <a:off x="10384156" y="278409"/>
            <a:ext cx="584238" cy="584238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2" name="Circle">
            <a:extLst>
              <a:ext uri="{FF2B5EF4-FFF2-40B4-BE49-F238E27FC236}">
                <a16:creationId xmlns:a16="http://schemas.microsoft.com/office/drawing/2014/main" id="{1CEAFB2A-AD29-4108-B861-9247B0FC3E9E}"/>
              </a:ext>
            </a:extLst>
          </p:cNvPr>
          <p:cNvSpPr/>
          <p:nvPr/>
        </p:nvSpPr>
        <p:spPr>
          <a:xfrm>
            <a:off x="6446187" y="5515655"/>
            <a:ext cx="381258" cy="381246"/>
          </a:xfrm>
          <a:prstGeom prst="ellipse">
            <a:avLst/>
          </a:pr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3" name="Circle">
            <a:extLst>
              <a:ext uri="{FF2B5EF4-FFF2-40B4-BE49-F238E27FC236}">
                <a16:creationId xmlns:a16="http://schemas.microsoft.com/office/drawing/2014/main" id="{34ECB562-3589-488A-B9E1-36F794A85174}"/>
              </a:ext>
            </a:extLst>
          </p:cNvPr>
          <p:cNvSpPr/>
          <p:nvPr/>
        </p:nvSpPr>
        <p:spPr>
          <a:xfrm>
            <a:off x="6573169" y="5648987"/>
            <a:ext cx="125855" cy="125855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ACB890F3-DFCE-4DA8-B2F4-BA99E1EC4A27}"/>
              </a:ext>
            </a:extLst>
          </p:cNvPr>
          <p:cNvSpPr/>
          <p:nvPr/>
        </p:nvSpPr>
        <p:spPr>
          <a:xfrm>
            <a:off x="639342" y="887003"/>
            <a:ext cx="5165520" cy="28156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закон обратного отношения между объемами и содержаниями </a:t>
            </a:r>
            <a:r>
              <a:rPr lang="ru-RU" altLang="ru-RU" sz="3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понятий</a:t>
            </a:r>
            <a:r>
              <a:rPr lang="ru-RU" altLang="ru-RU" sz="3600" b="1" dirty="0" smtClean="0">
                <a:solidFill>
                  <a:schemeClr val="tx1"/>
                </a:solidFill>
              </a:rPr>
              <a:t>: </a:t>
            </a:r>
            <a:endParaRPr lang="ru-RU" altLang="ru-RU" sz="3600" dirty="0">
              <a:solidFill>
                <a:schemeClr val="tx1"/>
              </a:solidFill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AF40D1A6-CBDC-45D2-A2FA-FE42AC51C92F}"/>
              </a:ext>
            </a:extLst>
          </p:cNvPr>
          <p:cNvSpPr/>
          <p:nvPr/>
        </p:nvSpPr>
        <p:spPr>
          <a:xfrm>
            <a:off x="5955856" y="880845"/>
            <a:ext cx="5562598" cy="27780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sz="4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чем шире объем понятия, тем уже его содержание, и наоборот</a:t>
            </a:r>
            <a:r>
              <a:rPr lang="ru-RU" altLang="ru-RU" sz="4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E3D4EE01-FC3C-4C85-8FE2-14528D730F69}"/>
              </a:ext>
            </a:extLst>
          </p:cNvPr>
          <p:cNvSpPr/>
          <p:nvPr/>
        </p:nvSpPr>
        <p:spPr>
          <a:xfrm>
            <a:off x="3174557" y="3849665"/>
            <a:ext cx="5562598" cy="2302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altLang="ru-RU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зависимости от </a:t>
            </a:r>
            <a:r>
              <a:rPr lang="ru-RU" altLang="ru-RU" sz="36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содержания</a:t>
            </a:r>
            <a:r>
              <a:rPr lang="ru-RU" altLang="ru-RU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altLang="ru-RU" sz="36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объема</a:t>
            </a:r>
            <a:r>
              <a:rPr lang="ru-RU" altLang="ru-RU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все понятия делятся на следующие виды</a:t>
            </a:r>
            <a:r>
              <a:rPr lang="ru-RU" alt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641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518DA972-E819-44CA-866E-180AD5DF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107D2DB0-F831-42F5-88F2-ECBB69C8315F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2D472044-6B46-4411-B756-5973EC285DA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7ECFA246-A578-4847-9A09-302E2C0A3F3F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1E3282-D801-41CB-91D1-ADAECF9A38B9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7BBFB001-441F-468E-B4CE-0A8C27F713A4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5" name="Скругленный прямоугольник 14"/>
          <p:cNvSpPr/>
          <p:nvPr/>
        </p:nvSpPr>
        <p:spPr>
          <a:xfrm>
            <a:off x="609985" y="663658"/>
            <a:ext cx="4921624" cy="55714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altLang="ru-RU" sz="32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Единичными </a:t>
            </a:r>
            <a:r>
              <a:rPr lang="ru-RU" alt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называются </a:t>
            </a:r>
            <a:r>
              <a:rPr lang="ru-RU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понятия, в которых мыслится один предмет (например, </a:t>
            </a:r>
            <a:r>
              <a:rPr lang="ru-RU" alt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«Организация </a:t>
            </a:r>
            <a:r>
              <a:rPr lang="ru-RU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Объединенных </a:t>
            </a:r>
            <a:r>
              <a:rPr lang="ru-RU" alt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Наций», «столица Узбекистана»</a:t>
            </a:r>
            <a:endParaRPr lang="ru-RU" alt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A3B02FE6-A5DF-4D7D-8101-DA7A77AE056B}"/>
              </a:ext>
            </a:extLst>
          </p:cNvPr>
          <p:cNvSpPr/>
          <p:nvPr/>
        </p:nvSpPr>
        <p:spPr>
          <a:xfrm>
            <a:off x="5768787" y="712921"/>
            <a:ext cx="5713889" cy="552219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ru-RU" altLang="ru-RU" sz="32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Общими</a:t>
            </a:r>
            <a:r>
              <a:rPr lang="ru-RU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называются понятия, в которых мыслится множество предметов (например, </a:t>
            </a:r>
            <a:r>
              <a:rPr lang="ru-RU" altLang="ru-RU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"столица", </a:t>
            </a:r>
            <a:r>
              <a:rPr lang="ru-RU" altLang="ru-RU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"государство", "правовед</a:t>
            </a:r>
            <a:r>
              <a:rPr lang="ru-RU" altLang="ru-RU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  <a:endParaRPr lang="ru-RU" altLang="ru-RU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532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4" name="Shape">
            <a:extLst>
              <a:ext uri="{FF2B5EF4-FFF2-40B4-BE49-F238E27FC236}">
                <a16:creationId xmlns:a16="http://schemas.microsoft.com/office/drawing/2014/main" id="{1ED23C6F-4B39-47E0-9556-0A875A314376}"/>
              </a:ext>
            </a:extLst>
          </p:cNvPr>
          <p:cNvSpPr/>
          <p:nvPr/>
        </p:nvSpPr>
        <p:spPr>
          <a:xfrm>
            <a:off x="-1678" y="4869780"/>
            <a:ext cx="12192000" cy="198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76" extrusionOk="0">
                <a:moveTo>
                  <a:pt x="12796" y="7279"/>
                </a:moveTo>
                <a:cubicBezTo>
                  <a:pt x="6734" y="21599"/>
                  <a:pt x="1977" y="19295"/>
                  <a:pt x="0" y="14999"/>
                </a:cubicBezTo>
                <a:lnTo>
                  <a:pt x="0" y="20875"/>
                </a:lnTo>
                <a:lnTo>
                  <a:pt x="21600" y="20875"/>
                </a:lnTo>
                <a:lnTo>
                  <a:pt x="21600" y="3710"/>
                </a:lnTo>
                <a:cubicBezTo>
                  <a:pt x="21242" y="2616"/>
                  <a:pt x="20203" y="0"/>
                  <a:pt x="18450" y="0"/>
                </a:cubicBezTo>
                <a:cubicBezTo>
                  <a:pt x="17036" y="-1"/>
                  <a:pt x="15157" y="1701"/>
                  <a:pt x="12796" y="7279"/>
                </a:cubicBezTo>
              </a:path>
            </a:pathLst>
          </a:custGeom>
          <a:solidFill>
            <a:schemeClr val="accent1">
              <a:lumMod val="60000"/>
              <a:lumOff val="40000"/>
              <a:alpha val="73000"/>
            </a:schemeClr>
          </a:solidFill>
          <a:ln w="12700">
            <a:miter lim="400000"/>
          </a:ln>
          <a:effectLst>
            <a:softEdge rad="304800"/>
          </a:effectLst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A5A9122B-A4CB-4A3F-9065-86BEE82F3448}"/>
              </a:ext>
            </a:extLst>
          </p:cNvPr>
          <p:cNvSpPr/>
          <p:nvPr/>
        </p:nvSpPr>
        <p:spPr>
          <a:xfrm>
            <a:off x="1878524" y="1140673"/>
            <a:ext cx="1168400" cy="1154162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5" name="POWERPOINT TEMPLATE">
            <a:extLst>
              <a:ext uri="{FF2B5EF4-FFF2-40B4-BE49-F238E27FC236}">
                <a16:creationId xmlns:a16="http://schemas.microsoft.com/office/drawing/2014/main" id="{32B072DF-1856-46C4-9A6D-C0FFE7C05EEF}"/>
              </a:ext>
            </a:extLst>
          </p:cNvPr>
          <p:cNvSpPr/>
          <p:nvPr/>
        </p:nvSpPr>
        <p:spPr>
          <a:xfrm>
            <a:off x="600103" y="2420384"/>
            <a:ext cx="100250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HSM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POWERPOINT TEMPLATE">
            <a:extLst>
              <a:ext uri="{FF2B5EF4-FFF2-40B4-BE49-F238E27FC236}">
                <a16:creationId xmlns:a16="http://schemas.microsoft.com/office/drawing/2014/main" id="{AC6EBB48-E124-4B82-A5BB-77DC97979909}"/>
              </a:ext>
            </a:extLst>
          </p:cNvPr>
          <p:cNvSpPr/>
          <p:nvPr/>
        </p:nvSpPr>
        <p:spPr>
          <a:xfrm>
            <a:off x="4560444" y="3141616"/>
            <a:ext cx="1395412" cy="1615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100000"/>
              </a:lnSpc>
            </a:pP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Shape">
            <a:extLst>
              <a:ext uri="{FF2B5EF4-FFF2-40B4-BE49-F238E27FC236}">
                <a16:creationId xmlns:a16="http://schemas.microsoft.com/office/drawing/2014/main" id="{A2C5D273-04F7-43FE-AF0B-52458EE3CB65}"/>
              </a:ext>
            </a:extLst>
          </p:cNvPr>
          <p:cNvSpPr/>
          <p:nvPr/>
        </p:nvSpPr>
        <p:spPr>
          <a:xfrm>
            <a:off x="0" y="4958975"/>
            <a:ext cx="2585927" cy="758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12942" y="962"/>
                </a:moveTo>
                <a:cubicBezTo>
                  <a:pt x="18260" y="-2930"/>
                  <a:pt x="21600" y="6239"/>
                  <a:pt x="21600" y="6239"/>
                </a:cubicBezTo>
                <a:cubicBezTo>
                  <a:pt x="21600" y="6239"/>
                  <a:pt x="16736" y="338"/>
                  <a:pt x="11812" y="9504"/>
                </a:cubicBezTo>
                <a:cubicBezTo>
                  <a:pt x="6888" y="18670"/>
                  <a:pt x="1036" y="11395"/>
                  <a:pt x="0" y="6849"/>
                </a:cubicBezTo>
                <a:lnTo>
                  <a:pt x="41" y="3502"/>
                </a:lnTo>
                <a:cubicBezTo>
                  <a:pt x="2198" y="9422"/>
                  <a:pt x="7625" y="4854"/>
                  <a:pt x="12942" y="962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6" name="Circle">
            <a:extLst>
              <a:ext uri="{FF2B5EF4-FFF2-40B4-BE49-F238E27FC236}">
                <a16:creationId xmlns:a16="http://schemas.microsoft.com/office/drawing/2014/main" id="{930D8B59-70B8-4954-99CA-8AE7E9700978}"/>
              </a:ext>
            </a:extLst>
          </p:cNvPr>
          <p:cNvSpPr/>
          <p:nvPr/>
        </p:nvSpPr>
        <p:spPr>
          <a:xfrm>
            <a:off x="2139656" y="5473254"/>
            <a:ext cx="381258" cy="381246"/>
          </a:xfrm>
          <a:prstGeom prst="ellipse">
            <a:avLst/>
          </a:pr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8" name="Circle">
            <a:extLst>
              <a:ext uri="{FF2B5EF4-FFF2-40B4-BE49-F238E27FC236}">
                <a16:creationId xmlns:a16="http://schemas.microsoft.com/office/drawing/2014/main" id="{14A990FB-ACA6-431C-91BD-5574010EEA0E}"/>
              </a:ext>
            </a:extLst>
          </p:cNvPr>
          <p:cNvSpPr/>
          <p:nvPr/>
        </p:nvSpPr>
        <p:spPr>
          <a:xfrm>
            <a:off x="7124382" y="1443607"/>
            <a:ext cx="1195192" cy="1195186"/>
          </a:xfrm>
          <a:prstGeom prst="ellipse">
            <a:avLst/>
          </a:prstGeom>
          <a:solidFill>
            <a:schemeClr val="accent1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9" name="Circle">
            <a:extLst>
              <a:ext uri="{FF2B5EF4-FFF2-40B4-BE49-F238E27FC236}">
                <a16:creationId xmlns:a16="http://schemas.microsoft.com/office/drawing/2014/main" id="{ED4C566C-38B9-4639-9ADC-0B15A624A099}"/>
              </a:ext>
            </a:extLst>
          </p:cNvPr>
          <p:cNvSpPr/>
          <p:nvPr/>
        </p:nvSpPr>
        <p:spPr>
          <a:xfrm>
            <a:off x="7429140" y="1748365"/>
            <a:ext cx="584238" cy="584238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7" name="Shape">
            <a:extLst>
              <a:ext uri="{FF2B5EF4-FFF2-40B4-BE49-F238E27FC236}">
                <a16:creationId xmlns:a16="http://schemas.microsoft.com/office/drawing/2014/main" id="{9B2AC59B-E65A-4205-889D-8B37C07CF50D}"/>
              </a:ext>
            </a:extLst>
          </p:cNvPr>
          <p:cNvSpPr/>
          <p:nvPr/>
        </p:nvSpPr>
        <p:spPr>
          <a:xfrm>
            <a:off x="9415754" y="3855405"/>
            <a:ext cx="2776057" cy="1525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21" extrusionOk="0">
                <a:moveTo>
                  <a:pt x="0" y="0"/>
                </a:moveTo>
                <a:cubicBezTo>
                  <a:pt x="0" y="0"/>
                  <a:pt x="5038" y="1479"/>
                  <a:pt x="9202" y="11540"/>
                </a:cubicBezTo>
                <a:cubicBezTo>
                  <a:pt x="13365" y="21600"/>
                  <a:pt x="18466" y="20850"/>
                  <a:pt x="21600" y="19629"/>
                </a:cubicBezTo>
                <a:lnTo>
                  <a:pt x="21600" y="9125"/>
                </a:lnTo>
                <a:cubicBezTo>
                  <a:pt x="21600" y="9125"/>
                  <a:pt x="17644" y="15417"/>
                  <a:pt x="12031" y="9125"/>
                </a:cubicBezTo>
                <a:cubicBezTo>
                  <a:pt x="6417" y="2834"/>
                  <a:pt x="5592" y="337"/>
                  <a:pt x="0" y="0"/>
                </a:cubicBezTo>
              </a:path>
            </a:pathLst>
          </a:custGeom>
          <a:solidFill>
            <a:schemeClr val="accent3">
              <a:lumMod val="75000"/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8" name="Shape">
            <a:extLst>
              <a:ext uri="{FF2B5EF4-FFF2-40B4-BE49-F238E27FC236}">
                <a16:creationId xmlns:a16="http://schemas.microsoft.com/office/drawing/2014/main" id="{064B401C-95CE-4E5C-B608-84996B11ECC6}"/>
              </a:ext>
            </a:extLst>
          </p:cNvPr>
          <p:cNvSpPr/>
          <p:nvPr/>
        </p:nvSpPr>
        <p:spPr>
          <a:xfrm>
            <a:off x="9993524" y="4304317"/>
            <a:ext cx="2198038" cy="6445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8658" y="12946"/>
                </a:moveTo>
                <a:cubicBezTo>
                  <a:pt x="3340" y="16838"/>
                  <a:pt x="0" y="7669"/>
                  <a:pt x="0" y="7669"/>
                </a:cubicBezTo>
                <a:cubicBezTo>
                  <a:pt x="0" y="7669"/>
                  <a:pt x="4864" y="13570"/>
                  <a:pt x="9788" y="4404"/>
                </a:cubicBezTo>
                <a:cubicBezTo>
                  <a:pt x="14712" y="-4762"/>
                  <a:pt x="20564" y="2513"/>
                  <a:pt x="21600" y="7059"/>
                </a:cubicBezTo>
                <a:lnTo>
                  <a:pt x="21559" y="10406"/>
                </a:lnTo>
                <a:cubicBezTo>
                  <a:pt x="19402" y="4486"/>
                  <a:pt x="13975" y="9053"/>
                  <a:pt x="8658" y="12946"/>
                </a:cubicBezTo>
              </a:path>
            </a:pathLst>
          </a:custGeom>
          <a:solidFill>
            <a:schemeClr val="accent3">
              <a:lumMod val="75000"/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F0450832-A559-43B6-885D-A208E5BCB82C}"/>
              </a:ext>
            </a:extLst>
          </p:cNvPr>
          <p:cNvSpPr/>
          <p:nvPr/>
        </p:nvSpPr>
        <p:spPr>
          <a:xfrm>
            <a:off x="10852997" y="-1634"/>
            <a:ext cx="45719" cy="115579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26416F56-EF8A-4CB4-941C-2FEB8CA9A7B5}"/>
              </a:ext>
            </a:extLst>
          </p:cNvPr>
          <p:cNvSpPr/>
          <p:nvPr/>
        </p:nvSpPr>
        <p:spPr>
          <a:xfrm>
            <a:off x="10703703" y="0"/>
            <a:ext cx="86056" cy="115484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5A510A87-C88D-436C-90B6-A4FADCCDF434}"/>
              </a:ext>
            </a:extLst>
          </p:cNvPr>
          <p:cNvSpPr/>
          <p:nvPr/>
        </p:nvSpPr>
        <p:spPr>
          <a:xfrm>
            <a:off x="10501314" y="-694"/>
            <a:ext cx="169876" cy="115485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6" name="Circle">
            <a:extLst>
              <a:ext uri="{FF2B5EF4-FFF2-40B4-BE49-F238E27FC236}">
                <a16:creationId xmlns:a16="http://schemas.microsoft.com/office/drawing/2014/main" id="{A99F291A-EE71-4636-8DDB-B24CCF638317}"/>
              </a:ext>
            </a:extLst>
          </p:cNvPr>
          <p:cNvSpPr/>
          <p:nvPr/>
        </p:nvSpPr>
        <p:spPr>
          <a:xfrm>
            <a:off x="10079398" y="-26349"/>
            <a:ext cx="1195192" cy="1195186"/>
          </a:xfrm>
          <a:prstGeom prst="ellipse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7" name="Circle">
            <a:extLst>
              <a:ext uri="{FF2B5EF4-FFF2-40B4-BE49-F238E27FC236}">
                <a16:creationId xmlns:a16="http://schemas.microsoft.com/office/drawing/2014/main" id="{1ABF9263-0C16-405F-A637-C7FF4E01FC6B}"/>
              </a:ext>
            </a:extLst>
          </p:cNvPr>
          <p:cNvSpPr/>
          <p:nvPr/>
        </p:nvSpPr>
        <p:spPr>
          <a:xfrm>
            <a:off x="10384156" y="278409"/>
            <a:ext cx="584238" cy="584238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2" name="Circle">
            <a:extLst>
              <a:ext uri="{FF2B5EF4-FFF2-40B4-BE49-F238E27FC236}">
                <a16:creationId xmlns:a16="http://schemas.microsoft.com/office/drawing/2014/main" id="{1CEAFB2A-AD29-4108-B861-9247B0FC3E9E}"/>
              </a:ext>
            </a:extLst>
          </p:cNvPr>
          <p:cNvSpPr/>
          <p:nvPr/>
        </p:nvSpPr>
        <p:spPr>
          <a:xfrm>
            <a:off x="6446187" y="5515655"/>
            <a:ext cx="381258" cy="381246"/>
          </a:xfrm>
          <a:prstGeom prst="ellipse">
            <a:avLst/>
          </a:pr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3" name="Circle">
            <a:extLst>
              <a:ext uri="{FF2B5EF4-FFF2-40B4-BE49-F238E27FC236}">
                <a16:creationId xmlns:a16="http://schemas.microsoft.com/office/drawing/2014/main" id="{34ECB562-3589-488A-B9E1-36F794A85174}"/>
              </a:ext>
            </a:extLst>
          </p:cNvPr>
          <p:cNvSpPr/>
          <p:nvPr/>
        </p:nvSpPr>
        <p:spPr>
          <a:xfrm>
            <a:off x="6573169" y="5648987"/>
            <a:ext cx="125855" cy="125855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ACB890F3-DFCE-4DA8-B2F4-BA99E1EC4A27}"/>
              </a:ext>
            </a:extLst>
          </p:cNvPr>
          <p:cNvSpPr/>
          <p:nvPr/>
        </p:nvSpPr>
        <p:spPr>
          <a:xfrm>
            <a:off x="493095" y="593646"/>
            <a:ext cx="5569770" cy="34023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altLang="ru-RU" sz="2800" b="1" i="1" u="sng" dirty="0">
                <a:solidFill>
                  <a:schemeClr val="tx2"/>
                </a:solidFill>
                <a:cs typeface="Arial" panose="020B0604020202020204" pitchFamily="34" charset="0"/>
              </a:rPr>
              <a:t>Нулевыми</a:t>
            </a:r>
            <a:r>
              <a:rPr lang="ru-RU" altLang="ru-RU" sz="2800" b="1" dirty="0">
                <a:solidFill>
                  <a:schemeClr val="tx2"/>
                </a:solidFill>
                <a:cs typeface="Arial" panose="020B0604020202020204" pitchFamily="34" charset="0"/>
              </a:rPr>
              <a:t> </a:t>
            </a:r>
            <a:r>
              <a:rPr lang="ru-RU" altLang="ru-RU" sz="2800" b="1" dirty="0">
                <a:solidFill>
                  <a:schemeClr val="tx1"/>
                </a:solidFill>
                <a:cs typeface="Arial" panose="020B0604020202020204" pitchFamily="34" charset="0"/>
              </a:rPr>
              <a:t>(пустыми) называются понятия, объемы которых представляют собой классы реально не существующих предметов, существование которых в принципе невозможно: "вечный двигатель", "русалка", "леший" и др.)</a:t>
            </a:r>
            <a:r>
              <a:rPr lang="ru-RU" altLang="ru-RU" sz="28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E3D4EE01-FC3C-4C85-8FE2-14528D730F69}"/>
              </a:ext>
            </a:extLst>
          </p:cNvPr>
          <p:cNvSpPr/>
          <p:nvPr/>
        </p:nvSpPr>
        <p:spPr>
          <a:xfrm>
            <a:off x="1210235" y="4063985"/>
            <a:ext cx="9758159" cy="216874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800" b="1" i="1" u="sng" dirty="0">
                <a:solidFill>
                  <a:schemeClr val="tx2"/>
                </a:solidFill>
              </a:rPr>
              <a:t>Абстрактные</a:t>
            </a:r>
            <a:r>
              <a:rPr lang="ru-RU" altLang="ru-RU" sz="2800" b="1" dirty="0">
                <a:solidFill>
                  <a:schemeClr val="tx2"/>
                </a:solidFill>
              </a:rPr>
              <a:t> </a:t>
            </a:r>
            <a:r>
              <a:rPr lang="ru-RU" altLang="ru-RU" sz="2800" b="1" dirty="0">
                <a:solidFill>
                  <a:schemeClr val="tx1"/>
                </a:solidFill>
              </a:rPr>
              <a:t>- это понятия, </a:t>
            </a:r>
            <a:r>
              <a:rPr lang="ru-RU" altLang="ru-RU" sz="2800" b="1" dirty="0" smtClean="0">
                <a:solidFill>
                  <a:schemeClr val="tx1"/>
                </a:solidFill>
              </a:rPr>
              <a:t>в которых  мыслится </a:t>
            </a:r>
            <a:r>
              <a:rPr lang="ru-RU" altLang="ru-RU" sz="2800" b="1" dirty="0">
                <a:solidFill>
                  <a:schemeClr val="tx1"/>
                </a:solidFill>
              </a:rPr>
              <a:t>не сам предмет, </a:t>
            </a:r>
            <a:r>
              <a:rPr lang="ru-RU" altLang="ru-RU" sz="2800" b="1" dirty="0" smtClean="0">
                <a:solidFill>
                  <a:schemeClr val="tx1"/>
                </a:solidFill>
              </a:rPr>
              <a:t>а какой-либо из </a:t>
            </a:r>
            <a:r>
              <a:rPr lang="ru-RU" altLang="ru-RU" sz="2800" b="1" dirty="0">
                <a:solidFill>
                  <a:schemeClr val="tx1"/>
                </a:solidFill>
              </a:rPr>
              <a:t>признаков предмета, </a:t>
            </a:r>
            <a:r>
              <a:rPr lang="ru-RU" altLang="ru-RU" sz="2800" b="1" dirty="0" smtClean="0">
                <a:solidFill>
                  <a:schemeClr val="tx1"/>
                </a:solidFill>
              </a:rPr>
              <a:t>взятый отдельно  </a:t>
            </a:r>
            <a:r>
              <a:rPr lang="ru-RU" altLang="ru-RU" sz="2800" b="1" dirty="0">
                <a:solidFill>
                  <a:schemeClr val="tx1"/>
                </a:solidFill>
              </a:rPr>
              <a:t>от самого предмета: "смелость", "добросовестность", "храбрость", </a:t>
            </a:r>
            <a:r>
              <a:rPr lang="ru-RU" altLang="ru-RU" sz="2800" b="1" dirty="0" smtClean="0">
                <a:solidFill>
                  <a:schemeClr val="tx1"/>
                </a:solidFill>
              </a:rPr>
              <a:t> </a:t>
            </a:r>
            <a:r>
              <a:rPr lang="ru-RU" altLang="ru-RU" sz="2800" b="1" dirty="0">
                <a:solidFill>
                  <a:schemeClr val="tx1"/>
                </a:solidFill>
              </a:rPr>
              <a:t>"тождество" и др.</a:t>
            </a:r>
            <a:r>
              <a:rPr lang="ru-RU" altLang="ru-RU" sz="2800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AF40D1A6-CBDC-45D2-A2FA-FE42AC51C92F}"/>
              </a:ext>
            </a:extLst>
          </p:cNvPr>
          <p:cNvSpPr/>
          <p:nvPr/>
        </p:nvSpPr>
        <p:spPr>
          <a:xfrm>
            <a:off x="6169873" y="577740"/>
            <a:ext cx="5516268" cy="336607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altLang="ru-RU" sz="2800" b="1" i="1" u="sng" dirty="0" smtClean="0">
                <a:solidFill>
                  <a:schemeClr val="tx2"/>
                </a:solidFill>
              </a:rPr>
              <a:t>Конкретные</a:t>
            </a:r>
            <a:r>
              <a:rPr lang="ru-RU" altLang="ru-RU" sz="2800" b="1" dirty="0" smtClean="0">
                <a:solidFill>
                  <a:srgbClr val="FF0000"/>
                </a:solidFill>
              </a:rPr>
              <a:t> </a:t>
            </a:r>
            <a:r>
              <a:rPr lang="ru-RU" altLang="ru-RU" sz="2800" b="1" dirty="0">
                <a:solidFill>
                  <a:schemeClr val="tx1"/>
                </a:solidFill>
              </a:rPr>
              <a:t>- это понятия, в которых мыслится предмет или совокупность предметов как нечто самостоятельно существующее: "академия", "студент", "романс", "дом", "поэма А. Блока "Двенадцать" и др. </a:t>
            </a:r>
            <a:endParaRPr lang="ru-RU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0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>
            <a:extLst>
              <a:ext uri="{FF2B5EF4-FFF2-40B4-BE49-F238E27FC236}">
                <a16:creationId xmlns:a16="http://schemas.microsoft.com/office/drawing/2014/main" id="{107D2DB0-F831-42F5-88F2-ECBB69C8315F}"/>
              </a:ext>
            </a:extLst>
          </p:cNvPr>
          <p:cNvGrpSpPr/>
          <p:nvPr/>
        </p:nvGrpSpPr>
        <p:grpSpPr>
          <a:xfrm flipH="1">
            <a:off x="10566400" y="67478"/>
            <a:ext cx="1556920" cy="365125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2D472044-6B46-4411-B756-5973EC285DA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7ECFA246-A578-4847-9A09-302E2C0A3F3F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1E3282-D801-41CB-91D1-ADAECF9A38B9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7BBFB001-441F-468E-B4CE-0A8C27F713A4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EE3723BC-B126-4168-899C-5CAD223F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7442" y="1322615"/>
            <a:ext cx="10433967" cy="47397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вопросы:</a:t>
            </a:r>
          </a:p>
          <a:p>
            <a:r>
              <a:rPr lang="ru-RU" sz="36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формальной логики. Законы логики и логические формы.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Законы логики и их значение в процессе познания.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Понятие. Виды понятий.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Операции с понятиями.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9852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4" name="Shape">
            <a:extLst>
              <a:ext uri="{FF2B5EF4-FFF2-40B4-BE49-F238E27FC236}">
                <a16:creationId xmlns:a16="http://schemas.microsoft.com/office/drawing/2014/main" id="{1ED23C6F-4B39-47E0-9556-0A875A314376}"/>
              </a:ext>
            </a:extLst>
          </p:cNvPr>
          <p:cNvSpPr/>
          <p:nvPr/>
        </p:nvSpPr>
        <p:spPr>
          <a:xfrm>
            <a:off x="-1678" y="4869780"/>
            <a:ext cx="12192000" cy="198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76" extrusionOk="0">
                <a:moveTo>
                  <a:pt x="12796" y="7279"/>
                </a:moveTo>
                <a:cubicBezTo>
                  <a:pt x="6734" y="21599"/>
                  <a:pt x="1977" y="19295"/>
                  <a:pt x="0" y="14999"/>
                </a:cubicBezTo>
                <a:lnTo>
                  <a:pt x="0" y="20875"/>
                </a:lnTo>
                <a:lnTo>
                  <a:pt x="21600" y="20875"/>
                </a:lnTo>
                <a:lnTo>
                  <a:pt x="21600" y="3710"/>
                </a:lnTo>
                <a:cubicBezTo>
                  <a:pt x="21242" y="2616"/>
                  <a:pt x="20203" y="0"/>
                  <a:pt x="18450" y="0"/>
                </a:cubicBezTo>
                <a:cubicBezTo>
                  <a:pt x="17036" y="-1"/>
                  <a:pt x="15157" y="1701"/>
                  <a:pt x="12796" y="7279"/>
                </a:cubicBezTo>
              </a:path>
            </a:pathLst>
          </a:custGeom>
          <a:solidFill>
            <a:schemeClr val="accent1">
              <a:lumMod val="60000"/>
              <a:lumOff val="40000"/>
              <a:alpha val="73000"/>
            </a:schemeClr>
          </a:solidFill>
          <a:ln w="12700">
            <a:miter lim="400000"/>
          </a:ln>
          <a:effectLst>
            <a:softEdge rad="304800"/>
          </a:effectLst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4" name="POWERPOINT TEMPLATE">
            <a:extLst>
              <a:ext uri="{FF2B5EF4-FFF2-40B4-BE49-F238E27FC236}">
                <a16:creationId xmlns:a16="http://schemas.microsoft.com/office/drawing/2014/main" id="{FCFB7EF5-FC78-4BD1-A654-850B223CA35D}"/>
              </a:ext>
            </a:extLst>
          </p:cNvPr>
          <p:cNvSpPr/>
          <p:nvPr/>
        </p:nvSpPr>
        <p:spPr>
          <a:xfrm>
            <a:off x="1762544" y="1492385"/>
            <a:ext cx="2783391" cy="569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ФИЛОСОФИЯ</a:t>
            </a:r>
          </a:p>
        </p:txBody>
      </p:sp>
      <p:sp>
        <p:nvSpPr>
          <p:cNvPr id="65" name="POWERPOINT TEMPLATE">
            <a:extLst>
              <a:ext uri="{FF2B5EF4-FFF2-40B4-BE49-F238E27FC236}">
                <a16:creationId xmlns:a16="http://schemas.microsoft.com/office/drawing/2014/main" id="{32B072DF-1856-46C4-9A6D-C0FFE7C05EEF}"/>
              </a:ext>
            </a:extLst>
          </p:cNvPr>
          <p:cNvSpPr/>
          <p:nvPr/>
        </p:nvSpPr>
        <p:spPr>
          <a:xfrm>
            <a:off x="600103" y="2420384"/>
            <a:ext cx="100250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HSM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POWERPOINT TEMPLATE">
            <a:extLst>
              <a:ext uri="{FF2B5EF4-FFF2-40B4-BE49-F238E27FC236}">
                <a16:creationId xmlns:a16="http://schemas.microsoft.com/office/drawing/2014/main" id="{AC6EBB48-E124-4B82-A5BB-77DC97979909}"/>
              </a:ext>
            </a:extLst>
          </p:cNvPr>
          <p:cNvSpPr/>
          <p:nvPr/>
        </p:nvSpPr>
        <p:spPr>
          <a:xfrm>
            <a:off x="4560444" y="3141616"/>
            <a:ext cx="1395412" cy="1615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100000"/>
              </a:lnSpc>
            </a:pP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Shape">
            <a:extLst>
              <a:ext uri="{FF2B5EF4-FFF2-40B4-BE49-F238E27FC236}">
                <a16:creationId xmlns:a16="http://schemas.microsoft.com/office/drawing/2014/main" id="{A2C5D273-04F7-43FE-AF0B-52458EE3CB65}"/>
              </a:ext>
            </a:extLst>
          </p:cNvPr>
          <p:cNvSpPr/>
          <p:nvPr/>
        </p:nvSpPr>
        <p:spPr>
          <a:xfrm>
            <a:off x="0" y="4958975"/>
            <a:ext cx="2585927" cy="758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12942" y="962"/>
                </a:moveTo>
                <a:cubicBezTo>
                  <a:pt x="18260" y="-2930"/>
                  <a:pt x="21600" y="6239"/>
                  <a:pt x="21600" y="6239"/>
                </a:cubicBezTo>
                <a:cubicBezTo>
                  <a:pt x="21600" y="6239"/>
                  <a:pt x="16736" y="338"/>
                  <a:pt x="11812" y="9504"/>
                </a:cubicBezTo>
                <a:cubicBezTo>
                  <a:pt x="6888" y="18670"/>
                  <a:pt x="1036" y="11395"/>
                  <a:pt x="0" y="6849"/>
                </a:cubicBezTo>
                <a:lnTo>
                  <a:pt x="41" y="3502"/>
                </a:lnTo>
                <a:cubicBezTo>
                  <a:pt x="2198" y="9422"/>
                  <a:pt x="7625" y="4854"/>
                  <a:pt x="12942" y="962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6" name="Circle">
            <a:extLst>
              <a:ext uri="{FF2B5EF4-FFF2-40B4-BE49-F238E27FC236}">
                <a16:creationId xmlns:a16="http://schemas.microsoft.com/office/drawing/2014/main" id="{930D8B59-70B8-4954-99CA-8AE7E9700978}"/>
              </a:ext>
            </a:extLst>
          </p:cNvPr>
          <p:cNvSpPr/>
          <p:nvPr/>
        </p:nvSpPr>
        <p:spPr>
          <a:xfrm>
            <a:off x="2139656" y="5473254"/>
            <a:ext cx="381258" cy="381246"/>
          </a:xfrm>
          <a:prstGeom prst="ellipse">
            <a:avLst/>
          </a:pr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8" name="Circle">
            <a:extLst>
              <a:ext uri="{FF2B5EF4-FFF2-40B4-BE49-F238E27FC236}">
                <a16:creationId xmlns:a16="http://schemas.microsoft.com/office/drawing/2014/main" id="{14A990FB-ACA6-431C-91BD-5574010EEA0E}"/>
              </a:ext>
            </a:extLst>
          </p:cNvPr>
          <p:cNvSpPr/>
          <p:nvPr/>
        </p:nvSpPr>
        <p:spPr>
          <a:xfrm>
            <a:off x="7124382" y="1443607"/>
            <a:ext cx="1195192" cy="1195186"/>
          </a:xfrm>
          <a:prstGeom prst="ellipse">
            <a:avLst/>
          </a:prstGeom>
          <a:solidFill>
            <a:schemeClr val="accent1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9" name="Circle">
            <a:extLst>
              <a:ext uri="{FF2B5EF4-FFF2-40B4-BE49-F238E27FC236}">
                <a16:creationId xmlns:a16="http://schemas.microsoft.com/office/drawing/2014/main" id="{ED4C566C-38B9-4639-9ADC-0B15A624A099}"/>
              </a:ext>
            </a:extLst>
          </p:cNvPr>
          <p:cNvSpPr/>
          <p:nvPr/>
        </p:nvSpPr>
        <p:spPr>
          <a:xfrm>
            <a:off x="7429140" y="1748365"/>
            <a:ext cx="584238" cy="584238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7" name="Shape">
            <a:extLst>
              <a:ext uri="{FF2B5EF4-FFF2-40B4-BE49-F238E27FC236}">
                <a16:creationId xmlns:a16="http://schemas.microsoft.com/office/drawing/2014/main" id="{9B2AC59B-E65A-4205-889D-8B37C07CF50D}"/>
              </a:ext>
            </a:extLst>
          </p:cNvPr>
          <p:cNvSpPr/>
          <p:nvPr/>
        </p:nvSpPr>
        <p:spPr>
          <a:xfrm>
            <a:off x="9415754" y="3855405"/>
            <a:ext cx="2776057" cy="1525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21" extrusionOk="0">
                <a:moveTo>
                  <a:pt x="0" y="0"/>
                </a:moveTo>
                <a:cubicBezTo>
                  <a:pt x="0" y="0"/>
                  <a:pt x="5038" y="1479"/>
                  <a:pt x="9202" y="11540"/>
                </a:cubicBezTo>
                <a:cubicBezTo>
                  <a:pt x="13365" y="21600"/>
                  <a:pt x="18466" y="20850"/>
                  <a:pt x="21600" y="19629"/>
                </a:cubicBezTo>
                <a:lnTo>
                  <a:pt x="21600" y="9125"/>
                </a:lnTo>
                <a:cubicBezTo>
                  <a:pt x="21600" y="9125"/>
                  <a:pt x="17644" y="15417"/>
                  <a:pt x="12031" y="9125"/>
                </a:cubicBezTo>
                <a:cubicBezTo>
                  <a:pt x="6417" y="2834"/>
                  <a:pt x="5592" y="337"/>
                  <a:pt x="0" y="0"/>
                </a:cubicBezTo>
              </a:path>
            </a:pathLst>
          </a:custGeom>
          <a:solidFill>
            <a:schemeClr val="accent3">
              <a:lumMod val="75000"/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8" name="Shape">
            <a:extLst>
              <a:ext uri="{FF2B5EF4-FFF2-40B4-BE49-F238E27FC236}">
                <a16:creationId xmlns:a16="http://schemas.microsoft.com/office/drawing/2014/main" id="{064B401C-95CE-4E5C-B608-84996B11ECC6}"/>
              </a:ext>
            </a:extLst>
          </p:cNvPr>
          <p:cNvSpPr/>
          <p:nvPr/>
        </p:nvSpPr>
        <p:spPr>
          <a:xfrm>
            <a:off x="9993524" y="4304317"/>
            <a:ext cx="2198038" cy="6445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8658" y="12946"/>
                </a:moveTo>
                <a:cubicBezTo>
                  <a:pt x="3340" y="16838"/>
                  <a:pt x="0" y="7669"/>
                  <a:pt x="0" y="7669"/>
                </a:cubicBezTo>
                <a:cubicBezTo>
                  <a:pt x="0" y="7669"/>
                  <a:pt x="4864" y="13570"/>
                  <a:pt x="9788" y="4404"/>
                </a:cubicBezTo>
                <a:cubicBezTo>
                  <a:pt x="14712" y="-4762"/>
                  <a:pt x="20564" y="2513"/>
                  <a:pt x="21600" y="7059"/>
                </a:cubicBezTo>
                <a:lnTo>
                  <a:pt x="21559" y="10406"/>
                </a:lnTo>
                <a:cubicBezTo>
                  <a:pt x="19402" y="4486"/>
                  <a:pt x="13975" y="9053"/>
                  <a:pt x="8658" y="12946"/>
                </a:cubicBezTo>
              </a:path>
            </a:pathLst>
          </a:custGeom>
          <a:solidFill>
            <a:schemeClr val="accent3">
              <a:lumMod val="75000"/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F0450832-A559-43B6-885D-A208E5BCB82C}"/>
              </a:ext>
            </a:extLst>
          </p:cNvPr>
          <p:cNvSpPr/>
          <p:nvPr/>
        </p:nvSpPr>
        <p:spPr>
          <a:xfrm>
            <a:off x="10852997" y="-1634"/>
            <a:ext cx="45719" cy="115579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26416F56-EF8A-4CB4-941C-2FEB8CA9A7B5}"/>
              </a:ext>
            </a:extLst>
          </p:cNvPr>
          <p:cNvSpPr/>
          <p:nvPr/>
        </p:nvSpPr>
        <p:spPr>
          <a:xfrm>
            <a:off x="10703703" y="0"/>
            <a:ext cx="86056" cy="115484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5A510A87-C88D-436C-90B6-A4FADCCDF434}"/>
              </a:ext>
            </a:extLst>
          </p:cNvPr>
          <p:cNvSpPr/>
          <p:nvPr/>
        </p:nvSpPr>
        <p:spPr>
          <a:xfrm>
            <a:off x="10501314" y="-694"/>
            <a:ext cx="169876" cy="115485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6" name="Circle">
            <a:extLst>
              <a:ext uri="{FF2B5EF4-FFF2-40B4-BE49-F238E27FC236}">
                <a16:creationId xmlns:a16="http://schemas.microsoft.com/office/drawing/2014/main" id="{A99F291A-EE71-4636-8DDB-B24CCF638317}"/>
              </a:ext>
            </a:extLst>
          </p:cNvPr>
          <p:cNvSpPr/>
          <p:nvPr/>
        </p:nvSpPr>
        <p:spPr>
          <a:xfrm>
            <a:off x="10255401" y="80138"/>
            <a:ext cx="1195192" cy="1195186"/>
          </a:xfrm>
          <a:prstGeom prst="ellipse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7" name="Circle">
            <a:extLst>
              <a:ext uri="{FF2B5EF4-FFF2-40B4-BE49-F238E27FC236}">
                <a16:creationId xmlns:a16="http://schemas.microsoft.com/office/drawing/2014/main" id="{1ABF9263-0C16-405F-A637-C7FF4E01FC6B}"/>
              </a:ext>
            </a:extLst>
          </p:cNvPr>
          <p:cNvSpPr/>
          <p:nvPr/>
        </p:nvSpPr>
        <p:spPr>
          <a:xfrm>
            <a:off x="10384156" y="278409"/>
            <a:ext cx="584238" cy="584238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2" name="Circle">
            <a:extLst>
              <a:ext uri="{FF2B5EF4-FFF2-40B4-BE49-F238E27FC236}">
                <a16:creationId xmlns:a16="http://schemas.microsoft.com/office/drawing/2014/main" id="{1CEAFB2A-AD29-4108-B861-9247B0FC3E9E}"/>
              </a:ext>
            </a:extLst>
          </p:cNvPr>
          <p:cNvSpPr/>
          <p:nvPr/>
        </p:nvSpPr>
        <p:spPr>
          <a:xfrm>
            <a:off x="6446187" y="5515655"/>
            <a:ext cx="381258" cy="381246"/>
          </a:xfrm>
          <a:prstGeom prst="ellipse">
            <a:avLst/>
          </a:pr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3" name="Circle">
            <a:extLst>
              <a:ext uri="{FF2B5EF4-FFF2-40B4-BE49-F238E27FC236}">
                <a16:creationId xmlns:a16="http://schemas.microsoft.com/office/drawing/2014/main" id="{34ECB562-3589-488A-B9E1-36F794A85174}"/>
              </a:ext>
            </a:extLst>
          </p:cNvPr>
          <p:cNvSpPr/>
          <p:nvPr/>
        </p:nvSpPr>
        <p:spPr>
          <a:xfrm>
            <a:off x="6573169" y="5648987"/>
            <a:ext cx="125855" cy="125855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2268414D-232B-46E1-97EC-A33C9675FFC5}"/>
              </a:ext>
            </a:extLst>
          </p:cNvPr>
          <p:cNvSpPr/>
          <p:nvPr/>
        </p:nvSpPr>
        <p:spPr>
          <a:xfrm>
            <a:off x="798726" y="862647"/>
            <a:ext cx="5060230" cy="53983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altLang="ru-RU" sz="2800" b="1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Безотносительные</a:t>
            </a:r>
            <a:r>
              <a:rPr lang="ru-RU" altLang="ru-RU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это такие понятия, в которых мыслятся предметы, существующие самостоятельно, вне зависимости от других предметов: "фермер", "правило", "</a:t>
            </a:r>
            <a:r>
              <a:rPr lang="ru-RU" altLang="ru-RU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дерево"</a:t>
            </a:r>
            <a:endParaRPr lang="ru-RU" altLang="ru-RU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ACB890F3-DFCE-4DA8-B2F4-BA99E1EC4A27}"/>
              </a:ext>
            </a:extLst>
          </p:cNvPr>
          <p:cNvSpPr/>
          <p:nvPr/>
        </p:nvSpPr>
        <p:spPr>
          <a:xfrm>
            <a:off x="6296643" y="864179"/>
            <a:ext cx="4930803" cy="53971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sz="2800" b="1" i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Относительные</a:t>
            </a:r>
            <a:r>
              <a:rPr lang="ru-RU" altLang="ru-RU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это такие понятия, </a:t>
            </a:r>
            <a:r>
              <a:rPr lang="ru-RU" altLang="ru-RU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которых мыслятся предметы, существование одного из которых предполагает существование другого: "родители</a:t>
            </a:r>
            <a:r>
              <a:rPr lang="ru-RU" altLang="ru-RU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"-"</a:t>
            </a:r>
            <a:r>
              <a:rPr lang="ru-RU" altLang="ru-RU" sz="2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дети</a:t>
            </a:r>
            <a:r>
              <a:rPr lang="ru-RU" altLang="ru-RU" sz="2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","учитель</a:t>
            </a:r>
            <a:r>
              <a:rPr lang="ru-RU" altLang="ru-RU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"- "</a:t>
            </a:r>
            <a:r>
              <a:rPr lang="ru-RU" altLang="ru-RU" sz="2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ученик","начальник</a:t>
            </a:r>
            <a:r>
              <a:rPr lang="ru-RU" altLang="ru-RU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"-"подчиненный"," истец"-"ответчик" </a:t>
            </a:r>
            <a:br>
              <a:rPr lang="ru-RU" altLang="ru-RU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458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>
            <a:extLst>
              <a:ext uri="{FF2B5EF4-FFF2-40B4-BE49-F238E27FC236}">
                <a16:creationId xmlns:a16="http://schemas.microsoft.com/office/drawing/2014/main" id="{107D2DB0-F831-42F5-88F2-ECBB69C8315F}"/>
              </a:ext>
            </a:extLst>
          </p:cNvPr>
          <p:cNvGrpSpPr/>
          <p:nvPr/>
        </p:nvGrpSpPr>
        <p:grpSpPr>
          <a:xfrm flipH="1">
            <a:off x="10566400" y="67478"/>
            <a:ext cx="1556920" cy="365125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2D472044-6B46-4411-B756-5973EC285DA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7ECFA246-A578-4847-9A09-302E2C0A3F3F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1E3282-D801-41CB-91D1-ADAECF9A38B9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7BBFB001-441F-468E-B4CE-0A8C27F713A4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EE3723BC-B126-4168-899C-5CAD223F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47165" y="833718"/>
            <a:ext cx="10916780" cy="45858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ru-RU" altLang="ru-RU" sz="3200" b="1" i="1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Положительные</a:t>
            </a:r>
            <a:r>
              <a:rPr lang="ru-RU" altLang="ru-RU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- это понятия, содержание которых составляют свойства, присущие предмету: "принципиальность", "благородный поступок", "живущий по средствам", "успевающий студент" и др. </a:t>
            </a:r>
          </a:p>
          <a:p>
            <a:r>
              <a:rPr lang="ru-RU" altLang="ru-RU" sz="3200" b="1" i="1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Отрицательными</a:t>
            </a:r>
            <a:r>
              <a:rPr lang="ru-RU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называются понятия, в содержании которых указывается на отсутствие у предмета определенных свойств (например, "некрасивый поступок", "некрашеный </a:t>
            </a:r>
            <a:r>
              <a:rPr lang="ru-RU" altLang="ru-RU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дом"и</a:t>
            </a:r>
            <a:r>
              <a:rPr lang="ru-RU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др.)</a:t>
            </a:r>
            <a:r>
              <a:rPr lang="ru-RU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8964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>
            <a:extLst>
              <a:ext uri="{FF2B5EF4-FFF2-40B4-BE49-F238E27FC236}">
                <a16:creationId xmlns:a16="http://schemas.microsoft.com/office/drawing/2014/main" id="{107D2DB0-F831-42F5-88F2-ECBB69C8315F}"/>
              </a:ext>
            </a:extLst>
          </p:cNvPr>
          <p:cNvGrpSpPr/>
          <p:nvPr/>
        </p:nvGrpSpPr>
        <p:grpSpPr>
          <a:xfrm flipH="1">
            <a:off x="10566400" y="67478"/>
            <a:ext cx="1556920" cy="365125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2D472044-6B46-4411-B756-5973EC285DA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7ECFA246-A578-4847-9A09-302E2C0A3F3F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1E3282-D801-41CB-91D1-ADAECF9A38B9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7BBFB001-441F-468E-B4CE-0A8C27F713A4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EE3723BC-B126-4168-899C-5CAD223F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0893" y="658051"/>
            <a:ext cx="10433967" cy="48320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ru-RU" altLang="ru-RU" sz="2800" b="1" i="1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Собирательными</a:t>
            </a:r>
            <a:r>
              <a:rPr lang="ru-RU" altLang="ru-RU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называются понятия, в которых группа однородных предметов мыслится как единое целое: "лес", "созвездие", "роща", "студенческий строительный отряд" и др. Содержание собирательного понятия нельзя отнести к каждому отдельному элементу, входящему в объем этого понятия. </a:t>
            </a:r>
          </a:p>
          <a:p>
            <a:r>
              <a:rPr lang="ru-RU" altLang="ru-RU" sz="2800" b="1" i="1" u="sng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Несобирательные</a:t>
            </a:r>
            <a:r>
              <a:rPr lang="ru-RU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- это такие понятия, содержание которых можно отнести к каждому предмету данного класса, который охватывается понятием: "дерево", "звезда", "студент" и др.</a:t>
            </a:r>
            <a:r>
              <a:rPr lang="ru-RU" alt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ru-RU" alt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426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>
            <a:extLst>
              <a:ext uri="{FF2B5EF4-FFF2-40B4-BE49-F238E27FC236}">
                <a16:creationId xmlns:a16="http://schemas.microsoft.com/office/drawing/2014/main" id="{107D2DB0-F831-42F5-88F2-ECBB69C8315F}"/>
              </a:ext>
            </a:extLst>
          </p:cNvPr>
          <p:cNvGrpSpPr/>
          <p:nvPr/>
        </p:nvGrpSpPr>
        <p:grpSpPr>
          <a:xfrm flipH="1">
            <a:off x="10566400" y="67478"/>
            <a:ext cx="1556920" cy="365125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2D472044-6B46-4411-B756-5973EC285DA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7ECFA246-A578-4847-9A09-302E2C0A3F3F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1E3282-D801-41CB-91D1-ADAECF9A38B9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7BBFB001-441F-468E-B4CE-0A8C27F713A4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EE3723BC-B126-4168-899C-5CAD223F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0893" y="1478321"/>
            <a:ext cx="10433967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Отношения между понятиями</a:t>
            </a:r>
          </a:p>
          <a:p>
            <a:pPr algn="just"/>
            <a:r>
              <a:rPr lang="ru-RU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По </a:t>
            </a:r>
            <a:r>
              <a:rPr lang="ru-RU" alt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отношению друг к другу понятия делятся на </a:t>
            </a:r>
            <a:r>
              <a:rPr lang="ru-RU" altLang="ru-RU" sz="3600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сравнимые</a:t>
            </a:r>
            <a:r>
              <a:rPr lang="ru-RU" alt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altLang="ru-RU" sz="3600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несравнимые</a:t>
            </a:r>
            <a:r>
              <a:rPr lang="ru-RU" altLang="ru-RU" sz="3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/>
            <a:r>
              <a:rPr lang="ru-RU" alt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В логических отношениях могут находиться </a:t>
            </a:r>
            <a:r>
              <a:rPr lang="ru-RU" altLang="ru-RU" sz="3600" b="1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только</a:t>
            </a:r>
            <a:r>
              <a:rPr lang="ru-RU" alt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сравнимые понятия, которые делятся на </a:t>
            </a:r>
            <a:r>
              <a:rPr lang="ru-RU" altLang="ru-RU" sz="3600" u="sng" dirty="0">
                <a:latin typeface="Arial" panose="020B0604020202020204" pitchFamily="34" charset="0"/>
                <a:cs typeface="Arial" panose="020B0604020202020204" pitchFamily="34" charset="0"/>
              </a:rPr>
              <a:t>совместимые</a:t>
            </a:r>
            <a:r>
              <a:rPr lang="ru-RU" alt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altLang="ru-RU" sz="3600" u="sng" dirty="0">
                <a:latin typeface="Arial" panose="020B0604020202020204" pitchFamily="34" charset="0"/>
                <a:cs typeface="Arial" panose="020B0604020202020204" pitchFamily="34" charset="0"/>
              </a:rPr>
              <a:t>несовместимые</a:t>
            </a:r>
            <a:r>
              <a:rPr lang="ru-RU" altLang="ru-RU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8593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4" name="Shape">
            <a:extLst>
              <a:ext uri="{FF2B5EF4-FFF2-40B4-BE49-F238E27FC236}">
                <a16:creationId xmlns:a16="http://schemas.microsoft.com/office/drawing/2014/main" id="{1ED23C6F-4B39-47E0-9556-0A875A314376}"/>
              </a:ext>
            </a:extLst>
          </p:cNvPr>
          <p:cNvSpPr/>
          <p:nvPr/>
        </p:nvSpPr>
        <p:spPr>
          <a:xfrm>
            <a:off x="-1678" y="4869780"/>
            <a:ext cx="12192000" cy="198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76" extrusionOk="0">
                <a:moveTo>
                  <a:pt x="12796" y="7279"/>
                </a:moveTo>
                <a:cubicBezTo>
                  <a:pt x="6734" y="21599"/>
                  <a:pt x="1977" y="19295"/>
                  <a:pt x="0" y="14999"/>
                </a:cubicBezTo>
                <a:lnTo>
                  <a:pt x="0" y="20875"/>
                </a:lnTo>
                <a:lnTo>
                  <a:pt x="21600" y="20875"/>
                </a:lnTo>
                <a:lnTo>
                  <a:pt x="21600" y="3710"/>
                </a:lnTo>
                <a:cubicBezTo>
                  <a:pt x="21242" y="2616"/>
                  <a:pt x="20203" y="0"/>
                  <a:pt x="18450" y="0"/>
                </a:cubicBezTo>
                <a:cubicBezTo>
                  <a:pt x="17036" y="-1"/>
                  <a:pt x="15157" y="1701"/>
                  <a:pt x="12796" y="7279"/>
                </a:cubicBezTo>
              </a:path>
            </a:pathLst>
          </a:custGeom>
          <a:solidFill>
            <a:schemeClr val="accent1">
              <a:lumMod val="60000"/>
              <a:lumOff val="40000"/>
              <a:alpha val="73000"/>
            </a:schemeClr>
          </a:solidFill>
          <a:ln w="12700">
            <a:miter lim="400000"/>
          </a:ln>
          <a:effectLst>
            <a:softEdge rad="304800"/>
          </a:effectLst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6" name="POWERPOINT TEMPLATE">
            <a:extLst>
              <a:ext uri="{FF2B5EF4-FFF2-40B4-BE49-F238E27FC236}">
                <a16:creationId xmlns:a16="http://schemas.microsoft.com/office/drawing/2014/main" id="{BAF570FB-3C89-4AB4-91C3-3B23930890B9}"/>
              </a:ext>
            </a:extLst>
          </p:cNvPr>
          <p:cNvSpPr/>
          <p:nvPr/>
        </p:nvSpPr>
        <p:spPr>
          <a:xfrm>
            <a:off x="2025046" y="230831"/>
            <a:ext cx="8827951" cy="692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ТАШКЕНТСКИЙ УНИВЕРСИТЕТ ИНФОРМАЦИОННЫХ ТЕХНОЛОГИЙ МЕНИ МУХАММАДА АЛ-ХОРАЗМИЙ</a:t>
            </a:r>
          </a:p>
        </p:txBody>
      </p:sp>
      <p:sp>
        <p:nvSpPr>
          <p:cNvPr id="64" name="POWERPOINT TEMPLATE">
            <a:extLst>
              <a:ext uri="{FF2B5EF4-FFF2-40B4-BE49-F238E27FC236}">
                <a16:creationId xmlns:a16="http://schemas.microsoft.com/office/drawing/2014/main" id="{FCFB7EF5-FC78-4BD1-A654-850B223CA35D}"/>
              </a:ext>
            </a:extLst>
          </p:cNvPr>
          <p:cNvSpPr/>
          <p:nvPr/>
        </p:nvSpPr>
        <p:spPr>
          <a:xfrm>
            <a:off x="1762544" y="1492385"/>
            <a:ext cx="2783391" cy="569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ФИЛОСОФИЯ</a:t>
            </a:r>
          </a:p>
        </p:txBody>
      </p:sp>
      <p:sp>
        <p:nvSpPr>
          <p:cNvPr id="65" name="POWERPOINT TEMPLATE">
            <a:extLst>
              <a:ext uri="{FF2B5EF4-FFF2-40B4-BE49-F238E27FC236}">
                <a16:creationId xmlns:a16="http://schemas.microsoft.com/office/drawing/2014/main" id="{32B072DF-1856-46C4-9A6D-C0FFE7C05EEF}"/>
              </a:ext>
            </a:extLst>
          </p:cNvPr>
          <p:cNvSpPr/>
          <p:nvPr/>
        </p:nvSpPr>
        <p:spPr>
          <a:xfrm>
            <a:off x="600103" y="2420384"/>
            <a:ext cx="100250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HSM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POWERPOINT TEMPLATE">
            <a:extLst>
              <a:ext uri="{FF2B5EF4-FFF2-40B4-BE49-F238E27FC236}">
                <a16:creationId xmlns:a16="http://schemas.microsoft.com/office/drawing/2014/main" id="{AC6EBB48-E124-4B82-A5BB-77DC97979909}"/>
              </a:ext>
            </a:extLst>
          </p:cNvPr>
          <p:cNvSpPr/>
          <p:nvPr/>
        </p:nvSpPr>
        <p:spPr>
          <a:xfrm>
            <a:off x="4560444" y="3141616"/>
            <a:ext cx="1395412" cy="1615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100000"/>
              </a:lnSpc>
            </a:pP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Shape">
            <a:extLst>
              <a:ext uri="{FF2B5EF4-FFF2-40B4-BE49-F238E27FC236}">
                <a16:creationId xmlns:a16="http://schemas.microsoft.com/office/drawing/2014/main" id="{A2C5D273-04F7-43FE-AF0B-52458EE3CB65}"/>
              </a:ext>
            </a:extLst>
          </p:cNvPr>
          <p:cNvSpPr/>
          <p:nvPr/>
        </p:nvSpPr>
        <p:spPr>
          <a:xfrm>
            <a:off x="0" y="4958975"/>
            <a:ext cx="2585927" cy="758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12942" y="962"/>
                </a:moveTo>
                <a:cubicBezTo>
                  <a:pt x="18260" y="-2930"/>
                  <a:pt x="21600" y="6239"/>
                  <a:pt x="21600" y="6239"/>
                </a:cubicBezTo>
                <a:cubicBezTo>
                  <a:pt x="21600" y="6239"/>
                  <a:pt x="16736" y="338"/>
                  <a:pt x="11812" y="9504"/>
                </a:cubicBezTo>
                <a:cubicBezTo>
                  <a:pt x="6888" y="18670"/>
                  <a:pt x="1036" y="11395"/>
                  <a:pt x="0" y="6849"/>
                </a:cubicBezTo>
                <a:lnTo>
                  <a:pt x="41" y="3502"/>
                </a:lnTo>
                <a:cubicBezTo>
                  <a:pt x="2198" y="9422"/>
                  <a:pt x="7625" y="4854"/>
                  <a:pt x="12942" y="962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6" name="Circle">
            <a:extLst>
              <a:ext uri="{FF2B5EF4-FFF2-40B4-BE49-F238E27FC236}">
                <a16:creationId xmlns:a16="http://schemas.microsoft.com/office/drawing/2014/main" id="{930D8B59-70B8-4954-99CA-8AE7E9700978}"/>
              </a:ext>
            </a:extLst>
          </p:cNvPr>
          <p:cNvSpPr/>
          <p:nvPr/>
        </p:nvSpPr>
        <p:spPr>
          <a:xfrm>
            <a:off x="2139656" y="5473254"/>
            <a:ext cx="381258" cy="381246"/>
          </a:xfrm>
          <a:prstGeom prst="ellipse">
            <a:avLst/>
          </a:pr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8" name="Circle">
            <a:extLst>
              <a:ext uri="{FF2B5EF4-FFF2-40B4-BE49-F238E27FC236}">
                <a16:creationId xmlns:a16="http://schemas.microsoft.com/office/drawing/2014/main" id="{14A990FB-ACA6-431C-91BD-5574010EEA0E}"/>
              </a:ext>
            </a:extLst>
          </p:cNvPr>
          <p:cNvSpPr/>
          <p:nvPr/>
        </p:nvSpPr>
        <p:spPr>
          <a:xfrm>
            <a:off x="7124382" y="1443607"/>
            <a:ext cx="1195192" cy="1195186"/>
          </a:xfrm>
          <a:prstGeom prst="ellipse">
            <a:avLst/>
          </a:prstGeom>
          <a:solidFill>
            <a:schemeClr val="accent1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9" name="Circle">
            <a:extLst>
              <a:ext uri="{FF2B5EF4-FFF2-40B4-BE49-F238E27FC236}">
                <a16:creationId xmlns:a16="http://schemas.microsoft.com/office/drawing/2014/main" id="{ED4C566C-38B9-4639-9ADC-0B15A624A099}"/>
              </a:ext>
            </a:extLst>
          </p:cNvPr>
          <p:cNvSpPr/>
          <p:nvPr/>
        </p:nvSpPr>
        <p:spPr>
          <a:xfrm>
            <a:off x="7429140" y="1748365"/>
            <a:ext cx="584238" cy="584238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7" name="Shape">
            <a:extLst>
              <a:ext uri="{FF2B5EF4-FFF2-40B4-BE49-F238E27FC236}">
                <a16:creationId xmlns:a16="http://schemas.microsoft.com/office/drawing/2014/main" id="{9B2AC59B-E65A-4205-889D-8B37C07CF50D}"/>
              </a:ext>
            </a:extLst>
          </p:cNvPr>
          <p:cNvSpPr/>
          <p:nvPr/>
        </p:nvSpPr>
        <p:spPr>
          <a:xfrm>
            <a:off x="9415754" y="3855405"/>
            <a:ext cx="2776057" cy="1525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21" extrusionOk="0">
                <a:moveTo>
                  <a:pt x="0" y="0"/>
                </a:moveTo>
                <a:cubicBezTo>
                  <a:pt x="0" y="0"/>
                  <a:pt x="5038" y="1479"/>
                  <a:pt x="9202" y="11540"/>
                </a:cubicBezTo>
                <a:cubicBezTo>
                  <a:pt x="13365" y="21600"/>
                  <a:pt x="18466" y="20850"/>
                  <a:pt x="21600" y="19629"/>
                </a:cubicBezTo>
                <a:lnTo>
                  <a:pt x="21600" y="9125"/>
                </a:lnTo>
                <a:cubicBezTo>
                  <a:pt x="21600" y="9125"/>
                  <a:pt x="17644" y="15417"/>
                  <a:pt x="12031" y="9125"/>
                </a:cubicBezTo>
                <a:cubicBezTo>
                  <a:pt x="6417" y="2834"/>
                  <a:pt x="5592" y="337"/>
                  <a:pt x="0" y="0"/>
                </a:cubicBezTo>
              </a:path>
            </a:pathLst>
          </a:custGeom>
          <a:solidFill>
            <a:schemeClr val="accent3">
              <a:lumMod val="75000"/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8" name="Shape">
            <a:extLst>
              <a:ext uri="{FF2B5EF4-FFF2-40B4-BE49-F238E27FC236}">
                <a16:creationId xmlns:a16="http://schemas.microsoft.com/office/drawing/2014/main" id="{064B401C-95CE-4E5C-B608-84996B11ECC6}"/>
              </a:ext>
            </a:extLst>
          </p:cNvPr>
          <p:cNvSpPr/>
          <p:nvPr/>
        </p:nvSpPr>
        <p:spPr>
          <a:xfrm>
            <a:off x="9993524" y="4304317"/>
            <a:ext cx="2198038" cy="6445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8658" y="12946"/>
                </a:moveTo>
                <a:cubicBezTo>
                  <a:pt x="3340" y="16838"/>
                  <a:pt x="0" y="7669"/>
                  <a:pt x="0" y="7669"/>
                </a:cubicBezTo>
                <a:cubicBezTo>
                  <a:pt x="0" y="7669"/>
                  <a:pt x="4864" y="13570"/>
                  <a:pt x="9788" y="4404"/>
                </a:cubicBezTo>
                <a:cubicBezTo>
                  <a:pt x="14712" y="-4762"/>
                  <a:pt x="20564" y="2513"/>
                  <a:pt x="21600" y="7059"/>
                </a:cubicBezTo>
                <a:lnTo>
                  <a:pt x="21559" y="10406"/>
                </a:lnTo>
                <a:cubicBezTo>
                  <a:pt x="19402" y="4486"/>
                  <a:pt x="13975" y="9053"/>
                  <a:pt x="8658" y="12946"/>
                </a:cubicBezTo>
              </a:path>
            </a:pathLst>
          </a:custGeom>
          <a:solidFill>
            <a:schemeClr val="accent3">
              <a:lumMod val="75000"/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F0450832-A559-43B6-885D-A208E5BCB82C}"/>
              </a:ext>
            </a:extLst>
          </p:cNvPr>
          <p:cNvSpPr/>
          <p:nvPr/>
        </p:nvSpPr>
        <p:spPr>
          <a:xfrm>
            <a:off x="10852997" y="-1634"/>
            <a:ext cx="45719" cy="115579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26416F56-EF8A-4CB4-941C-2FEB8CA9A7B5}"/>
              </a:ext>
            </a:extLst>
          </p:cNvPr>
          <p:cNvSpPr/>
          <p:nvPr/>
        </p:nvSpPr>
        <p:spPr>
          <a:xfrm>
            <a:off x="10703703" y="0"/>
            <a:ext cx="86056" cy="115484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5A510A87-C88D-436C-90B6-A4FADCCDF434}"/>
              </a:ext>
            </a:extLst>
          </p:cNvPr>
          <p:cNvSpPr/>
          <p:nvPr/>
        </p:nvSpPr>
        <p:spPr>
          <a:xfrm>
            <a:off x="10501314" y="-694"/>
            <a:ext cx="169876" cy="115485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6" name="Circle">
            <a:extLst>
              <a:ext uri="{FF2B5EF4-FFF2-40B4-BE49-F238E27FC236}">
                <a16:creationId xmlns:a16="http://schemas.microsoft.com/office/drawing/2014/main" id="{A99F291A-EE71-4636-8DDB-B24CCF638317}"/>
              </a:ext>
            </a:extLst>
          </p:cNvPr>
          <p:cNvSpPr/>
          <p:nvPr/>
        </p:nvSpPr>
        <p:spPr>
          <a:xfrm>
            <a:off x="10079398" y="-26349"/>
            <a:ext cx="1195192" cy="1195186"/>
          </a:xfrm>
          <a:prstGeom prst="ellipse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7" name="Circle">
            <a:extLst>
              <a:ext uri="{FF2B5EF4-FFF2-40B4-BE49-F238E27FC236}">
                <a16:creationId xmlns:a16="http://schemas.microsoft.com/office/drawing/2014/main" id="{1ABF9263-0C16-405F-A637-C7FF4E01FC6B}"/>
              </a:ext>
            </a:extLst>
          </p:cNvPr>
          <p:cNvSpPr/>
          <p:nvPr/>
        </p:nvSpPr>
        <p:spPr>
          <a:xfrm>
            <a:off x="10384156" y="278409"/>
            <a:ext cx="584238" cy="584238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2" name="Circle">
            <a:extLst>
              <a:ext uri="{FF2B5EF4-FFF2-40B4-BE49-F238E27FC236}">
                <a16:creationId xmlns:a16="http://schemas.microsoft.com/office/drawing/2014/main" id="{1CEAFB2A-AD29-4108-B861-9247B0FC3E9E}"/>
              </a:ext>
            </a:extLst>
          </p:cNvPr>
          <p:cNvSpPr/>
          <p:nvPr/>
        </p:nvSpPr>
        <p:spPr>
          <a:xfrm>
            <a:off x="6446187" y="5515655"/>
            <a:ext cx="381258" cy="381246"/>
          </a:xfrm>
          <a:prstGeom prst="ellipse">
            <a:avLst/>
          </a:pr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3" name="Circle">
            <a:extLst>
              <a:ext uri="{FF2B5EF4-FFF2-40B4-BE49-F238E27FC236}">
                <a16:creationId xmlns:a16="http://schemas.microsoft.com/office/drawing/2014/main" id="{34ECB562-3589-488A-B9E1-36F794A85174}"/>
              </a:ext>
            </a:extLst>
          </p:cNvPr>
          <p:cNvSpPr/>
          <p:nvPr/>
        </p:nvSpPr>
        <p:spPr>
          <a:xfrm>
            <a:off x="6573169" y="5648987"/>
            <a:ext cx="125855" cy="125855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A32611A7-83A4-4898-B9D9-4E36A3314559}"/>
              </a:ext>
            </a:extLst>
          </p:cNvPr>
          <p:cNvSpPr/>
          <p:nvPr/>
        </p:nvSpPr>
        <p:spPr>
          <a:xfrm>
            <a:off x="3922133" y="4194726"/>
            <a:ext cx="7817285" cy="191393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9600" indent="-609600"/>
            <a:r>
              <a:rPr lang="ru-RU" altLang="ru-RU" sz="6000" dirty="0">
                <a:solidFill>
                  <a:schemeClr val="tx1"/>
                </a:solidFill>
              </a:rPr>
              <a:t>подчинение </a:t>
            </a:r>
            <a:r>
              <a:rPr lang="ru-RU" altLang="ru-RU" sz="6000" dirty="0" smtClean="0">
                <a:solidFill>
                  <a:schemeClr val="tx1"/>
                </a:solidFill>
              </a:rPr>
              <a:t> </a:t>
            </a:r>
            <a:endParaRPr lang="ru-RU" altLang="ru-RU" sz="6000" dirty="0">
              <a:solidFill>
                <a:schemeClr val="tx1"/>
              </a:solidFill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DDBDF245-CB7E-4202-AD37-B6051BF3267D}"/>
              </a:ext>
            </a:extLst>
          </p:cNvPr>
          <p:cNvSpPr/>
          <p:nvPr/>
        </p:nvSpPr>
        <p:spPr>
          <a:xfrm>
            <a:off x="3704672" y="2239076"/>
            <a:ext cx="7983125" cy="166978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9600" indent="-609600"/>
            <a:r>
              <a:rPr lang="ru-RU" altLang="ru-RU" sz="6000" dirty="0" smtClean="0">
                <a:solidFill>
                  <a:schemeClr val="tx1"/>
                </a:solidFill>
              </a:rPr>
              <a:t>пересечение </a:t>
            </a:r>
            <a:endParaRPr lang="ru-RU" altLang="ru-RU" sz="6000" dirty="0">
              <a:solidFill>
                <a:schemeClr val="tx1"/>
              </a:solidFill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BDC34330-5C66-45D3-97E1-6B2E445097AB}"/>
              </a:ext>
            </a:extLst>
          </p:cNvPr>
          <p:cNvSpPr/>
          <p:nvPr/>
        </p:nvSpPr>
        <p:spPr>
          <a:xfrm>
            <a:off x="3776772" y="224194"/>
            <a:ext cx="8003436" cy="186608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9600" indent="-609600"/>
            <a:r>
              <a:rPr lang="ru-RU" altLang="ru-RU" sz="6000" dirty="0" smtClean="0">
                <a:solidFill>
                  <a:schemeClr val="tx1"/>
                </a:solidFill>
              </a:rPr>
              <a:t>равнозначность</a:t>
            </a:r>
            <a:endParaRPr lang="ru-RU" altLang="ru-RU" sz="6000" dirty="0">
              <a:solidFill>
                <a:schemeClr val="tx1"/>
              </a:solidFill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CF91973B-57BF-4C6A-90A7-BD8E2A4203B1}"/>
              </a:ext>
            </a:extLst>
          </p:cNvPr>
          <p:cNvSpPr/>
          <p:nvPr/>
        </p:nvSpPr>
        <p:spPr>
          <a:xfrm>
            <a:off x="491730" y="580732"/>
            <a:ext cx="2727355" cy="531616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ru-RU" sz="40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Существуют три вида совместимости</a:t>
            </a:r>
            <a:endParaRPr lang="ru-RU" sz="4000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74861DF8-9F3E-43A2-8A2C-3A3E055CF5A2}"/>
              </a:ext>
            </a:extLst>
          </p:cNvPr>
          <p:cNvCxnSpPr>
            <a:cxnSpLocks/>
          </p:cNvCxnSpPr>
          <p:nvPr/>
        </p:nvCxnSpPr>
        <p:spPr>
          <a:xfrm flipV="1">
            <a:off x="3270706" y="3122351"/>
            <a:ext cx="433966" cy="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E9274E12-2FD8-4FB1-BCC7-361CA208C6F3}"/>
              </a:ext>
            </a:extLst>
          </p:cNvPr>
          <p:cNvCxnSpPr>
            <a:cxnSpLocks/>
          </p:cNvCxnSpPr>
          <p:nvPr/>
        </p:nvCxnSpPr>
        <p:spPr>
          <a:xfrm>
            <a:off x="3270706" y="3128522"/>
            <a:ext cx="696780" cy="2010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011E4315-C13C-42F1-A6BB-79C23A7B2CF4}"/>
              </a:ext>
            </a:extLst>
          </p:cNvPr>
          <p:cNvCxnSpPr>
            <a:cxnSpLocks/>
          </p:cNvCxnSpPr>
          <p:nvPr/>
        </p:nvCxnSpPr>
        <p:spPr>
          <a:xfrm flipV="1">
            <a:off x="3262846" y="1309653"/>
            <a:ext cx="501307" cy="1831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922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4" name="Shape">
            <a:extLst>
              <a:ext uri="{FF2B5EF4-FFF2-40B4-BE49-F238E27FC236}">
                <a16:creationId xmlns:a16="http://schemas.microsoft.com/office/drawing/2014/main" id="{1ED23C6F-4B39-47E0-9556-0A875A314376}"/>
              </a:ext>
            </a:extLst>
          </p:cNvPr>
          <p:cNvSpPr/>
          <p:nvPr/>
        </p:nvSpPr>
        <p:spPr>
          <a:xfrm>
            <a:off x="-1678" y="4869780"/>
            <a:ext cx="12192000" cy="198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76" extrusionOk="0">
                <a:moveTo>
                  <a:pt x="12796" y="7279"/>
                </a:moveTo>
                <a:cubicBezTo>
                  <a:pt x="6734" y="21599"/>
                  <a:pt x="1977" y="19295"/>
                  <a:pt x="0" y="14999"/>
                </a:cubicBezTo>
                <a:lnTo>
                  <a:pt x="0" y="20875"/>
                </a:lnTo>
                <a:lnTo>
                  <a:pt x="21600" y="20875"/>
                </a:lnTo>
                <a:lnTo>
                  <a:pt x="21600" y="3710"/>
                </a:lnTo>
                <a:cubicBezTo>
                  <a:pt x="21242" y="2616"/>
                  <a:pt x="20203" y="0"/>
                  <a:pt x="18450" y="0"/>
                </a:cubicBezTo>
                <a:cubicBezTo>
                  <a:pt x="17036" y="-1"/>
                  <a:pt x="15157" y="1701"/>
                  <a:pt x="12796" y="7279"/>
                </a:cubicBezTo>
              </a:path>
            </a:pathLst>
          </a:custGeom>
          <a:solidFill>
            <a:schemeClr val="accent1">
              <a:lumMod val="60000"/>
              <a:lumOff val="40000"/>
              <a:alpha val="73000"/>
            </a:schemeClr>
          </a:solidFill>
          <a:ln w="12700">
            <a:miter lim="400000"/>
          </a:ln>
          <a:effectLst>
            <a:softEdge rad="304800"/>
          </a:effectLst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6" name="POWERPOINT TEMPLATE">
            <a:extLst>
              <a:ext uri="{FF2B5EF4-FFF2-40B4-BE49-F238E27FC236}">
                <a16:creationId xmlns:a16="http://schemas.microsoft.com/office/drawing/2014/main" id="{BAF570FB-3C89-4AB4-91C3-3B23930890B9}"/>
              </a:ext>
            </a:extLst>
          </p:cNvPr>
          <p:cNvSpPr/>
          <p:nvPr/>
        </p:nvSpPr>
        <p:spPr>
          <a:xfrm>
            <a:off x="2025046" y="230831"/>
            <a:ext cx="8827951" cy="692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ТАШКЕНТСКИЙ УНИВЕРСИТЕТ ИНФОРМАЦИОННЫХ ТЕХНОЛОГИЙ МЕНИ МУХАММАДА АЛ-ХОРАЗМИЙ</a:t>
            </a:r>
          </a:p>
        </p:txBody>
      </p:sp>
      <p:sp>
        <p:nvSpPr>
          <p:cNvPr id="64" name="POWERPOINT TEMPLATE">
            <a:extLst>
              <a:ext uri="{FF2B5EF4-FFF2-40B4-BE49-F238E27FC236}">
                <a16:creationId xmlns:a16="http://schemas.microsoft.com/office/drawing/2014/main" id="{FCFB7EF5-FC78-4BD1-A654-850B223CA35D}"/>
              </a:ext>
            </a:extLst>
          </p:cNvPr>
          <p:cNvSpPr/>
          <p:nvPr/>
        </p:nvSpPr>
        <p:spPr>
          <a:xfrm>
            <a:off x="1762544" y="1492385"/>
            <a:ext cx="2783391" cy="569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ФИЛОСОФИЯ</a:t>
            </a:r>
          </a:p>
        </p:txBody>
      </p:sp>
      <p:sp>
        <p:nvSpPr>
          <p:cNvPr id="65" name="POWERPOINT TEMPLATE">
            <a:extLst>
              <a:ext uri="{FF2B5EF4-FFF2-40B4-BE49-F238E27FC236}">
                <a16:creationId xmlns:a16="http://schemas.microsoft.com/office/drawing/2014/main" id="{32B072DF-1856-46C4-9A6D-C0FFE7C05EEF}"/>
              </a:ext>
            </a:extLst>
          </p:cNvPr>
          <p:cNvSpPr/>
          <p:nvPr/>
        </p:nvSpPr>
        <p:spPr>
          <a:xfrm>
            <a:off x="600103" y="2420384"/>
            <a:ext cx="100250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HSM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POWERPOINT TEMPLATE">
            <a:extLst>
              <a:ext uri="{FF2B5EF4-FFF2-40B4-BE49-F238E27FC236}">
                <a16:creationId xmlns:a16="http://schemas.microsoft.com/office/drawing/2014/main" id="{AC6EBB48-E124-4B82-A5BB-77DC97979909}"/>
              </a:ext>
            </a:extLst>
          </p:cNvPr>
          <p:cNvSpPr/>
          <p:nvPr/>
        </p:nvSpPr>
        <p:spPr>
          <a:xfrm>
            <a:off x="4560444" y="3141616"/>
            <a:ext cx="1395412" cy="1615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100000"/>
              </a:lnSpc>
            </a:pP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Shape">
            <a:extLst>
              <a:ext uri="{FF2B5EF4-FFF2-40B4-BE49-F238E27FC236}">
                <a16:creationId xmlns:a16="http://schemas.microsoft.com/office/drawing/2014/main" id="{A2C5D273-04F7-43FE-AF0B-52458EE3CB65}"/>
              </a:ext>
            </a:extLst>
          </p:cNvPr>
          <p:cNvSpPr/>
          <p:nvPr/>
        </p:nvSpPr>
        <p:spPr>
          <a:xfrm>
            <a:off x="0" y="4958975"/>
            <a:ext cx="2585927" cy="758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12942" y="962"/>
                </a:moveTo>
                <a:cubicBezTo>
                  <a:pt x="18260" y="-2930"/>
                  <a:pt x="21600" y="6239"/>
                  <a:pt x="21600" y="6239"/>
                </a:cubicBezTo>
                <a:cubicBezTo>
                  <a:pt x="21600" y="6239"/>
                  <a:pt x="16736" y="338"/>
                  <a:pt x="11812" y="9504"/>
                </a:cubicBezTo>
                <a:cubicBezTo>
                  <a:pt x="6888" y="18670"/>
                  <a:pt x="1036" y="11395"/>
                  <a:pt x="0" y="6849"/>
                </a:cubicBezTo>
                <a:lnTo>
                  <a:pt x="41" y="3502"/>
                </a:lnTo>
                <a:cubicBezTo>
                  <a:pt x="2198" y="9422"/>
                  <a:pt x="7625" y="4854"/>
                  <a:pt x="12942" y="962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6" name="Circle">
            <a:extLst>
              <a:ext uri="{FF2B5EF4-FFF2-40B4-BE49-F238E27FC236}">
                <a16:creationId xmlns:a16="http://schemas.microsoft.com/office/drawing/2014/main" id="{930D8B59-70B8-4954-99CA-8AE7E9700978}"/>
              </a:ext>
            </a:extLst>
          </p:cNvPr>
          <p:cNvSpPr/>
          <p:nvPr/>
        </p:nvSpPr>
        <p:spPr>
          <a:xfrm>
            <a:off x="2139656" y="5473254"/>
            <a:ext cx="381258" cy="381246"/>
          </a:xfrm>
          <a:prstGeom prst="ellipse">
            <a:avLst/>
          </a:pr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8" name="Circle">
            <a:extLst>
              <a:ext uri="{FF2B5EF4-FFF2-40B4-BE49-F238E27FC236}">
                <a16:creationId xmlns:a16="http://schemas.microsoft.com/office/drawing/2014/main" id="{14A990FB-ACA6-431C-91BD-5574010EEA0E}"/>
              </a:ext>
            </a:extLst>
          </p:cNvPr>
          <p:cNvSpPr/>
          <p:nvPr/>
        </p:nvSpPr>
        <p:spPr>
          <a:xfrm>
            <a:off x="7124382" y="1443607"/>
            <a:ext cx="1195192" cy="1195186"/>
          </a:xfrm>
          <a:prstGeom prst="ellipse">
            <a:avLst/>
          </a:prstGeom>
          <a:solidFill>
            <a:schemeClr val="accent1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9" name="Circle">
            <a:extLst>
              <a:ext uri="{FF2B5EF4-FFF2-40B4-BE49-F238E27FC236}">
                <a16:creationId xmlns:a16="http://schemas.microsoft.com/office/drawing/2014/main" id="{ED4C566C-38B9-4639-9ADC-0B15A624A099}"/>
              </a:ext>
            </a:extLst>
          </p:cNvPr>
          <p:cNvSpPr/>
          <p:nvPr/>
        </p:nvSpPr>
        <p:spPr>
          <a:xfrm>
            <a:off x="7429140" y="1748365"/>
            <a:ext cx="584238" cy="584238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7" name="Shape">
            <a:extLst>
              <a:ext uri="{FF2B5EF4-FFF2-40B4-BE49-F238E27FC236}">
                <a16:creationId xmlns:a16="http://schemas.microsoft.com/office/drawing/2014/main" id="{9B2AC59B-E65A-4205-889D-8B37C07CF50D}"/>
              </a:ext>
            </a:extLst>
          </p:cNvPr>
          <p:cNvSpPr/>
          <p:nvPr/>
        </p:nvSpPr>
        <p:spPr>
          <a:xfrm>
            <a:off x="9415754" y="3855405"/>
            <a:ext cx="2776057" cy="1525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21" extrusionOk="0">
                <a:moveTo>
                  <a:pt x="0" y="0"/>
                </a:moveTo>
                <a:cubicBezTo>
                  <a:pt x="0" y="0"/>
                  <a:pt x="5038" y="1479"/>
                  <a:pt x="9202" y="11540"/>
                </a:cubicBezTo>
                <a:cubicBezTo>
                  <a:pt x="13365" y="21600"/>
                  <a:pt x="18466" y="20850"/>
                  <a:pt x="21600" y="19629"/>
                </a:cubicBezTo>
                <a:lnTo>
                  <a:pt x="21600" y="9125"/>
                </a:lnTo>
                <a:cubicBezTo>
                  <a:pt x="21600" y="9125"/>
                  <a:pt x="17644" y="15417"/>
                  <a:pt x="12031" y="9125"/>
                </a:cubicBezTo>
                <a:cubicBezTo>
                  <a:pt x="6417" y="2834"/>
                  <a:pt x="5592" y="337"/>
                  <a:pt x="0" y="0"/>
                </a:cubicBezTo>
              </a:path>
            </a:pathLst>
          </a:custGeom>
          <a:solidFill>
            <a:schemeClr val="accent3">
              <a:lumMod val="75000"/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8" name="Shape">
            <a:extLst>
              <a:ext uri="{FF2B5EF4-FFF2-40B4-BE49-F238E27FC236}">
                <a16:creationId xmlns:a16="http://schemas.microsoft.com/office/drawing/2014/main" id="{064B401C-95CE-4E5C-B608-84996B11ECC6}"/>
              </a:ext>
            </a:extLst>
          </p:cNvPr>
          <p:cNvSpPr/>
          <p:nvPr/>
        </p:nvSpPr>
        <p:spPr>
          <a:xfrm>
            <a:off x="9993524" y="4304317"/>
            <a:ext cx="2198038" cy="6445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8658" y="12946"/>
                </a:moveTo>
                <a:cubicBezTo>
                  <a:pt x="3340" y="16838"/>
                  <a:pt x="0" y="7669"/>
                  <a:pt x="0" y="7669"/>
                </a:cubicBezTo>
                <a:cubicBezTo>
                  <a:pt x="0" y="7669"/>
                  <a:pt x="4864" y="13570"/>
                  <a:pt x="9788" y="4404"/>
                </a:cubicBezTo>
                <a:cubicBezTo>
                  <a:pt x="14712" y="-4762"/>
                  <a:pt x="20564" y="2513"/>
                  <a:pt x="21600" y="7059"/>
                </a:cubicBezTo>
                <a:lnTo>
                  <a:pt x="21559" y="10406"/>
                </a:lnTo>
                <a:cubicBezTo>
                  <a:pt x="19402" y="4486"/>
                  <a:pt x="13975" y="9053"/>
                  <a:pt x="8658" y="12946"/>
                </a:cubicBezTo>
              </a:path>
            </a:pathLst>
          </a:custGeom>
          <a:solidFill>
            <a:schemeClr val="accent3">
              <a:lumMod val="75000"/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F0450832-A559-43B6-885D-A208E5BCB82C}"/>
              </a:ext>
            </a:extLst>
          </p:cNvPr>
          <p:cNvSpPr/>
          <p:nvPr/>
        </p:nvSpPr>
        <p:spPr>
          <a:xfrm>
            <a:off x="10852997" y="-1634"/>
            <a:ext cx="45719" cy="115579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26416F56-EF8A-4CB4-941C-2FEB8CA9A7B5}"/>
              </a:ext>
            </a:extLst>
          </p:cNvPr>
          <p:cNvSpPr/>
          <p:nvPr/>
        </p:nvSpPr>
        <p:spPr>
          <a:xfrm>
            <a:off x="10703703" y="0"/>
            <a:ext cx="86056" cy="115484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5A510A87-C88D-436C-90B6-A4FADCCDF434}"/>
              </a:ext>
            </a:extLst>
          </p:cNvPr>
          <p:cNvSpPr/>
          <p:nvPr/>
        </p:nvSpPr>
        <p:spPr>
          <a:xfrm>
            <a:off x="10501314" y="-694"/>
            <a:ext cx="169876" cy="115485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6" name="Circle">
            <a:extLst>
              <a:ext uri="{FF2B5EF4-FFF2-40B4-BE49-F238E27FC236}">
                <a16:creationId xmlns:a16="http://schemas.microsoft.com/office/drawing/2014/main" id="{A99F291A-EE71-4636-8DDB-B24CCF638317}"/>
              </a:ext>
            </a:extLst>
          </p:cNvPr>
          <p:cNvSpPr/>
          <p:nvPr/>
        </p:nvSpPr>
        <p:spPr>
          <a:xfrm>
            <a:off x="10079398" y="-26349"/>
            <a:ext cx="1195192" cy="1195186"/>
          </a:xfrm>
          <a:prstGeom prst="ellipse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7" name="Circle">
            <a:extLst>
              <a:ext uri="{FF2B5EF4-FFF2-40B4-BE49-F238E27FC236}">
                <a16:creationId xmlns:a16="http://schemas.microsoft.com/office/drawing/2014/main" id="{1ABF9263-0C16-405F-A637-C7FF4E01FC6B}"/>
              </a:ext>
            </a:extLst>
          </p:cNvPr>
          <p:cNvSpPr/>
          <p:nvPr/>
        </p:nvSpPr>
        <p:spPr>
          <a:xfrm>
            <a:off x="10384156" y="278409"/>
            <a:ext cx="584238" cy="584238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2" name="Circle">
            <a:extLst>
              <a:ext uri="{FF2B5EF4-FFF2-40B4-BE49-F238E27FC236}">
                <a16:creationId xmlns:a16="http://schemas.microsoft.com/office/drawing/2014/main" id="{1CEAFB2A-AD29-4108-B861-9247B0FC3E9E}"/>
              </a:ext>
            </a:extLst>
          </p:cNvPr>
          <p:cNvSpPr/>
          <p:nvPr/>
        </p:nvSpPr>
        <p:spPr>
          <a:xfrm>
            <a:off x="6446187" y="5515655"/>
            <a:ext cx="381258" cy="381246"/>
          </a:xfrm>
          <a:prstGeom prst="ellipse">
            <a:avLst/>
          </a:pr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3" name="Circle">
            <a:extLst>
              <a:ext uri="{FF2B5EF4-FFF2-40B4-BE49-F238E27FC236}">
                <a16:creationId xmlns:a16="http://schemas.microsoft.com/office/drawing/2014/main" id="{34ECB562-3589-488A-B9E1-36F794A85174}"/>
              </a:ext>
            </a:extLst>
          </p:cNvPr>
          <p:cNvSpPr/>
          <p:nvPr/>
        </p:nvSpPr>
        <p:spPr>
          <a:xfrm>
            <a:off x="6573169" y="5648987"/>
            <a:ext cx="125855" cy="125855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A32611A7-83A4-4898-B9D9-4E36A3314559}"/>
              </a:ext>
            </a:extLst>
          </p:cNvPr>
          <p:cNvSpPr/>
          <p:nvPr/>
        </p:nvSpPr>
        <p:spPr>
          <a:xfrm>
            <a:off x="3922133" y="4194726"/>
            <a:ext cx="7817285" cy="191393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9600" indent="-609600"/>
            <a:r>
              <a:rPr lang="ru-RU" altLang="ru-RU" sz="4800" dirty="0">
                <a:solidFill>
                  <a:schemeClr val="tx1"/>
                </a:solidFill>
              </a:rPr>
              <a:t>противоречие </a:t>
            </a: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DDBDF245-CB7E-4202-AD37-B6051BF3267D}"/>
              </a:ext>
            </a:extLst>
          </p:cNvPr>
          <p:cNvSpPr/>
          <p:nvPr/>
        </p:nvSpPr>
        <p:spPr>
          <a:xfrm>
            <a:off x="3922133" y="2225286"/>
            <a:ext cx="7709573" cy="166978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9600" indent="-609600"/>
            <a:r>
              <a:rPr lang="ru-RU" altLang="ru-RU" sz="4800" dirty="0">
                <a:solidFill>
                  <a:schemeClr val="tx1"/>
                </a:solidFill>
              </a:rPr>
              <a:t>противоположность 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BDC34330-5C66-45D3-97E1-6B2E445097AB}"/>
              </a:ext>
            </a:extLst>
          </p:cNvPr>
          <p:cNvSpPr/>
          <p:nvPr/>
        </p:nvSpPr>
        <p:spPr>
          <a:xfrm>
            <a:off x="3776266" y="238187"/>
            <a:ext cx="7987679" cy="18660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9600" indent="-609600"/>
            <a:endParaRPr lang="ru-RU" altLang="ru-RU" sz="6000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CF91973B-57BF-4C6A-90A7-BD8E2A4203B1}"/>
              </a:ext>
            </a:extLst>
          </p:cNvPr>
          <p:cNvSpPr/>
          <p:nvPr/>
        </p:nvSpPr>
        <p:spPr>
          <a:xfrm>
            <a:off x="491730" y="580732"/>
            <a:ext cx="2727355" cy="531616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9600" indent="-609600"/>
            <a:r>
              <a:rPr lang="ru-RU" altLang="ru-RU" sz="3200" u="sng" dirty="0">
                <a:solidFill>
                  <a:schemeClr val="tx1"/>
                </a:solidFill>
                <a:latin typeface="Franklin Gothic Medium" panose="020B0603020102020204" pitchFamily="34" charset="0"/>
              </a:rPr>
              <a:t>три</a:t>
            </a:r>
            <a:r>
              <a:rPr lang="ru-RU" altLang="ru-RU" sz="32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 вида отношений </a:t>
            </a:r>
            <a:r>
              <a:rPr lang="ru-RU" altLang="ru-RU" sz="3200" u="sng" dirty="0">
                <a:solidFill>
                  <a:schemeClr val="tx1"/>
                </a:solidFill>
                <a:latin typeface="Franklin Gothic Medium" panose="020B0603020102020204" pitchFamily="34" charset="0"/>
              </a:rPr>
              <a:t>несовместимости</a:t>
            </a:r>
            <a:r>
              <a:rPr lang="ru-RU" altLang="ru-RU" sz="32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: 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74861DF8-9F3E-43A2-8A2C-3A3E055CF5A2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3219085" y="3049559"/>
            <a:ext cx="703048" cy="10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E9274E12-2FD8-4FB1-BCC7-361CA208C6F3}"/>
              </a:ext>
            </a:extLst>
          </p:cNvPr>
          <p:cNvCxnSpPr>
            <a:cxnSpLocks/>
          </p:cNvCxnSpPr>
          <p:nvPr/>
        </p:nvCxnSpPr>
        <p:spPr>
          <a:xfrm>
            <a:off x="3219085" y="3123924"/>
            <a:ext cx="703048" cy="1864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011E4315-C13C-42F1-A6BB-79C23A7B2CF4}"/>
              </a:ext>
            </a:extLst>
          </p:cNvPr>
          <p:cNvCxnSpPr>
            <a:cxnSpLocks/>
          </p:cNvCxnSpPr>
          <p:nvPr/>
        </p:nvCxnSpPr>
        <p:spPr>
          <a:xfrm flipV="1">
            <a:off x="3216209" y="1227354"/>
            <a:ext cx="603218" cy="178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>
            <a:extLst>
              <a:ext uri="{FF2B5EF4-FFF2-40B4-BE49-F238E27FC236}">
                <a16:creationId xmlns:a16="http://schemas.microsoft.com/office/drawing/2014/main" id="{BDC34330-5C66-45D3-97E1-6B2E445097AB}"/>
              </a:ext>
            </a:extLst>
          </p:cNvPr>
          <p:cNvSpPr/>
          <p:nvPr/>
        </p:nvSpPr>
        <p:spPr>
          <a:xfrm>
            <a:off x="3816550" y="250427"/>
            <a:ext cx="8003436" cy="186608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9600" indent="-609600"/>
            <a:r>
              <a:rPr lang="ru-RU" altLang="ru-RU" sz="4800" dirty="0">
                <a:solidFill>
                  <a:schemeClr val="tx1"/>
                </a:solidFill>
              </a:rPr>
              <a:t>соподчинение </a:t>
            </a:r>
          </a:p>
        </p:txBody>
      </p:sp>
    </p:spTree>
    <p:extLst>
      <p:ext uri="{BB962C8B-B14F-4D97-AF65-F5344CB8AC3E}">
        <p14:creationId xmlns:p14="http://schemas.microsoft.com/office/powerpoint/2010/main" val="692359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95687" y="762385"/>
            <a:ext cx="11264152" cy="1089092"/>
          </a:xfrm>
        </p:spPr>
        <p:txBody>
          <a:bodyPr/>
          <a:lstStyle/>
          <a:p>
            <a:pPr algn="ctr"/>
            <a:r>
              <a:rPr lang="ru-RU" altLang="ru-RU" sz="2800" dirty="0"/>
              <a:t>Отношение между понятиями принято изображать с помощью </a:t>
            </a:r>
            <a:r>
              <a:rPr lang="ru-RU" altLang="ru-RU" sz="2800" dirty="0" smtClean="0"/>
              <a:t>круговых </a:t>
            </a:r>
            <a:r>
              <a:rPr lang="ru-RU" altLang="ru-RU" sz="2800" dirty="0"/>
              <a:t>схем (кругов </a:t>
            </a:r>
            <a:r>
              <a:rPr lang="ru-RU" altLang="ru-RU" sz="2800" dirty="0">
                <a:solidFill>
                  <a:srgbClr val="FF0000"/>
                </a:solidFill>
              </a:rPr>
              <a:t>Эйлера</a:t>
            </a:r>
            <a:r>
              <a:rPr lang="ru-RU" altLang="ru-RU" sz="2800" dirty="0"/>
              <a:t>) </a:t>
            </a:r>
            <a:endParaRPr lang="ru-RU" dirty="0"/>
          </a:p>
        </p:txBody>
      </p:sp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2914650" y="2276475"/>
            <a:ext cx="3313113" cy="3313113"/>
          </a:xfrm>
          <a:prstGeom prst="ellipse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endParaRPr lang="ru-RU" altLang="ru-RU" sz="280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444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>
            <a:extLst>
              <a:ext uri="{FF2B5EF4-FFF2-40B4-BE49-F238E27FC236}">
                <a16:creationId xmlns:a16="http://schemas.microsoft.com/office/drawing/2014/main" id="{107D2DB0-F831-42F5-88F2-ECBB69C8315F}"/>
              </a:ext>
            </a:extLst>
          </p:cNvPr>
          <p:cNvGrpSpPr/>
          <p:nvPr/>
        </p:nvGrpSpPr>
        <p:grpSpPr>
          <a:xfrm flipH="1">
            <a:off x="10566400" y="67478"/>
            <a:ext cx="1556920" cy="365125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2D472044-6B46-4411-B756-5973EC285DA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7ECFA246-A578-4847-9A09-302E2C0A3F3F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1E3282-D801-41CB-91D1-ADAECF9A38B9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7BBFB001-441F-468E-B4CE-0A8C27F713A4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EE3723BC-B126-4168-899C-5CAD223F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7443" y="1178160"/>
            <a:ext cx="10433967" cy="1569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В отношениях </a:t>
            </a:r>
            <a:r>
              <a:rPr lang="ru-RU" altLang="ru-RU" sz="3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тождества</a:t>
            </a:r>
            <a:r>
              <a:rPr lang="ru-RU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находятся понятия, которые различаются по содержанию, но объемы которых совпадают.</a:t>
            </a:r>
            <a:r>
              <a:rPr lang="ru-RU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lum contras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672" y="2913969"/>
            <a:ext cx="3235888" cy="323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386388" y="3839830"/>
            <a:ext cx="628499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 –первый в мире космонавт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– Юрий Гагарин</a:t>
            </a:r>
          </a:p>
        </p:txBody>
      </p:sp>
    </p:spTree>
    <p:extLst>
      <p:ext uri="{BB962C8B-B14F-4D97-AF65-F5344CB8AC3E}">
        <p14:creationId xmlns:p14="http://schemas.microsoft.com/office/powerpoint/2010/main" val="4148486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90818" y="779990"/>
            <a:ext cx="11264152" cy="1075646"/>
          </a:xfrm>
        </p:spPr>
        <p:txBody>
          <a:bodyPr/>
          <a:lstStyle/>
          <a:p>
            <a:pPr algn="ctr"/>
            <a:r>
              <a:rPr lang="ru-RU" altLang="ru-RU" dirty="0"/>
              <a:t>В отношении </a:t>
            </a:r>
            <a:r>
              <a:rPr lang="ru-RU" altLang="ru-RU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пересечения</a:t>
            </a:r>
            <a:r>
              <a:rPr lang="ru-RU" altLang="ru-RU" dirty="0"/>
              <a:t> находятся понятия, у которых объемы частично совпадают. Содержание этих понятий различно. Например, на рисунке пересекающимися понятиями являются "</a:t>
            </a:r>
            <a:r>
              <a:rPr lang="ru-RU" altLang="ru-RU" dirty="0" smtClean="0"/>
              <a:t>студенты" </a:t>
            </a:r>
            <a:r>
              <a:rPr lang="ru-RU" altLang="ru-RU" dirty="0"/>
              <a:t>и </a:t>
            </a:r>
            <a:r>
              <a:rPr lang="ru-RU" altLang="ru-RU" dirty="0" smtClean="0"/>
              <a:t>«</a:t>
            </a:r>
            <a:r>
              <a:rPr lang="ru-RU" altLang="ru-RU" dirty="0" smtClean="0"/>
              <a:t>спортсмены" </a:t>
            </a:r>
            <a:r>
              <a:rPr lang="ru-RU" altLang="ru-RU" dirty="0"/>
              <a:t>(А и В) </a:t>
            </a:r>
            <a:br>
              <a:rPr lang="ru-RU" altLang="ru-RU" dirty="0"/>
            </a:b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941" y="2716375"/>
            <a:ext cx="5497397" cy="328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81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>
            <a:extLst>
              <a:ext uri="{FF2B5EF4-FFF2-40B4-BE49-F238E27FC236}">
                <a16:creationId xmlns:a16="http://schemas.microsoft.com/office/drawing/2014/main" id="{107D2DB0-F831-42F5-88F2-ECBB69C8315F}"/>
              </a:ext>
            </a:extLst>
          </p:cNvPr>
          <p:cNvGrpSpPr/>
          <p:nvPr/>
        </p:nvGrpSpPr>
        <p:grpSpPr>
          <a:xfrm flipH="1">
            <a:off x="10566400" y="67478"/>
            <a:ext cx="1556920" cy="365125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2D472044-6B46-4411-B756-5973EC285DA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7ECFA246-A578-4847-9A09-302E2C0A3F3F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1E3282-D801-41CB-91D1-ADAECF9A38B9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7BBFB001-441F-468E-B4CE-0A8C27F713A4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EE3723BC-B126-4168-899C-5CAD223F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54572" y="744557"/>
            <a:ext cx="10433967" cy="2246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В отношении </a:t>
            </a:r>
            <a:r>
              <a:rPr lang="ru-RU" altLang="ru-RU" sz="28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подчинения</a:t>
            </a:r>
            <a:r>
              <a:rPr lang="ru-RU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(субординации) находятся понятия, объем одного из которых полностью входит в объем другого, составляя его часть.   В таком отношении находятся, например, понятия «суд» (А) и «городской суд» (В).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446" y="3272528"/>
            <a:ext cx="3213847" cy="291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5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518DA972-E819-44CA-866E-180AD5DF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107D2DB0-F831-42F5-88F2-ECBB69C8315F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2D472044-6B46-4411-B756-5973EC285DA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7ECFA246-A578-4847-9A09-302E2C0A3F3F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1E3282-D801-41CB-91D1-ADAECF9A38B9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7BBFB001-441F-468E-B4CE-0A8C27F713A4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5" name="Скругленный прямоугольник 14"/>
          <p:cNvSpPr/>
          <p:nvPr/>
        </p:nvSpPr>
        <p:spPr>
          <a:xfrm>
            <a:off x="595087" y="663660"/>
            <a:ext cx="3772548" cy="50457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учебного занятия: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Стрелка вправо 16"/>
          <p:cNvSpPr/>
          <p:nvPr/>
        </p:nvSpPr>
        <p:spPr>
          <a:xfrm>
            <a:off x="4673581" y="2060969"/>
            <a:ext cx="797010" cy="225114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A3B02FE6-A5DF-4D7D-8101-DA7A77AE056B}"/>
              </a:ext>
            </a:extLst>
          </p:cNvPr>
          <p:cNvSpPr/>
          <p:nvPr/>
        </p:nvSpPr>
        <p:spPr>
          <a:xfrm>
            <a:off x="5798574" y="416155"/>
            <a:ext cx="5965371" cy="589985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объяснить </a:t>
            </a:r>
            <a:r>
              <a:rPr lang="ru-RU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логики как науки; объяснить смысл законов логики; раскрыть сущность понятия как логической формы, рассказать об отношениях между понятиями, о видах понятий, об операциях, совершаемых с понятиями.</a:t>
            </a:r>
            <a:endParaRPr lang="ru-RU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247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10136" y="642995"/>
            <a:ext cx="11264152" cy="712575"/>
          </a:xfrm>
        </p:spPr>
        <p:txBody>
          <a:bodyPr/>
          <a:lstStyle/>
          <a:p>
            <a:pPr algn="ctr"/>
            <a:r>
              <a:rPr lang="ru-RU" altLang="ru-RU" sz="3200" dirty="0"/>
              <a:t>Несовместимые понятия</a:t>
            </a:r>
            <a:endParaRPr lang="ru-RU" sz="3200" dirty="0"/>
          </a:p>
        </p:txBody>
      </p:sp>
      <p:sp>
        <p:nvSpPr>
          <p:cNvPr id="7" name="Rectangle 3"/>
          <p:cNvSpPr txBox="1">
            <a:spLocks/>
          </p:cNvSpPr>
          <p:nvPr/>
        </p:nvSpPr>
        <p:spPr>
          <a:xfrm>
            <a:off x="1313330" y="1674626"/>
            <a:ext cx="9457764" cy="4214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algn="just">
              <a:buFont typeface="Wingdings 2" panose="05020102010507070707" pitchFamily="18" charset="2"/>
              <a:buNone/>
            </a:pPr>
            <a:r>
              <a:rPr lang="ru-RU" altLang="ru-RU" dirty="0" smtClean="0"/>
              <a:t>     </a:t>
            </a:r>
            <a:r>
              <a:rPr lang="ru-RU" altLang="ru-RU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Понятия, объемы которых не совпадают ни полностью, ни частично, называются </a:t>
            </a:r>
            <a:r>
              <a:rPr lang="ru-RU" altLang="ru-RU" sz="35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несовместимыми</a:t>
            </a:r>
            <a:r>
              <a:rPr lang="ru-RU" altLang="ru-RU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Эти понятия содержат признаки, исключающие совпадение их объемов.</a:t>
            </a:r>
          </a:p>
          <a:p>
            <a:pPr marL="609600" indent="-609600" algn="just">
              <a:buFont typeface="Wingdings 2" panose="05020102010507070707" pitchFamily="18" charset="2"/>
              <a:buNone/>
            </a:pPr>
            <a:r>
              <a:rPr lang="ru-RU" altLang="ru-RU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Существуют </a:t>
            </a:r>
            <a:r>
              <a:rPr lang="ru-RU" altLang="ru-RU" sz="35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три</a:t>
            </a:r>
            <a:r>
              <a:rPr lang="ru-RU" altLang="ru-RU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вида отношений несовместимости: </a:t>
            </a:r>
          </a:p>
          <a:p>
            <a:pPr marL="609600" indent="-609600" algn="just">
              <a:buFont typeface="Wingdings 2" panose="05020102010507070707" pitchFamily="18" charset="2"/>
              <a:buNone/>
            </a:pPr>
            <a:r>
              <a:rPr lang="ru-RU" altLang="ru-RU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ru-RU" altLang="ru-RU" sz="3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соподчинение</a:t>
            </a:r>
            <a:r>
              <a:rPr lang="ru-RU" altLang="ru-RU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(координация), </a:t>
            </a:r>
          </a:p>
          <a:p>
            <a:pPr marL="609600" indent="-609600" algn="just">
              <a:buFont typeface="Wingdings 2" panose="05020102010507070707" pitchFamily="18" charset="2"/>
              <a:buNone/>
            </a:pPr>
            <a:r>
              <a:rPr lang="ru-RU" altLang="ru-RU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ru-RU" altLang="ru-RU" sz="3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противоположность</a:t>
            </a:r>
            <a:r>
              <a:rPr lang="ru-RU" altLang="ru-RU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altLang="ru-RU" sz="3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контрарность</a:t>
            </a:r>
            <a:r>
              <a:rPr lang="ru-RU" altLang="ru-RU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</a:p>
          <a:p>
            <a:pPr marL="609600" indent="-609600" algn="just">
              <a:buFont typeface="Wingdings 2" panose="05020102010507070707" pitchFamily="18" charset="2"/>
              <a:buNone/>
            </a:pPr>
            <a:r>
              <a:rPr lang="ru-RU" altLang="ru-RU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3) </a:t>
            </a:r>
            <a:r>
              <a:rPr lang="ru-RU" altLang="ru-RU" sz="3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противоречие</a:t>
            </a:r>
            <a:r>
              <a:rPr lang="ru-RU" altLang="ru-RU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altLang="ru-RU" sz="3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контрадикторность</a:t>
            </a:r>
            <a:r>
              <a:rPr lang="ru-RU" altLang="ru-RU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63755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10136" y="511108"/>
            <a:ext cx="11264152" cy="1075646"/>
          </a:xfrm>
        </p:spPr>
        <p:txBody>
          <a:bodyPr/>
          <a:lstStyle/>
          <a:p>
            <a:pPr algn="ctr"/>
            <a:r>
              <a:rPr lang="ru-RU" altLang="ru-RU" sz="2800" dirty="0"/>
              <a:t>В отношении </a:t>
            </a:r>
            <a:r>
              <a:rPr lang="ru-RU" altLang="ru-RU" sz="2800" i="1" dirty="0">
                <a:solidFill>
                  <a:srgbClr val="FF0000"/>
                </a:solidFill>
              </a:rPr>
              <a:t>соподчинения</a:t>
            </a:r>
            <a:r>
              <a:rPr lang="ru-RU" altLang="ru-RU" sz="2800" dirty="0"/>
              <a:t> (координации) находятся два или больше неперекрещивающихся понятий, подчиненных общему для них понятию. Например: «областной суд» (В), «городской суд» (С), «суд» (А). Понятия, находящиеся в отношении подчинения к общему для них понятию, называются </a:t>
            </a:r>
            <a:r>
              <a:rPr lang="ru-RU" altLang="ru-RU" sz="2800" i="1" u="sng" dirty="0">
                <a:solidFill>
                  <a:srgbClr val="FF0000"/>
                </a:solidFill>
              </a:rPr>
              <a:t>соподчиненными</a:t>
            </a:r>
            <a:r>
              <a:rPr lang="ru-RU" altLang="ru-RU" sz="2800" dirty="0"/>
              <a:t>.</a:t>
            </a:r>
            <a:br>
              <a:rPr lang="ru-RU" altLang="ru-RU" sz="2800" dirty="0"/>
            </a:b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730" y="3071995"/>
            <a:ext cx="3488371" cy="330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37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17712" y="363190"/>
            <a:ext cx="11264152" cy="1075646"/>
          </a:xfrm>
        </p:spPr>
        <p:txBody>
          <a:bodyPr/>
          <a:lstStyle/>
          <a:p>
            <a:pPr algn="just"/>
            <a:r>
              <a:rPr lang="ru-RU" altLang="ru-RU" sz="3200" dirty="0"/>
              <a:t> </a:t>
            </a:r>
            <a:r>
              <a:rPr lang="ru-RU" altLang="ru-RU" sz="2800" dirty="0"/>
              <a:t>В отношении </a:t>
            </a:r>
            <a:r>
              <a:rPr lang="ru-RU" altLang="ru-RU" sz="2800" i="1" dirty="0"/>
              <a:t>противоположности</a:t>
            </a:r>
            <a:r>
              <a:rPr lang="ru-RU" altLang="ru-RU" sz="2800" dirty="0"/>
              <a:t> (</a:t>
            </a:r>
            <a:r>
              <a:rPr lang="ru-RU" altLang="ru-RU" sz="2800" dirty="0" err="1"/>
              <a:t>контрарности</a:t>
            </a:r>
            <a:r>
              <a:rPr lang="ru-RU" altLang="ru-RU" sz="2800" dirty="0"/>
              <a:t>) находятся понятия, одно из которых содержит некоторые признаки, а другое — признаки, не совместимые с ними. Такие понятия называются </a:t>
            </a:r>
            <a:r>
              <a:rPr lang="ru-RU" altLang="ru-RU" sz="2800" dirty="0">
                <a:solidFill>
                  <a:srgbClr val="FF0000"/>
                </a:solidFill>
              </a:rPr>
              <a:t>противоположными</a:t>
            </a:r>
            <a:r>
              <a:rPr lang="ru-RU" altLang="ru-RU" sz="2800" dirty="0"/>
              <a:t> (контрарными). Например, отношения между понятиями «черный» и «белый», «отличник» и «</a:t>
            </a:r>
            <a:r>
              <a:rPr lang="ru-RU" altLang="ru-RU" sz="2800" dirty="0" smtClean="0"/>
              <a:t>неуспевающий».</a:t>
            </a: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781" y="3481955"/>
            <a:ext cx="2591025" cy="26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20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77371" y="820271"/>
            <a:ext cx="11264152" cy="779930"/>
          </a:xfrm>
        </p:spPr>
        <p:txBody>
          <a:bodyPr/>
          <a:lstStyle/>
          <a:p>
            <a:r>
              <a:rPr lang="ru-RU" altLang="ru-RU" sz="2800" dirty="0"/>
              <a:t>В отношении </a:t>
            </a:r>
            <a:r>
              <a:rPr lang="ru-RU" altLang="ru-RU" sz="2800" i="1" dirty="0">
                <a:solidFill>
                  <a:srgbClr val="FF0000"/>
                </a:solidFill>
              </a:rPr>
              <a:t>противоречия</a:t>
            </a:r>
            <a:r>
              <a:rPr lang="ru-RU" altLang="ru-RU" sz="2800" dirty="0"/>
              <a:t> (</a:t>
            </a:r>
            <a:r>
              <a:rPr lang="ru-RU" altLang="ru-RU" sz="2800" dirty="0" err="1"/>
              <a:t>контрадикторности</a:t>
            </a:r>
            <a:r>
              <a:rPr lang="ru-RU" altLang="ru-RU" sz="2800" dirty="0"/>
              <a:t>) находятся понятия, одно из которых содержит некоторые признаки, а другое эти признаки исключает. Например, понятия: «честный» и «нечестный», «успевающий» и «</a:t>
            </a:r>
            <a:r>
              <a:rPr lang="ru-RU" altLang="ru-RU" sz="2800" dirty="0" smtClean="0"/>
              <a:t>неуспевающий». </a:t>
            </a:r>
            <a:endParaRPr lang="ru-RU" alt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92" y="3249277"/>
            <a:ext cx="3097036" cy="2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11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05867" y="714485"/>
            <a:ext cx="11264152" cy="1075646"/>
          </a:xfrm>
        </p:spPr>
        <p:txBody>
          <a:bodyPr/>
          <a:lstStyle/>
          <a:p>
            <a:pPr algn="ctr"/>
            <a:r>
              <a:rPr lang="ru-RU" altLang="ru-RU" sz="2800" i="1" dirty="0" smtClean="0">
                <a:solidFill>
                  <a:srgbClr val="FF0000"/>
                </a:solidFill>
              </a:rPr>
              <a:t>	</a:t>
            </a:r>
            <a:r>
              <a:rPr lang="ru-RU" altLang="ru-RU" sz="2800" i="1" dirty="0"/>
              <a:t>ОБОБЩЕНИЕ И ОГРАНИЧЕНИЕ</a:t>
            </a:r>
            <a:br>
              <a:rPr lang="ru-RU" altLang="ru-RU" sz="2800" i="1" dirty="0"/>
            </a:br>
            <a:r>
              <a:rPr lang="ru-RU" altLang="ru-RU" sz="2800" i="1" dirty="0"/>
              <a:t> </a:t>
            </a:r>
            <a:r>
              <a:rPr lang="ru-RU" altLang="ru-RU" sz="2800" i="1" dirty="0" smtClean="0"/>
              <a:t>ПОНЯТИЙ</a:t>
            </a:r>
            <a:br>
              <a:rPr lang="ru-RU" altLang="ru-RU" sz="2800" i="1" dirty="0" smtClean="0"/>
            </a:br>
            <a:r>
              <a:rPr lang="ru-RU" altLang="ru-RU" sz="2800" i="1" dirty="0"/>
              <a:t/>
            </a:r>
            <a:br>
              <a:rPr lang="ru-RU" altLang="ru-RU" sz="2800" i="1" dirty="0"/>
            </a:br>
            <a:r>
              <a:rPr lang="ru-RU" altLang="ru-RU" sz="2800" i="1" dirty="0" smtClean="0"/>
              <a:t/>
            </a:r>
            <a:br>
              <a:rPr lang="ru-RU" altLang="ru-RU" sz="2800" i="1" dirty="0" smtClean="0"/>
            </a:br>
            <a:r>
              <a:rPr lang="ru-RU" altLang="ru-RU" sz="3200" i="1" dirty="0" smtClean="0">
                <a:solidFill>
                  <a:srgbClr val="FF0000"/>
                </a:solidFill>
              </a:rPr>
              <a:t>Обобщить</a:t>
            </a:r>
            <a:r>
              <a:rPr lang="ru-RU" altLang="ru-RU" sz="3200" dirty="0" smtClean="0"/>
              <a:t> </a:t>
            </a:r>
            <a:r>
              <a:rPr lang="ru-RU" altLang="ru-RU" sz="3200" dirty="0"/>
              <a:t>понятие — значит перейти от понятия с меньшим объемом, но с большим содержанием к понятию с большим объемом, но с меньшим содержанием. </a:t>
            </a:r>
            <a:br>
              <a:rPr lang="ru-RU" altLang="ru-RU" sz="3200" dirty="0"/>
            </a:br>
            <a:r>
              <a:rPr lang="ru-RU" altLang="ru-RU" sz="3200" dirty="0"/>
              <a:t>Например, обобщая понятие «Министерство юстиции Республики Узбекистан», мы переходим к понятию </a:t>
            </a:r>
            <a:r>
              <a:rPr lang="ru-RU" altLang="ru-RU" sz="3200" dirty="0" smtClean="0"/>
              <a:t>«министерство </a:t>
            </a:r>
            <a:r>
              <a:rPr lang="ru-RU" altLang="ru-RU" sz="3200" dirty="0"/>
              <a:t>юстиции». </a:t>
            </a:r>
            <a:r>
              <a:rPr lang="ru-RU" altLang="ru-RU" sz="2800" dirty="0"/>
              <a:t/>
            </a:r>
            <a:br>
              <a:rPr lang="ru-RU" altLang="ru-RU" sz="2800" dirty="0"/>
            </a:br>
            <a:r>
              <a:rPr lang="ru-RU" altLang="ru-RU" sz="2800" dirty="0"/>
              <a:t/>
            </a:r>
            <a:br>
              <a:rPr lang="ru-RU" altLang="ru-RU" sz="2800" dirty="0"/>
            </a:br>
            <a:endParaRPr lang="ru-RU" altLang="ru-RU" sz="2800" dirty="0"/>
          </a:p>
        </p:txBody>
      </p:sp>
    </p:spTree>
    <p:extLst>
      <p:ext uri="{BB962C8B-B14F-4D97-AF65-F5344CB8AC3E}">
        <p14:creationId xmlns:p14="http://schemas.microsoft.com/office/powerpoint/2010/main" val="36910183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927848" y="888656"/>
            <a:ext cx="11264152" cy="1075646"/>
          </a:xfrm>
        </p:spPr>
        <p:txBody>
          <a:bodyPr/>
          <a:lstStyle/>
          <a:p>
            <a:r>
              <a:rPr lang="ru-RU" altLang="ru-RU" sz="2800" i="1" dirty="0" smtClean="0">
                <a:solidFill>
                  <a:srgbClr val="FF0000"/>
                </a:solidFill>
              </a:rPr>
              <a:t>	</a:t>
            </a:r>
            <a:r>
              <a:rPr lang="ru-RU" altLang="ru-RU" sz="3200" i="1" dirty="0" smtClean="0">
                <a:solidFill>
                  <a:srgbClr val="FF0000"/>
                </a:solidFill>
              </a:rPr>
              <a:t>Ограничить</a:t>
            </a:r>
            <a:r>
              <a:rPr lang="ru-RU" altLang="ru-RU" sz="3200" dirty="0" smtClean="0"/>
              <a:t> </a:t>
            </a:r>
            <a:r>
              <a:rPr lang="ru-RU" altLang="ru-RU" sz="3200" dirty="0"/>
              <a:t>понятие — значит перейти от понятия с большим объемом, но с меньшим содержанием к понятию с меньшим объемом, но с большим содержанием. Например, ограничивая понятие «юрист», мы переходим к понятию «следователь», которое, в свою очередь, можем ограничить, образовав понятие «следователь прокуратуры». Пределом ограничения понятия является единичное понятие (например, «следователь прокуратуры Исаков»).</a:t>
            </a:r>
            <a:br>
              <a:rPr lang="ru-RU" altLang="ru-RU" sz="3200" dirty="0"/>
            </a:br>
            <a:endParaRPr lang="ru-RU" altLang="ru-RU" sz="3200" dirty="0"/>
          </a:p>
        </p:txBody>
      </p:sp>
    </p:spTree>
    <p:extLst>
      <p:ext uri="{BB962C8B-B14F-4D97-AF65-F5344CB8AC3E}">
        <p14:creationId xmlns:p14="http://schemas.microsoft.com/office/powerpoint/2010/main" val="37063587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927848" y="888656"/>
            <a:ext cx="11264152" cy="1075646"/>
          </a:xfrm>
        </p:spPr>
        <p:txBody>
          <a:bodyPr/>
          <a:lstStyle/>
          <a:p>
            <a:r>
              <a:rPr lang="ru-RU" altLang="ru-RU" sz="2800" i="1" dirty="0" smtClean="0">
                <a:solidFill>
                  <a:srgbClr val="FF0000"/>
                </a:solidFill>
              </a:rPr>
              <a:t>	                         </a:t>
            </a:r>
            <a:r>
              <a:rPr lang="ru-RU" altLang="ru-RU" sz="3200" i="1" dirty="0" smtClean="0">
                <a:solidFill>
                  <a:schemeClr val="tx1"/>
                </a:solidFill>
              </a:rPr>
              <a:t>Список литературы:</a:t>
            </a:r>
            <a:br>
              <a:rPr lang="ru-RU" altLang="ru-RU" sz="3200" i="1" dirty="0" smtClean="0">
                <a:solidFill>
                  <a:schemeClr val="tx1"/>
                </a:solidFill>
              </a:rPr>
            </a:br>
            <a:r>
              <a:rPr lang="ru-RU" altLang="ru-RU" sz="2800" i="1" dirty="0" smtClean="0">
                <a:solidFill>
                  <a:schemeClr val="tx1"/>
                </a:solidFill>
              </a:rPr>
              <a:t/>
            </a:r>
            <a:br>
              <a:rPr lang="ru-RU" altLang="ru-RU" sz="2800" i="1" dirty="0" smtClean="0">
                <a:solidFill>
                  <a:schemeClr val="tx1"/>
                </a:solidFill>
              </a:rPr>
            </a:br>
            <a:r>
              <a:rPr lang="ru-RU" altLang="ru-RU" sz="3200" i="1" dirty="0" smtClean="0">
                <a:solidFill>
                  <a:schemeClr val="tx1"/>
                </a:solidFill>
              </a:rPr>
              <a:t>1. Иванов А.А. Логика. Учебное пособие. М. 1998. </a:t>
            </a:r>
            <a:br>
              <a:rPr lang="ru-RU" altLang="ru-RU" sz="3200" i="1" dirty="0" smtClean="0">
                <a:solidFill>
                  <a:schemeClr val="tx1"/>
                </a:solidFill>
              </a:rPr>
            </a:br>
            <a:r>
              <a:rPr lang="ru-RU" altLang="ru-RU" sz="3200" i="1" dirty="0" smtClean="0">
                <a:solidFill>
                  <a:schemeClr val="tx1"/>
                </a:solidFill>
              </a:rPr>
              <a:t>2. Демидов И.В. Логика. Учебное пособие. М. 2005</a:t>
            </a:r>
            <a:br>
              <a:rPr lang="ru-RU" altLang="ru-RU" sz="3200" i="1" dirty="0" smtClean="0">
                <a:solidFill>
                  <a:schemeClr val="tx1"/>
                </a:solidFill>
              </a:rPr>
            </a:br>
            <a:r>
              <a:rPr lang="ru-RU" altLang="ru-RU" sz="3200" i="1" dirty="0" smtClean="0">
                <a:solidFill>
                  <a:schemeClr val="tx1"/>
                </a:solidFill>
              </a:rPr>
              <a:t>3. Кириллов В.И., Старченко А.А. Учебник. М. 2001</a:t>
            </a:r>
            <a:endParaRPr lang="ru-RU" alt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9601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7D71FBEB-A51B-4D64-B0C6-EFEB4B4AC3E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3691995" y="202142"/>
            <a:ext cx="8601075" cy="6419850"/>
          </a:xfrm>
          <a:prstGeom prst="rect">
            <a:avLst/>
          </a:prstGeom>
        </p:spPr>
      </p:pic>
      <p:sp>
        <p:nvSpPr>
          <p:cNvPr id="59" name="Shape">
            <a:extLst>
              <a:ext uri="{FF2B5EF4-FFF2-40B4-BE49-F238E27FC236}">
                <a16:creationId xmlns:a16="http://schemas.microsoft.com/office/drawing/2014/main" id="{5C130FA6-B15D-424D-AB50-524A5A15F280}"/>
              </a:ext>
            </a:extLst>
          </p:cNvPr>
          <p:cNvSpPr/>
          <p:nvPr/>
        </p:nvSpPr>
        <p:spPr>
          <a:xfrm>
            <a:off x="-1678" y="4869780"/>
            <a:ext cx="12192000" cy="198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76" extrusionOk="0">
                <a:moveTo>
                  <a:pt x="12796" y="7279"/>
                </a:moveTo>
                <a:cubicBezTo>
                  <a:pt x="6734" y="21599"/>
                  <a:pt x="1977" y="19295"/>
                  <a:pt x="0" y="14999"/>
                </a:cubicBezTo>
                <a:lnTo>
                  <a:pt x="0" y="20875"/>
                </a:lnTo>
                <a:lnTo>
                  <a:pt x="21600" y="20875"/>
                </a:lnTo>
                <a:lnTo>
                  <a:pt x="21600" y="3710"/>
                </a:lnTo>
                <a:cubicBezTo>
                  <a:pt x="21242" y="2616"/>
                  <a:pt x="20203" y="0"/>
                  <a:pt x="18450" y="0"/>
                </a:cubicBezTo>
                <a:cubicBezTo>
                  <a:pt x="17036" y="-1"/>
                  <a:pt x="15157" y="1701"/>
                  <a:pt x="12796" y="7279"/>
                </a:cubicBezTo>
              </a:path>
            </a:pathLst>
          </a:custGeom>
          <a:solidFill>
            <a:schemeClr val="accent1">
              <a:lumMod val="60000"/>
              <a:lumOff val="40000"/>
              <a:alpha val="73000"/>
            </a:schemeClr>
          </a:solidFill>
          <a:ln w="12700">
            <a:miter lim="400000"/>
          </a:ln>
          <a:effectLst>
            <a:softEdge rad="304800"/>
          </a:effectLst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B33112D2-B171-4990-A36B-30253471E918}"/>
              </a:ext>
            </a:extLst>
          </p:cNvPr>
          <p:cNvSpPr/>
          <p:nvPr/>
        </p:nvSpPr>
        <p:spPr>
          <a:xfrm>
            <a:off x="0" y="0"/>
            <a:ext cx="12192000" cy="1154162"/>
          </a:xfrm>
          <a:prstGeom prst="rect">
            <a:avLst/>
          </a:prstGeom>
          <a:gradFill>
            <a:gsLst>
              <a:gs pos="100000">
                <a:schemeClr val="accent6">
                  <a:lumMod val="75000"/>
                </a:schemeClr>
              </a:gs>
              <a:gs pos="100000">
                <a:schemeClr val="accent5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6" name="POWERPOINT TEMPLATE">
            <a:extLst>
              <a:ext uri="{FF2B5EF4-FFF2-40B4-BE49-F238E27FC236}">
                <a16:creationId xmlns:a16="http://schemas.microsoft.com/office/drawing/2014/main" id="{BAF570FB-3C89-4AB4-91C3-3B23930890B9}"/>
              </a:ext>
            </a:extLst>
          </p:cNvPr>
          <p:cNvSpPr/>
          <p:nvPr/>
        </p:nvSpPr>
        <p:spPr>
          <a:xfrm>
            <a:off x="2025046" y="230831"/>
            <a:ext cx="8521755" cy="692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ТАШКЕНТСКИЙ УНИВЕРСИТЕТ ИНФОРМАЦИОННЫХ ТЕХНОЛОГИЙ ИМЕНИ МУХАММАДА АЛ-ХОРАЗМИ</a:t>
            </a: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A5A9122B-A4CB-4A3F-9065-86BEE82F3448}"/>
              </a:ext>
            </a:extLst>
          </p:cNvPr>
          <p:cNvSpPr/>
          <p:nvPr/>
        </p:nvSpPr>
        <p:spPr>
          <a:xfrm>
            <a:off x="533401" y="0"/>
            <a:ext cx="1168400" cy="1154162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112D893C-7225-48E9-B7D6-2D4B51187D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41" y="107721"/>
            <a:ext cx="980364" cy="981919"/>
          </a:xfrm>
          <a:prstGeom prst="rect">
            <a:avLst/>
          </a:prstGeom>
        </p:spPr>
      </p:pic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99DDF977-B755-466F-89CB-D83235A47D9D}"/>
              </a:ext>
            </a:extLst>
          </p:cNvPr>
          <p:cNvSpPr>
            <a:spLocks noChangeAspect="1"/>
          </p:cNvSpPr>
          <p:nvPr/>
        </p:nvSpPr>
        <p:spPr>
          <a:xfrm>
            <a:off x="5532629" y="3049431"/>
            <a:ext cx="6658932" cy="156240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28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ircle">
            <a:extLst>
              <a:ext uri="{FF2B5EF4-FFF2-40B4-BE49-F238E27FC236}">
                <a16:creationId xmlns:a16="http://schemas.microsoft.com/office/drawing/2014/main" id="{14A990FB-ACA6-431C-91BD-5574010EEA0E}"/>
              </a:ext>
            </a:extLst>
          </p:cNvPr>
          <p:cNvSpPr/>
          <p:nvPr/>
        </p:nvSpPr>
        <p:spPr>
          <a:xfrm>
            <a:off x="7124382" y="1443607"/>
            <a:ext cx="1195192" cy="1195186"/>
          </a:xfrm>
          <a:prstGeom prst="ellipse">
            <a:avLst/>
          </a:prstGeom>
          <a:solidFill>
            <a:schemeClr val="accent1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9" name="Circle">
            <a:extLst>
              <a:ext uri="{FF2B5EF4-FFF2-40B4-BE49-F238E27FC236}">
                <a16:creationId xmlns:a16="http://schemas.microsoft.com/office/drawing/2014/main" id="{ED4C566C-38B9-4639-9ADC-0B15A624A099}"/>
              </a:ext>
            </a:extLst>
          </p:cNvPr>
          <p:cNvSpPr/>
          <p:nvPr/>
        </p:nvSpPr>
        <p:spPr>
          <a:xfrm>
            <a:off x="7429140" y="1748365"/>
            <a:ext cx="584238" cy="584238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5ACFA9-7F3C-423B-B57D-E369F970CCD7}"/>
              </a:ext>
            </a:extLst>
          </p:cNvPr>
          <p:cNvSpPr txBox="1"/>
          <p:nvPr/>
        </p:nvSpPr>
        <p:spPr>
          <a:xfrm>
            <a:off x="9358608" y="5289034"/>
            <a:ext cx="277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Шерматова</a:t>
            </a:r>
            <a:r>
              <a:rPr lang="ru-R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Надира </a:t>
            </a:r>
            <a:r>
              <a:rPr lang="ru-R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Султанбековна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831CB80-EC4A-40F4-B5B1-9872F81A5368}"/>
              </a:ext>
            </a:extLst>
          </p:cNvPr>
          <p:cNvSpPr txBox="1"/>
          <p:nvPr/>
        </p:nvSpPr>
        <p:spPr>
          <a:xfrm>
            <a:off x="9410584" y="5929587"/>
            <a:ext cx="27302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Старший преподаватель </a:t>
            </a:r>
            <a:r>
              <a:rPr lang="ru-RU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кафедры «Гуманитарных наук»</a:t>
            </a:r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Рисунок 13" descr="Преподаватель">
            <a:extLst>
              <a:ext uri="{FF2B5EF4-FFF2-40B4-BE49-F238E27FC236}">
                <a16:creationId xmlns:a16="http://schemas.microsoft.com/office/drawing/2014/main" id="{9D577CBA-2BE4-4F0D-8D7E-2A09860837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840630" y="5518183"/>
            <a:ext cx="523219" cy="523219"/>
          </a:xfrm>
          <a:prstGeom prst="rect">
            <a:avLst/>
          </a:prstGeom>
        </p:spPr>
      </p:pic>
      <p:pic>
        <p:nvPicPr>
          <p:cNvPr id="16" name="Рисунок 15" descr="Суд">
            <a:extLst>
              <a:ext uri="{FF2B5EF4-FFF2-40B4-BE49-F238E27FC236}">
                <a16:creationId xmlns:a16="http://schemas.microsoft.com/office/drawing/2014/main" id="{0B858C3A-A39D-4BA6-8951-13BF053B31D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8913167" y="6113721"/>
            <a:ext cx="426803" cy="426803"/>
          </a:xfrm>
          <a:prstGeom prst="rect">
            <a:avLst/>
          </a:prstGeom>
        </p:spPr>
      </p:pic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F1BEE44D-CB97-4D14-A07C-83A9D8D9C4F1}"/>
              </a:ext>
            </a:extLst>
          </p:cNvPr>
          <p:cNvCxnSpPr>
            <a:cxnSpLocks/>
          </p:cNvCxnSpPr>
          <p:nvPr/>
        </p:nvCxnSpPr>
        <p:spPr>
          <a:xfrm>
            <a:off x="9415754" y="5562600"/>
            <a:ext cx="9234" cy="9525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Shape">
            <a:extLst>
              <a:ext uri="{FF2B5EF4-FFF2-40B4-BE49-F238E27FC236}">
                <a16:creationId xmlns:a16="http://schemas.microsoft.com/office/drawing/2014/main" id="{9B2AC59B-E65A-4205-889D-8B37C07CF50D}"/>
              </a:ext>
            </a:extLst>
          </p:cNvPr>
          <p:cNvSpPr/>
          <p:nvPr/>
        </p:nvSpPr>
        <p:spPr>
          <a:xfrm>
            <a:off x="9415754" y="3855405"/>
            <a:ext cx="2776057" cy="1525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21" extrusionOk="0">
                <a:moveTo>
                  <a:pt x="0" y="0"/>
                </a:moveTo>
                <a:cubicBezTo>
                  <a:pt x="0" y="0"/>
                  <a:pt x="5038" y="1479"/>
                  <a:pt x="9202" y="11540"/>
                </a:cubicBezTo>
                <a:cubicBezTo>
                  <a:pt x="13365" y="21600"/>
                  <a:pt x="18466" y="20850"/>
                  <a:pt x="21600" y="19629"/>
                </a:cubicBezTo>
                <a:lnTo>
                  <a:pt x="21600" y="9125"/>
                </a:lnTo>
                <a:cubicBezTo>
                  <a:pt x="21600" y="9125"/>
                  <a:pt x="17644" y="15417"/>
                  <a:pt x="12031" y="9125"/>
                </a:cubicBezTo>
                <a:cubicBezTo>
                  <a:pt x="6417" y="2834"/>
                  <a:pt x="5592" y="337"/>
                  <a:pt x="0" y="0"/>
                </a:cubicBezTo>
              </a:path>
            </a:pathLst>
          </a:custGeom>
          <a:solidFill>
            <a:schemeClr val="accent3">
              <a:lumMod val="75000"/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8" name="Shape">
            <a:extLst>
              <a:ext uri="{FF2B5EF4-FFF2-40B4-BE49-F238E27FC236}">
                <a16:creationId xmlns:a16="http://schemas.microsoft.com/office/drawing/2014/main" id="{064B401C-95CE-4E5C-B608-84996B11ECC6}"/>
              </a:ext>
            </a:extLst>
          </p:cNvPr>
          <p:cNvSpPr/>
          <p:nvPr/>
        </p:nvSpPr>
        <p:spPr>
          <a:xfrm>
            <a:off x="9993524" y="4304317"/>
            <a:ext cx="2198038" cy="6445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8658" y="12946"/>
                </a:moveTo>
                <a:cubicBezTo>
                  <a:pt x="3340" y="16838"/>
                  <a:pt x="0" y="7669"/>
                  <a:pt x="0" y="7669"/>
                </a:cubicBezTo>
                <a:cubicBezTo>
                  <a:pt x="0" y="7669"/>
                  <a:pt x="4864" y="13570"/>
                  <a:pt x="9788" y="4404"/>
                </a:cubicBezTo>
                <a:cubicBezTo>
                  <a:pt x="14712" y="-4762"/>
                  <a:pt x="20564" y="2513"/>
                  <a:pt x="21600" y="7059"/>
                </a:cubicBezTo>
                <a:lnTo>
                  <a:pt x="21559" y="10406"/>
                </a:lnTo>
                <a:cubicBezTo>
                  <a:pt x="19402" y="4486"/>
                  <a:pt x="13975" y="9053"/>
                  <a:pt x="8658" y="12946"/>
                </a:cubicBezTo>
              </a:path>
            </a:pathLst>
          </a:custGeom>
          <a:solidFill>
            <a:schemeClr val="accent3">
              <a:lumMod val="75000"/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F0450832-A559-43B6-885D-A208E5BCB82C}"/>
              </a:ext>
            </a:extLst>
          </p:cNvPr>
          <p:cNvSpPr/>
          <p:nvPr/>
        </p:nvSpPr>
        <p:spPr>
          <a:xfrm>
            <a:off x="10852997" y="-1634"/>
            <a:ext cx="45719" cy="115579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26416F56-EF8A-4CB4-941C-2FEB8CA9A7B5}"/>
              </a:ext>
            </a:extLst>
          </p:cNvPr>
          <p:cNvSpPr/>
          <p:nvPr/>
        </p:nvSpPr>
        <p:spPr>
          <a:xfrm>
            <a:off x="10703703" y="0"/>
            <a:ext cx="86056" cy="115484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5A510A87-C88D-436C-90B6-A4FADCCDF434}"/>
              </a:ext>
            </a:extLst>
          </p:cNvPr>
          <p:cNvSpPr/>
          <p:nvPr/>
        </p:nvSpPr>
        <p:spPr>
          <a:xfrm>
            <a:off x="10501314" y="-694"/>
            <a:ext cx="169876" cy="115485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6" name="Circle">
            <a:extLst>
              <a:ext uri="{FF2B5EF4-FFF2-40B4-BE49-F238E27FC236}">
                <a16:creationId xmlns:a16="http://schemas.microsoft.com/office/drawing/2014/main" id="{A99F291A-EE71-4636-8DDB-B24CCF638317}"/>
              </a:ext>
            </a:extLst>
          </p:cNvPr>
          <p:cNvSpPr/>
          <p:nvPr/>
        </p:nvSpPr>
        <p:spPr>
          <a:xfrm>
            <a:off x="10098448" y="-26349"/>
            <a:ext cx="1195192" cy="1195186"/>
          </a:xfrm>
          <a:prstGeom prst="ellipse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7" name="Circle">
            <a:extLst>
              <a:ext uri="{FF2B5EF4-FFF2-40B4-BE49-F238E27FC236}">
                <a16:creationId xmlns:a16="http://schemas.microsoft.com/office/drawing/2014/main" id="{1ABF9263-0C16-405F-A637-C7FF4E01FC6B}"/>
              </a:ext>
            </a:extLst>
          </p:cNvPr>
          <p:cNvSpPr/>
          <p:nvPr/>
        </p:nvSpPr>
        <p:spPr>
          <a:xfrm>
            <a:off x="10403206" y="278409"/>
            <a:ext cx="584238" cy="584238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2" name="Circle">
            <a:extLst>
              <a:ext uri="{FF2B5EF4-FFF2-40B4-BE49-F238E27FC236}">
                <a16:creationId xmlns:a16="http://schemas.microsoft.com/office/drawing/2014/main" id="{1CEAFB2A-AD29-4108-B861-9247B0FC3E9E}"/>
              </a:ext>
            </a:extLst>
          </p:cNvPr>
          <p:cNvSpPr/>
          <p:nvPr/>
        </p:nvSpPr>
        <p:spPr>
          <a:xfrm>
            <a:off x="6446187" y="5515655"/>
            <a:ext cx="381258" cy="381246"/>
          </a:xfrm>
          <a:prstGeom prst="ellipse">
            <a:avLst/>
          </a:pr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3" name="Circle">
            <a:extLst>
              <a:ext uri="{FF2B5EF4-FFF2-40B4-BE49-F238E27FC236}">
                <a16:creationId xmlns:a16="http://schemas.microsoft.com/office/drawing/2014/main" id="{34ECB562-3589-488A-B9E1-36F794A85174}"/>
              </a:ext>
            </a:extLst>
          </p:cNvPr>
          <p:cNvSpPr/>
          <p:nvPr/>
        </p:nvSpPr>
        <p:spPr>
          <a:xfrm>
            <a:off x="6573169" y="5648987"/>
            <a:ext cx="125855" cy="125855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9CEB3DE-4F23-4654-9EAA-BDFF0C5C4E17}"/>
              </a:ext>
            </a:extLst>
          </p:cNvPr>
          <p:cNvSpPr/>
          <p:nvPr/>
        </p:nvSpPr>
        <p:spPr>
          <a:xfrm>
            <a:off x="5758296" y="3490698"/>
            <a:ext cx="54272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Circle">
            <a:extLst>
              <a:ext uri="{FF2B5EF4-FFF2-40B4-BE49-F238E27FC236}">
                <a16:creationId xmlns:a16="http://schemas.microsoft.com/office/drawing/2014/main" id="{A96515B9-7EC7-45D2-BB10-183CF3464A92}"/>
              </a:ext>
            </a:extLst>
          </p:cNvPr>
          <p:cNvSpPr/>
          <p:nvPr/>
        </p:nvSpPr>
        <p:spPr>
          <a:xfrm>
            <a:off x="3645260" y="3200377"/>
            <a:ext cx="647710" cy="647710"/>
          </a:xfrm>
          <a:prstGeom prst="ellipse">
            <a:avLst/>
          </a:prstGeom>
          <a:solidFill>
            <a:schemeClr val="accent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36" name="Circle">
            <a:extLst>
              <a:ext uri="{FF2B5EF4-FFF2-40B4-BE49-F238E27FC236}">
                <a16:creationId xmlns:a16="http://schemas.microsoft.com/office/drawing/2014/main" id="{930D8B59-70B8-4954-99CA-8AE7E9700978}"/>
              </a:ext>
            </a:extLst>
          </p:cNvPr>
          <p:cNvSpPr/>
          <p:nvPr/>
        </p:nvSpPr>
        <p:spPr>
          <a:xfrm>
            <a:off x="2139656" y="5473254"/>
            <a:ext cx="381258" cy="381246"/>
          </a:xfrm>
          <a:prstGeom prst="ellipse">
            <a:avLst/>
          </a:pr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7" name="Circle">
            <a:extLst>
              <a:ext uri="{FF2B5EF4-FFF2-40B4-BE49-F238E27FC236}">
                <a16:creationId xmlns:a16="http://schemas.microsoft.com/office/drawing/2014/main" id="{A8024E72-D220-4E97-AA8A-5BA8EB504AE3}"/>
              </a:ext>
            </a:extLst>
          </p:cNvPr>
          <p:cNvSpPr/>
          <p:nvPr/>
        </p:nvSpPr>
        <p:spPr>
          <a:xfrm>
            <a:off x="3867511" y="3417324"/>
            <a:ext cx="213824" cy="213816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1" name="Oval 52">
            <a:extLst>
              <a:ext uri="{FF2B5EF4-FFF2-40B4-BE49-F238E27FC236}">
                <a16:creationId xmlns:a16="http://schemas.microsoft.com/office/drawing/2014/main" id="{70E12ABA-6CE8-4502-98B6-826FDEEA6B09}"/>
              </a:ext>
            </a:extLst>
          </p:cNvPr>
          <p:cNvSpPr/>
          <p:nvPr/>
        </p:nvSpPr>
        <p:spPr>
          <a:xfrm>
            <a:off x="4082406" y="2372426"/>
            <a:ext cx="466168" cy="4661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3">
            <a:extLst>
              <a:ext uri="{FF2B5EF4-FFF2-40B4-BE49-F238E27FC236}">
                <a16:creationId xmlns:a16="http://schemas.microsoft.com/office/drawing/2014/main" id="{A845B66E-AE47-436A-868F-BBB2B16A08F7}"/>
              </a:ext>
            </a:extLst>
          </p:cNvPr>
          <p:cNvSpPr/>
          <p:nvPr/>
        </p:nvSpPr>
        <p:spPr>
          <a:xfrm>
            <a:off x="3913236" y="5642568"/>
            <a:ext cx="635338" cy="635338"/>
          </a:xfrm>
          <a:prstGeom prst="ellipse">
            <a:avLst/>
          </a:prstGeom>
          <a:noFill/>
          <a:ln w="539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4">
            <a:extLst>
              <a:ext uri="{FF2B5EF4-FFF2-40B4-BE49-F238E27FC236}">
                <a16:creationId xmlns:a16="http://schemas.microsoft.com/office/drawing/2014/main" id="{B86F7263-53EC-478D-8DAF-F8D7693FBD58}"/>
              </a:ext>
            </a:extLst>
          </p:cNvPr>
          <p:cNvSpPr/>
          <p:nvPr/>
        </p:nvSpPr>
        <p:spPr>
          <a:xfrm>
            <a:off x="4747134" y="2039020"/>
            <a:ext cx="186080" cy="1860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103">
            <a:extLst>
              <a:ext uri="{FF2B5EF4-FFF2-40B4-BE49-F238E27FC236}">
                <a16:creationId xmlns:a16="http://schemas.microsoft.com/office/drawing/2014/main" id="{3442E6F5-E414-4961-AE0F-D2C2F8CA25EC}"/>
              </a:ext>
            </a:extLst>
          </p:cNvPr>
          <p:cNvSpPr/>
          <p:nvPr/>
        </p:nvSpPr>
        <p:spPr>
          <a:xfrm>
            <a:off x="233689" y="2160532"/>
            <a:ext cx="989913" cy="989913"/>
          </a:xfrm>
          <a:prstGeom prst="ellipse">
            <a:avLst/>
          </a:prstGeom>
          <a:solidFill>
            <a:schemeClr val="bg1"/>
          </a:solidFill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104">
            <a:extLst>
              <a:ext uri="{FF2B5EF4-FFF2-40B4-BE49-F238E27FC236}">
                <a16:creationId xmlns:a16="http://schemas.microsoft.com/office/drawing/2014/main" id="{465B34BE-CAEB-4995-BAA0-88FFB0792781}"/>
              </a:ext>
            </a:extLst>
          </p:cNvPr>
          <p:cNvSpPr/>
          <p:nvPr/>
        </p:nvSpPr>
        <p:spPr>
          <a:xfrm>
            <a:off x="446613" y="2373456"/>
            <a:ext cx="564064" cy="5640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hape">
            <a:extLst>
              <a:ext uri="{FF2B5EF4-FFF2-40B4-BE49-F238E27FC236}">
                <a16:creationId xmlns:a16="http://schemas.microsoft.com/office/drawing/2014/main" id="{6E59DFC2-7D32-47C3-9F81-796E2AD40961}"/>
              </a:ext>
            </a:extLst>
          </p:cNvPr>
          <p:cNvSpPr/>
          <p:nvPr/>
        </p:nvSpPr>
        <p:spPr>
          <a:xfrm>
            <a:off x="0" y="5066910"/>
            <a:ext cx="3265956" cy="17943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21" extrusionOk="0">
                <a:moveTo>
                  <a:pt x="21600" y="20321"/>
                </a:moveTo>
                <a:cubicBezTo>
                  <a:pt x="21600" y="20321"/>
                  <a:pt x="16562" y="18842"/>
                  <a:pt x="12398" y="8781"/>
                </a:cubicBezTo>
                <a:cubicBezTo>
                  <a:pt x="8235" y="-1279"/>
                  <a:pt x="3134" y="-529"/>
                  <a:pt x="0" y="692"/>
                </a:cubicBezTo>
                <a:lnTo>
                  <a:pt x="0" y="11196"/>
                </a:lnTo>
                <a:cubicBezTo>
                  <a:pt x="0" y="11196"/>
                  <a:pt x="3956" y="4904"/>
                  <a:pt x="9569" y="11196"/>
                </a:cubicBezTo>
                <a:cubicBezTo>
                  <a:pt x="15183" y="17487"/>
                  <a:pt x="16008" y="19984"/>
                  <a:pt x="21600" y="20321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5" name="Shape">
            <a:extLst>
              <a:ext uri="{FF2B5EF4-FFF2-40B4-BE49-F238E27FC236}">
                <a16:creationId xmlns:a16="http://schemas.microsoft.com/office/drawing/2014/main" id="{A2C5D273-04F7-43FE-AF0B-52458EE3CB65}"/>
              </a:ext>
            </a:extLst>
          </p:cNvPr>
          <p:cNvSpPr/>
          <p:nvPr/>
        </p:nvSpPr>
        <p:spPr>
          <a:xfrm>
            <a:off x="0" y="4958975"/>
            <a:ext cx="2585927" cy="758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12942" y="962"/>
                </a:moveTo>
                <a:cubicBezTo>
                  <a:pt x="18260" y="-2930"/>
                  <a:pt x="21600" y="6239"/>
                  <a:pt x="21600" y="6239"/>
                </a:cubicBezTo>
                <a:cubicBezTo>
                  <a:pt x="21600" y="6239"/>
                  <a:pt x="16736" y="338"/>
                  <a:pt x="11812" y="9504"/>
                </a:cubicBezTo>
                <a:cubicBezTo>
                  <a:pt x="6888" y="18670"/>
                  <a:pt x="1036" y="11395"/>
                  <a:pt x="0" y="6849"/>
                </a:cubicBezTo>
                <a:lnTo>
                  <a:pt x="41" y="3502"/>
                </a:lnTo>
                <a:cubicBezTo>
                  <a:pt x="2198" y="9422"/>
                  <a:pt x="7625" y="4854"/>
                  <a:pt x="12942" y="962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9" name=" 8">
            <a:extLst>
              <a:ext uri="{FF2B5EF4-FFF2-40B4-BE49-F238E27FC236}">
                <a16:creationId xmlns:a16="http://schemas.microsoft.com/office/drawing/2014/main" id="{884E5156-9E12-44BB-B9DF-3DE1C6D904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9" cstate="print"/>
          <a:srcRect l="13851" r="13851"/>
          <a:stretch>
            <a:fillRect/>
          </a:stretch>
        </p:blipFill>
        <p:spPr>
          <a:effectLst>
            <a:softEdge rad="406400"/>
          </a:effectLst>
        </p:spPr>
      </p:pic>
    </p:spTree>
    <p:extLst>
      <p:ext uri="{BB962C8B-B14F-4D97-AF65-F5344CB8AC3E}">
        <p14:creationId xmlns:p14="http://schemas.microsoft.com/office/powerpoint/2010/main" val="15265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4" name="Shape">
            <a:extLst>
              <a:ext uri="{FF2B5EF4-FFF2-40B4-BE49-F238E27FC236}">
                <a16:creationId xmlns:a16="http://schemas.microsoft.com/office/drawing/2014/main" id="{1ED23C6F-4B39-47E0-9556-0A875A314376}"/>
              </a:ext>
            </a:extLst>
          </p:cNvPr>
          <p:cNvSpPr/>
          <p:nvPr/>
        </p:nvSpPr>
        <p:spPr>
          <a:xfrm>
            <a:off x="-1678" y="4869780"/>
            <a:ext cx="12192000" cy="198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76" extrusionOk="0">
                <a:moveTo>
                  <a:pt x="12796" y="7279"/>
                </a:moveTo>
                <a:cubicBezTo>
                  <a:pt x="6734" y="21599"/>
                  <a:pt x="1977" y="19295"/>
                  <a:pt x="0" y="14999"/>
                </a:cubicBezTo>
                <a:lnTo>
                  <a:pt x="0" y="20875"/>
                </a:lnTo>
                <a:lnTo>
                  <a:pt x="21600" y="20875"/>
                </a:lnTo>
                <a:lnTo>
                  <a:pt x="21600" y="3710"/>
                </a:lnTo>
                <a:cubicBezTo>
                  <a:pt x="21242" y="2616"/>
                  <a:pt x="20203" y="0"/>
                  <a:pt x="18450" y="0"/>
                </a:cubicBezTo>
                <a:cubicBezTo>
                  <a:pt x="17036" y="-1"/>
                  <a:pt x="15157" y="1701"/>
                  <a:pt x="12796" y="7279"/>
                </a:cubicBezTo>
              </a:path>
            </a:pathLst>
          </a:custGeom>
          <a:solidFill>
            <a:schemeClr val="accent1">
              <a:lumMod val="60000"/>
              <a:lumOff val="40000"/>
              <a:alpha val="73000"/>
            </a:schemeClr>
          </a:solidFill>
          <a:ln w="12700">
            <a:miter lim="400000"/>
          </a:ln>
          <a:effectLst>
            <a:softEdge rad="304800"/>
          </a:effectLst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4" name="POWERPOINT TEMPLATE">
            <a:extLst>
              <a:ext uri="{FF2B5EF4-FFF2-40B4-BE49-F238E27FC236}">
                <a16:creationId xmlns:a16="http://schemas.microsoft.com/office/drawing/2014/main" id="{FCFB7EF5-FC78-4BD1-A654-850B223CA35D}"/>
              </a:ext>
            </a:extLst>
          </p:cNvPr>
          <p:cNvSpPr/>
          <p:nvPr/>
        </p:nvSpPr>
        <p:spPr>
          <a:xfrm>
            <a:off x="1762544" y="1492385"/>
            <a:ext cx="2783391" cy="569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ФИЛОСОФИЯ</a:t>
            </a:r>
          </a:p>
        </p:txBody>
      </p:sp>
      <p:sp>
        <p:nvSpPr>
          <p:cNvPr id="65" name="POWERPOINT TEMPLATE">
            <a:extLst>
              <a:ext uri="{FF2B5EF4-FFF2-40B4-BE49-F238E27FC236}">
                <a16:creationId xmlns:a16="http://schemas.microsoft.com/office/drawing/2014/main" id="{32B072DF-1856-46C4-9A6D-C0FFE7C05EEF}"/>
              </a:ext>
            </a:extLst>
          </p:cNvPr>
          <p:cNvSpPr/>
          <p:nvPr/>
        </p:nvSpPr>
        <p:spPr>
          <a:xfrm>
            <a:off x="600103" y="2420384"/>
            <a:ext cx="100250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HSM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POWERPOINT TEMPLATE">
            <a:extLst>
              <a:ext uri="{FF2B5EF4-FFF2-40B4-BE49-F238E27FC236}">
                <a16:creationId xmlns:a16="http://schemas.microsoft.com/office/drawing/2014/main" id="{AC6EBB48-E124-4B82-A5BB-77DC97979909}"/>
              </a:ext>
            </a:extLst>
          </p:cNvPr>
          <p:cNvSpPr/>
          <p:nvPr/>
        </p:nvSpPr>
        <p:spPr>
          <a:xfrm>
            <a:off x="4560444" y="3141616"/>
            <a:ext cx="1395412" cy="1615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100000"/>
              </a:lnSpc>
            </a:pP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Shape">
            <a:extLst>
              <a:ext uri="{FF2B5EF4-FFF2-40B4-BE49-F238E27FC236}">
                <a16:creationId xmlns:a16="http://schemas.microsoft.com/office/drawing/2014/main" id="{A2C5D273-04F7-43FE-AF0B-52458EE3CB65}"/>
              </a:ext>
            </a:extLst>
          </p:cNvPr>
          <p:cNvSpPr/>
          <p:nvPr/>
        </p:nvSpPr>
        <p:spPr>
          <a:xfrm>
            <a:off x="0" y="4958975"/>
            <a:ext cx="2585927" cy="758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12942" y="962"/>
                </a:moveTo>
                <a:cubicBezTo>
                  <a:pt x="18260" y="-2930"/>
                  <a:pt x="21600" y="6239"/>
                  <a:pt x="21600" y="6239"/>
                </a:cubicBezTo>
                <a:cubicBezTo>
                  <a:pt x="21600" y="6239"/>
                  <a:pt x="16736" y="338"/>
                  <a:pt x="11812" y="9504"/>
                </a:cubicBezTo>
                <a:cubicBezTo>
                  <a:pt x="6888" y="18670"/>
                  <a:pt x="1036" y="11395"/>
                  <a:pt x="0" y="6849"/>
                </a:cubicBezTo>
                <a:lnTo>
                  <a:pt x="41" y="3502"/>
                </a:lnTo>
                <a:cubicBezTo>
                  <a:pt x="2198" y="9422"/>
                  <a:pt x="7625" y="4854"/>
                  <a:pt x="12942" y="962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6" name="Circle">
            <a:extLst>
              <a:ext uri="{FF2B5EF4-FFF2-40B4-BE49-F238E27FC236}">
                <a16:creationId xmlns:a16="http://schemas.microsoft.com/office/drawing/2014/main" id="{930D8B59-70B8-4954-99CA-8AE7E9700978}"/>
              </a:ext>
            </a:extLst>
          </p:cNvPr>
          <p:cNvSpPr/>
          <p:nvPr/>
        </p:nvSpPr>
        <p:spPr>
          <a:xfrm>
            <a:off x="2139656" y="5473254"/>
            <a:ext cx="381258" cy="381246"/>
          </a:xfrm>
          <a:prstGeom prst="ellipse">
            <a:avLst/>
          </a:pr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8" name="Circle">
            <a:extLst>
              <a:ext uri="{FF2B5EF4-FFF2-40B4-BE49-F238E27FC236}">
                <a16:creationId xmlns:a16="http://schemas.microsoft.com/office/drawing/2014/main" id="{14A990FB-ACA6-431C-91BD-5574010EEA0E}"/>
              </a:ext>
            </a:extLst>
          </p:cNvPr>
          <p:cNvSpPr/>
          <p:nvPr/>
        </p:nvSpPr>
        <p:spPr>
          <a:xfrm>
            <a:off x="7124382" y="1443607"/>
            <a:ext cx="1195192" cy="1195186"/>
          </a:xfrm>
          <a:prstGeom prst="ellipse">
            <a:avLst/>
          </a:prstGeom>
          <a:solidFill>
            <a:schemeClr val="accent1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9" name="Circle">
            <a:extLst>
              <a:ext uri="{FF2B5EF4-FFF2-40B4-BE49-F238E27FC236}">
                <a16:creationId xmlns:a16="http://schemas.microsoft.com/office/drawing/2014/main" id="{ED4C566C-38B9-4639-9ADC-0B15A624A099}"/>
              </a:ext>
            </a:extLst>
          </p:cNvPr>
          <p:cNvSpPr/>
          <p:nvPr/>
        </p:nvSpPr>
        <p:spPr>
          <a:xfrm>
            <a:off x="7429140" y="1748365"/>
            <a:ext cx="584238" cy="584238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7" name="Shape">
            <a:extLst>
              <a:ext uri="{FF2B5EF4-FFF2-40B4-BE49-F238E27FC236}">
                <a16:creationId xmlns:a16="http://schemas.microsoft.com/office/drawing/2014/main" id="{9B2AC59B-E65A-4205-889D-8B37C07CF50D}"/>
              </a:ext>
            </a:extLst>
          </p:cNvPr>
          <p:cNvSpPr/>
          <p:nvPr/>
        </p:nvSpPr>
        <p:spPr>
          <a:xfrm>
            <a:off x="9415754" y="3855405"/>
            <a:ext cx="2776057" cy="1525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21" extrusionOk="0">
                <a:moveTo>
                  <a:pt x="0" y="0"/>
                </a:moveTo>
                <a:cubicBezTo>
                  <a:pt x="0" y="0"/>
                  <a:pt x="5038" y="1479"/>
                  <a:pt x="9202" y="11540"/>
                </a:cubicBezTo>
                <a:cubicBezTo>
                  <a:pt x="13365" y="21600"/>
                  <a:pt x="18466" y="20850"/>
                  <a:pt x="21600" y="19629"/>
                </a:cubicBezTo>
                <a:lnTo>
                  <a:pt x="21600" y="9125"/>
                </a:lnTo>
                <a:cubicBezTo>
                  <a:pt x="21600" y="9125"/>
                  <a:pt x="17644" y="15417"/>
                  <a:pt x="12031" y="9125"/>
                </a:cubicBezTo>
                <a:cubicBezTo>
                  <a:pt x="6417" y="2834"/>
                  <a:pt x="5592" y="337"/>
                  <a:pt x="0" y="0"/>
                </a:cubicBezTo>
              </a:path>
            </a:pathLst>
          </a:custGeom>
          <a:solidFill>
            <a:schemeClr val="accent3">
              <a:lumMod val="75000"/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8" name="Shape">
            <a:extLst>
              <a:ext uri="{FF2B5EF4-FFF2-40B4-BE49-F238E27FC236}">
                <a16:creationId xmlns:a16="http://schemas.microsoft.com/office/drawing/2014/main" id="{064B401C-95CE-4E5C-B608-84996B11ECC6}"/>
              </a:ext>
            </a:extLst>
          </p:cNvPr>
          <p:cNvSpPr/>
          <p:nvPr/>
        </p:nvSpPr>
        <p:spPr>
          <a:xfrm>
            <a:off x="9993524" y="4304317"/>
            <a:ext cx="2198038" cy="6445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8658" y="12946"/>
                </a:moveTo>
                <a:cubicBezTo>
                  <a:pt x="3340" y="16838"/>
                  <a:pt x="0" y="7669"/>
                  <a:pt x="0" y="7669"/>
                </a:cubicBezTo>
                <a:cubicBezTo>
                  <a:pt x="0" y="7669"/>
                  <a:pt x="4864" y="13570"/>
                  <a:pt x="9788" y="4404"/>
                </a:cubicBezTo>
                <a:cubicBezTo>
                  <a:pt x="14712" y="-4762"/>
                  <a:pt x="20564" y="2513"/>
                  <a:pt x="21600" y="7059"/>
                </a:cubicBezTo>
                <a:lnTo>
                  <a:pt x="21559" y="10406"/>
                </a:lnTo>
                <a:cubicBezTo>
                  <a:pt x="19402" y="4486"/>
                  <a:pt x="13975" y="9053"/>
                  <a:pt x="8658" y="12946"/>
                </a:cubicBezTo>
              </a:path>
            </a:pathLst>
          </a:custGeom>
          <a:solidFill>
            <a:schemeClr val="accent3">
              <a:lumMod val="75000"/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F0450832-A559-43B6-885D-A208E5BCB82C}"/>
              </a:ext>
            </a:extLst>
          </p:cNvPr>
          <p:cNvSpPr/>
          <p:nvPr/>
        </p:nvSpPr>
        <p:spPr>
          <a:xfrm>
            <a:off x="10852997" y="-1634"/>
            <a:ext cx="45719" cy="115579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26416F56-EF8A-4CB4-941C-2FEB8CA9A7B5}"/>
              </a:ext>
            </a:extLst>
          </p:cNvPr>
          <p:cNvSpPr/>
          <p:nvPr/>
        </p:nvSpPr>
        <p:spPr>
          <a:xfrm>
            <a:off x="10703703" y="0"/>
            <a:ext cx="86056" cy="115484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5A510A87-C88D-436C-90B6-A4FADCCDF434}"/>
              </a:ext>
            </a:extLst>
          </p:cNvPr>
          <p:cNvSpPr/>
          <p:nvPr/>
        </p:nvSpPr>
        <p:spPr>
          <a:xfrm>
            <a:off x="10501314" y="-694"/>
            <a:ext cx="169876" cy="115485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6" name="Circle">
            <a:extLst>
              <a:ext uri="{FF2B5EF4-FFF2-40B4-BE49-F238E27FC236}">
                <a16:creationId xmlns:a16="http://schemas.microsoft.com/office/drawing/2014/main" id="{A99F291A-EE71-4636-8DDB-B24CCF638317}"/>
              </a:ext>
            </a:extLst>
          </p:cNvPr>
          <p:cNvSpPr/>
          <p:nvPr/>
        </p:nvSpPr>
        <p:spPr>
          <a:xfrm>
            <a:off x="10079398" y="-26349"/>
            <a:ext cx="1195192" cy="1195186"/>
          </a:xfrm>
          <a:prstGeom prst="ellipse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7" name="Circle">
            <a:extLst>
              <a:ext uri="{FF2B5EF4-FFF2-40B4-BE49-F238E27FC236}">
                <a16:creationId xmlns:a16="http://schemas.microsoft.com/office/drawing/2014/main" id="{1ABF9263-0C16-405F-A637-C7FF4E01FC6B}"/>
              </a:ext>
            </a:extLst>
          </p:cNvPr>
          <p:cNvSpPr/>
          <p:nvPr/>
        </p:nvSpPr>
        <p:spPr>
          <a:xfrm>
            <a:off x="10384156" y="278409"/>
            <a:ext cx="584238" cy="584238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2" name="Circle">
            <a:extLst>
              <a:ext uri="{FF2B5EF4-FFF2-40B4-BE49-F238E27FC236}">
                <a16:creationId xmlns:a16="http://schemas.microsoft.com/office/drawing/2014/main" id="{1CEAFB2A-AD29-4108-B861-9247B0FC3E9E}"/>
              </a:ext>
            </a:extLst>
          </p:cNvPr>
          <p:cNvSpPr/>
          <p:nvPr/>
        </p:nvSpPr>
        <p:spPr>
          <a:xfrm>
            <a:off x="6446187" y="5515655"/>
            <a:ext cx="381258" cy="381246"/>
          </a:xfrm>
          <a:prstGeom prst="ellipse">
            <a:avLst/>
          </a:pr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3" name="Circle">
            <a:extLst>
              <a:ext uri="{FF2B5EF4-FFF2-40B4-BE49-F238E27FC236}">
                <a16:creationId xmlns:a16="http://schemas.microsoft.com/office/drawing/2014/main" id="{34ECB562-3589-488A-B9E1-36F794A85174}"/>
              </a:ext>
            </a:extLst>
          </p:cNvPr>
          <p:cNvSpPr/>
          <p:nvPr/>
        </p:nvSpPr>
        <p:spPr>
          <a:xfrm>
            <a:off x="6573169" y="5648987"/>
            <a:ext cx="125855" cy="125855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2268414D-232B-46E1-97EC-A33C9675FFC5}"/>
              </a:ext>
            </a:extLst>
          </p:cNvPr>
          <p:cNvSpPr/>
          <p:nvPr/>
        </p:nvSpPr>
        <p:spPr>
          <a:xfrm>
            <a:off x="711200" y="830866"/>
            <a:ext cx="2815771" cy="45574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понятия: </a:t>
            </a: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ACB890F3-DFCE-4DA8-B2F4-BA99E1EC4A27}"/>
              </a:ext>
            </a:extLst>
          </p:cNvPr>
          <p:cNvSpPr/>
          <p:nvPr/>
        </p:nvSpPr>
        <p:spPr>
          <a:xfrm>
            <a:off x="4484913" y="830865"/>
            <a:ext cx="6821715" cy="45574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Логика, закон логики, тождество, противоречие, понятие, содержание и объём понятия, обобщение и ограничение понятия, определение понятия, деление понятия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Стрелка: вправо 43">
            <a:extLst>
              <a:ext uri="{FF2B5EF4-FFF2-40B4-BE49-F238E27FC236}">
                <a16:creationId xmlns:a16="http://schemas.microsoft.com/office/drawing/2014/main" id="{5A82AC8D-ED4F-4E9F-8D1B-04F8469E9D53}"/>
              </a:ext>
            </a:extLst>
          </p:cNvPr>
          <p:cNvSpPr/>
          <p:nvPr/>
        </p:nvSpPr>
        <p:spPr>
          <a:xfrm>
            <a:off x="3716723" y="1463111"/>
            <a:ext cx="546047" cy="299560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354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>
            <a:extLst>
              <a:ext uri="{FF2B5EF4-FFF2-40B4-BE49-F238E27FC236}">
                <a16:creationId xmlns:a16="http://schemas.microsoft.com/office/drawing/2014/main" id="{107D2DB0-F831-42F5-88F2-ECBB69C8315F}"/>
              </a:ext>
            </a:extLst>
          </p:cNvPr>
          <p:cNvGrpSpPr/>
          <p:nvPr/>
        </p:nvGrpSpPr>
        <p:grpSpPr>
          <a:xfrm flipH="1">
            <a:off x="10566400" y="67478"/>
            <a:ext cx="1556920" cy="365125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2D472044-6B46-4411-B756-5973EC285DA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7ECFA246-A578-4847-9A09-302E2C0A3F3F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1E3282-D801-41CB-91D1-ADAECF9A38B9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7BBFB001-441F-468E-B4CE-0A8C27F713A4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EE3723BC-B126-4168-899C-5CAD223F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7442" y="1322615"/>
            <a:ext cx="10433967" cy="38164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ru-RU" altLang="ru-RU" sz="4800" b="1" dirty="0" smtClean="0"/>
              <a:t>ЛОГИКА </a:t>
            </a:r>
            <a:r>
              <a:rPr lang="ru-RU" altLang="ru-RU" sz="4800" b="1" dirty="0"/>
              <a:t>(гр. </a:t>
            </a:r>
            <a:r>
              <a:rPr lang="ru-RU" altLang="ru-RU" sz="4800" b="1" dirty="0" err="1"/>
              <a:t>logos</a:t>
            </a:r>
            <a:r>
              <a:rPr lang="ru-RU" altLang="ru-RU" sz="4800" b="1" dirty="0"/>
              <a:t> - мысль, слово, речь, разум) - это наука о законах и формах мышления, направленная на познание объективного мира.</a:t>
            </a:r>
            <a:r>
              <a:rPr lang="ru-RU" altLang="ru-RU" sz="4800" dirty="0"/>
              <a:t> </a:t>
            </a:r>
          </a:p>
          <a:p>
            <a:pPr>
              <a:buNone/>
            </a:pP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636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4" name="Shape">
            <a:extLst>
              <a:ext uri="{FF2B5EF4-FFF2-40B4-BE49-F238E27FC236}">
                <a16:creationId xmlns:a16="http://schemas.microsoft.com/office/drawing/2014/main" id="{1ED23C6F-4B39-47E0-9556-0A875A314376}"/>
              </a:ext>
            </a:extLst>
          </p:cNvPr>
          <p:cNvSpPr/>
          <p:nvPr/>
        </p:nvSpPr>
        <p:spPr>
          <a:xfrm>
            <a:off x="0" y="4958975"/>
            <a:ext cx="12192000" cy="198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76" extrusionOk="0">
                <a:moveTo>
                  <a:pt x="12796" y="7279"/>
                </a:moveTo>
                <a:cubicBezTo>
                  <a:pt x="6734" y="21599"/>
                  <a:pt x="1977" y="19295"/>
                  <a:pt x="0" y="14999"/>
                </a:cubicBezTo>
                <a:lnTo>
                  <a:pt x="0" y="20875"/>
                </a:lnTo>
                <a:lnTo>
                  <a:pt x="21600" y="20875"/>
                </a:lnTo>
                <a:lnTo>
                  <a:pt x="21600" y="3710"/>
                </a:lnTo>
                <a:cubicBezTo>
                  <a:pt x="21242" y="2616"/>
                  <a:pt x="20203" y="0"/>
                  <a:pt x="18450" y="0"/>
                </a:cubicBezTo>
                <a:cubicBezTo>
                  <a:pt x="17036" y="-1"/>
                  <a:pt x="15157" y="1701"/>
                  <a:pt x="12796" y="7279"/>
                </a:cubicBezTo>
              </a:path>
            </a:pathLst>
          </a:custGeom>
          <a:solidFill>
            <a:schemeClr val="accent1">
              <a:lumMod val="60000"/>
              <a:lumOff val="40000"/>
              <a:alpha val="73000"/>
            </a:schemeClr>
          </a:solidFill>
          <a:ln w="12700">
            <a:miter lim="400000"/>
          </a:ln>
          <a:effectLst>
            <a:softEdge rad="304800"/>
          </a:effectLst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A5A9122B-A4CB-4A3F-9065-86BEE82F3448}"/>
              </a:ext>
            </a:extLst>
          </p:cNvPr>
          <p:cNvSpPr/>
          <p:nvPr/>
        </p:nvSpPr>
        <p:spPr>
          <a:xfrm>
            <a:off x="533401" y="0"/>
            <a:ext cx="1168400" cy="1154162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4" name="POWERPOINT TEMPLATE">
            <a:extLst>
              <a:ext uri="{FF2B5EF4-FFF2-40B4-BE49-F238E27FC236}">
                <a16:creationId xmlns:a16="http://schemas.microsoft.com/office/drawing/2014/main" id="{FCFB7EF5-FC78-4BD1-A654-850B223CA35D}"/>
              </a:ext>
            </a:extLst>
          </p:cNvPr>
          <p:cNvSpPr/>
          <p:nvPr/>
        </p:nvSpPr>
        <p:spPr>
          <a:xfrm>
            <a:off x="1762544" y="1492385"/>
            <a:ext cx="2783391" cy="569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ФИЛОСОФИЯ</a:t>
            </a:r>
          </a:p>
        </p:txBody>
      </p:sp>
      <p:sp>
        <p:nvSpPr>
          <p:cNvPr id="35" name="Shape">
            <a:extLst>
              <a:ext uri="{FF2B5EF4-FFF2-40B4-BE49-F238E27FC236}">
                <a16:creationId xmlns:a16="http://schemas.microsoft.com/office/drawing/2014/main" id="{A2C5D273-04F7-43FE-AF0B-52458EE3CB65}"/>
              </a:ext>
            </a:extLst>
          </p:cNvPr>
          <p:cNvSpPr/>
          <p:nvPr/>
        </p:nvSpPr>
        <p:spPr>
          <a:xfrm>
            <a:off x="0" y="4958975"/>
            <a:ext cx="2585927" cy="758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12942" y="962"/>
                </a:moveTo>
                <a:cubicBezTo>
                  <a:pt x="18260" y="-2930"/>
                  <a:pt x="21600" y="6239"/>
                  <a:pt x="21600" y="6239"/>
                </a:cubicBezTo>
                <a:cubicBezTo>
                  <a:pt x="21600" y="6239"/>
                  <a:pt x="16736" y="338"/>
                  <a:pt x="11812" y="9504"/>
                </a:cubicBezTo>
                <a:cubicBezTo>
                  <a:pt x="6888" y="18670"/>
                  <a:pt x="1036" y="11395"/>
                  <a:pt x="0" y="6849"/>
                </a:cubicBezTo>
                <a:lnTo>
                  <a:pt x="41" y="3502"/>
                </a:lnTo>
                <a:cubicBezTo>
                  <a:pt x="2198" y="9422"/>
                  <a:pt x="7625" y="4854"/>
                  <a:pt x="12942" y="962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6" name="Circle">
            <a:extLst>
              <a:ext uri="{FF2B5EF4-FFF2-40B4-BE49-F238E27FC236}">
                <a16:creationId xmlns:a16="http://schemas.microsoft.com/office/drawing/2014/main" id="{930D8B59-70B8-4954-99CA-8AE7E9700978}"/>
              </a:ext>
            </a:extLst>
          </p:cNvPr>
          <p:cNvSpPr/>
          <p:nvPr/>
        </p:nvSpPr>
        <p:spPr>
          <a:xfrm>
            <a:off x="2139656" y="5473254"/>
            <a:ext cx="381258" cy="381246"/>
          </a:xfrm>
          <a:prstGeom prst="ellipse">
            <a:avLst/>
          </a:pr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8" name="Circle">
            <a:extLst>
              <a:ext uri="{FF2B5EF4-FFF2-40B4-BE49-F238E27FC236}">
                <a16:creationId xmlns:a16="http://schemas.microsoft.com/office/drawing/2014/main" id="{14A990FB-ACA6-431C-91BD-5574010EEA0E}"/>
              </a:ext>
            </a:extLst>
          </p:cNvPr>
          <p:cNvSpPr/>
          <p:nvPr/>
        </p:nvSpPr>
        <p:spPr>
          <a:xfrm>
            <a:off x="7124382" y="1443607"/>
            <a:ext cx="1195192" cy="1195186"/>
          </a:xfrm>
          <a:prstGeom prst="ellipse">
            <a:avLst/>
          </a:prstGeom>
          <a:solidFill>
            <a:schemeClr val="accent1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9" name="Circle">
            <a:extLst>
              <a:ext uri="{FF2B5EF4-FFF2-40B4-BE49-F238E27FC236}">
                <a16:creationId xmlns:a16="http://schemas.microsoft.com/office/drawing/2014/main" id="{ED4C566C-38B9-4639-9ADC-0B15A624A099}"/>
              </a:ext>
            </a:extLst>
          </p:cNvPr>
          <p:cNvSpPr/>
          <p:nvPr/>
        </p:nvSpPr>
        <p:spPr>
          <a:xfrm>
            <a:off x="7429140" y="1748365"/>
            <a:ext cx="584238" cy="584238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7" name="Shape">
            <a:extLst>
              <a:ext uri="{FF2B5EF4-FFF2-40B4-BE49-F238E27FC236}">
                <a16:creationId xmlns:a16="http://schemas.microsoft.com/office/drawing/2014/main" id="{9B2AC59B-E65A-4205-889D-8B37C07CF50D}"/>
              </a:ext>
            </a:extLst>
          </p:cNvPr>
          <p:cNvSpPr/>
          <p:nvPr/>
        </p:nvSpPr>
        <p:spPr>
          <a:xfrm>
            <a:off x="9415754" y="3855405"/>
            <a:ext cx="2776057" cy="1525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21" extrusionOk="0">
                <a:moveTo>
                  <a:pt x="0" y="0"/>
                </a:moveTo>
                <a:cubicBezTo>
                  <a:pt x="0" y="0"/>
                  <a:pt x="5038" y="1479"/>
                  <a:pt x="9202" y="11540"/>
                </a:cubicBezTo>
                <a:cubicBezTo>
                  <a:pt x="13365" y="21600"/>
                  <a:pt x="18466" y="20850"/>
                  <a:pt x="21600" y="19629"/>
                </a:cubicBezTo>
                <a:lnTo>
                  <a:pt x="21600" y="9125"/>
                </a:lnTo>
                <a:cubicBezTo>
                  <a:pt x="21600" y="9125"/>
                  <a:pt x="17644" y="15417"/>
                  <a:pt x="12031" y="9125"/>
                </a:cubicBezTo>
                <a:cubicBezTo>
                  <a:pt x="6417" y="2834"/>
                  <a:pt x="5592" y="337"/>
                  <a:pt x="0" y="0"/>
                </a:cubicBezTo>
              </a:path>
            </a:pathLst>
          </a:custGeom>
          <a:solidFill>
            <a:schemeClr val="accent3">
              <a:lumMod val="75000"/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8" name="Shape">
            <a:extLst>
              <a:ext uri="{FF2B5EF4-FFF2-40B4-BE49-F238E27FC236}">
                <a16:creationId xmlns:a16="http://schemas.microsoft.com/office/drawing/2014/main" id="{064B401C-95CE-4E5C-B608-84996B11ECC6}"/>
              </a:ext>
            </a:extLst>
          </p:cNvPr>
          <p:cNvSpPr/>
          <p:nvPr/>
        </p:nvSpPr>
        <p:spPr>
          <a:xfrm>
            <a:off x="9993524" y="4304317"/>
            <a:ext cx="2198038" cy="6445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8658" y="12946"/>
                </a:moveTo>
                <a:cubicBezTo>
                  <a:pt x="3340" y="16838"/>
                  <a:pt x="0" y="7669"/>
                  <a:pt x="0" y="7669"/>
                </a:cubicBezTo>
                <a:cubicBezTo>
                  <a:pt x="0" y="7669"/>
                  <a:pt x="4864" y="13570"/>
                  <a:pt x="9788" y="4404"/>
                </a:cubicBezTo>
                <a:cubicBezTo>
                  <a:pt x="14712" y="-4762"/>
                  <a:pt x="20564" y="2513"/>
                  <a:pt x="21600" y="7059"/>
                </a:cubicBezTo>
                <a:lnTo>
                  <a:pt x="21559" y="10406"/>
                </a:lnTo>
                <a:cubicBezTo>
                  <a:pt x="19402" y="4486"/>
                  <a:pt x="13975" y="9053"/>
                  <a:pt x="8658" y="12946"/>
                </a:cubicBezTo>
              </a:path>
            </a:pathLst>
          </a:custGeom>
          <a:solidFill>
            <a:schemeClr val="accent3">
              <a:lumMod val="75000"/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F0450832-A559-43B6-885D-A208E5BCB82C}"/>
              </a:ext>
            </a:extLst>
          </p:cNvPr>
          <p:cNvSpPr/>
          <p:nvPr/>
        </p:nvSpPr>
        <p:spPr>
          <a:xfrm>
            <a:off x="10852997" y="-1634"/>
            <a:ext cx="45719" cy="115579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26416F56-EF8A-4CB4-941C-2FEB8CA9A7B5}"/>
              </a:ext>
            </a:extLst>
          </p:cNvPr>
          <p:cNvSpPr/>
          <p:nvPr/>
        </p:nvSpPr>
        <p:spPr>
          <a:xfrm>
            <a:off x="10703703" y="0"/>
            <a:ext cx="86056" cy="115484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5A510A87-C88D-436C-90B6-A4FADCCDF434}"/>
              </a:ext>
            </a:extLst>
          </p:cNvPr>
          <p:cNvSpPr/>
          <p:nvPr/>
        </p:nvSpPr>
        <p:spPr>
          <a:xfrm>
            <a:off x="10501314" y="-694"/>
            <a:ext cx="169876" cy="115485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6" name="Circle">
            <a:extLst>
              <a:ext uri="{FF2B5EF4-FFF2-40B4-BE49-F238E27FC236}">
                <a16:creationId xmlns:a16="http://schemas.microsoft.com/office/drawing/2014/main" id="{A99F291A-EE71-4636-8DDB-B24CCF638317}"/>
              </a:ext>
            </a:extLst>
          </p:cNvPr>
          <p:cNvSpPr/>
          <p:nvPr/>
        </p:nvSpPr>
        <p:spPr>
          <a:xfrm>
            <a:off x="10079398" y="-26349"/>
            <a:ext cx="1195192" cy="1195186"/>
          </a:xfrm>
          <a:prstGeom prst="ellipse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7" name="Circle">
            <a:extLst>
              <a:ext uri="{FF2B5EF4-FFF2-40B4-BE49-F238E27FC236}">
                <a16:creationId xmlns:a16="http://schemas.microsoft.com/office/drawing/2014/main" id="{1ABF9263-0C16-405F-A637-C7FF4E01FC6B}"/>
              </a:ext>
            </a:extLst>
          </p:cNvPr>
          <p:cNvSpPr/>
          <p:nvPr/>
        </p:nvSpPr>
        <p:spPr>
          <a:xfrm>
            <a:off x="10384156" y="278409"/>
            <a:ext cx="584238" cy="584238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2" name="Circle">
            <a:extLst>
              <a:ext uri="{FF2B5EF4-FFF2-40B4-BE49-F238E27FC236}">
                <a16:creationId xmlns:a16="http://schemas.microsoft.com/office/drawing/2014/main" id="{1CEAFB2A-AD29-4108-B861-9247B0FC3E9E}"/>
              </a:ext>
            </a:extLst>
          </p:cNvPr>
          <p:cNvSpPr/>
          <p:nvPr/>
        </p:nvSpPr>
        <p:spPr>
          <a:xfrm>
            <a:off x="6446187" y="5515655"/>
            <a:ext cx="381258" cy="381246"/>
          </a:xfrm>
          <a:prstGeom prst="ellipse">
            <a:avLst/>
          </a:pr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3" name="Circle">
            <a:extLst>
              <a:ext uri="{FF2B5EF4-FFF2-40B4-BE49-F238E27FC236}">
                <a16:creationId xmlns:a16="http://schemas.microsoft.com/office/drawing/2014/main" id="{34ECB562-3589-488A-B9E1-36F794A85174}"/>
              </a:ext>
            </a:extLst>
          </p:cNvPr>
          <p:cNvSpPr/>
          <p:nvPr/>
        </p:nvSpPr>
        <p:spPr>
          <a:xfrm>
            <a:off x="6573169" y="5648987"/>
            <a:ext cx="125855" cy="125855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ACB890F3-DFCE-4DA8-B2F4-BA99E1EC4A27}"/>
              </a:ext>
            </a:extLst>
          </p:cNvPr>
          <p:cNvSpPr/>
          <p:nvPr/>
        </p:nvSpPr>
        <p:spPr>
          <a:xfrm>
            <a:off x="533401" y="1111736"/>
            <a:ext cx="5284715" cy="227842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3200" b="1" dirty="0">
                <a:solidFill>
                  <a:schemeClr val="tx1"/>
                </a:solidFill>
              </a:rPr>
              <a:t>Законы, которым подчиняется мышление в процессе познания объективного мира. </a:t>
            </a:r>
          </a:p>
          <a:p>
            <a:r>
              <a:rPr lang="ru-RU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E3D4EE01-FC3C-4C85-8FE2-14528D730F69}"/>
              </a:ext>
            </a:extLst>
          </p:cNvPr>
          <p:cNvSpPr/>
          <p:nvPr/>
        </p:nvSpPr>
        <p:spPr>
          <a:xfrm>
            <a:off x="5906317" y="1096247"/>
            <a:ext cx="5701050" cy="229391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altLang="ru-RU" sz="3200" b="1" dirty="0">
                <a:solidFill>
                  <a:schemeClr val="tx1"/>
                </a:solidFill>
              </a:rPr>
              <a:t>Формы мыслительного процесса - понятия, суждения и умозаключения. </a:t>
            </a:r>
          </a:p>
          <a:p>
            <a:endParaRPr lang="ru-RU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636A420-2B95-4F26-AA7A-B86E92D87A70}"/>
              </a:ext>
            </a:extLst>
          </p:cNvPr>
          <p:cNvSpPr/>
          <p:nvPr/>
        </p:nvSpPr>
        <p:spPr>
          <a:xfrm>
            <a:off x="1358152" y="521894"/>
            <a:ext cx="9431607" cy="4887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9600" indent="-609600">
              <a:lnSpc>
                <a:spcPct val="90000"/>
              </a:lnSpc>
            </a:pPr>
            <a:r>
              <a:rPr lang="ru-RU" altLang="ru-RU" sz="3600" b="1" dirty="0" smtClean="0"/>
              <a:t>          </a:t>
            </a:r>
            <a:r>
              <a:rPr lang="ru-RU" altLang="ru-RU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Предмет </a:t>
            </a:r>
            <a:r>
              <a:rPr lang="ru-RU" altLang="ru-RU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логики составляют: </a:t>
            </a:r>
            <a:r>
              <a:rPr lang="ru-RU" altLang="ru-RU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altLang="ru-RU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B809417F-6BC4-4060-B9E3-4BBFF72DBFE9}"/>
              </a:ext>
            </a:extLst>
          </p:cNvPr>
          <p:cNvSpPr/>
          <p:nvPr/>
        </p:nvSpPr>
        <p:spPr>
          <a:xfrm>
            <a:off x="533402" y="3400218"/>
            <a:ext cx="5372916" cy="27927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9600" indent="-609600">
              <a:lnSpc>
                <a:spcPct val="90000"/>
              </a:lnSpc>
            </a:pPr>
            <a:r>
              <a:rPr lang="ru-RU" altLang="ru-RU" sz="2800" b="1" dirty="0" smtClean="0">
                <a:solidFill>
                  <a:schemeClr val="tx1"/>
                </a:solidFill>
              </a:rPr>
              <a:t>        </a:t>
            </a:r>
            <a:r>
              <a:rPr lang="ru-RU" altLang="ru-RU" sz="3200" b="1" dirty="0" smtClean="0">
                <a:solidFill>
                  <a:schemeClr val="tx1"/>
                </a:solidFill>
              </a:rPr>
              <a:t>Методы </a:t>
            </a:r>
            <a:r>
              <a:rPr lang="ru-RU" altLang="ru-RU" sz="3200" b="1" dirty="0">
                <a:solidFill>
                  <a:schemeClr val="tx1"/>
                </a:solidFill>
              </a:rPr>
              <a:t>получения нового выводного знания - сходства, различия сопутствующих изменений, остатков и другие. 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D7F520C-5E0B-4111-AEC6-780BB54D5A0A}"/>
              </a:ext>
            </a:extLst>
          </p:cNvPr>
          <p:cNvSpPr/>
          <p:nvPr/>
        </p:nvSpPr>
        <p:spPr>
          <a:xfrm>
            <a:off x="5970495" y="3475750"/>
            <a:ext cx="5636872" cy="27171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9600" indent="-609600">
              <a:lnSpc>
                <a:spcPct val="90000"/>
              </a:lnSpc>
            </a:pPr>
            <a:r>
              <a:rPr lang="ru-RU" altLang="ru-RU" sz="2800" b="1" dirty="0" smtClean="0">
                <a:solidFill>
                  <a:srgbClr val="FF0000"/>
                </a:solidFill>
              </a:rPr>
              <a:t>       </a:t>
            </a:r>
            <a:r>
              <a:rPr lang="ru-RU" altLang="ru-RU" sz="3200" b="1" dirty="0" smtClean="0">
                <a:solidFill>
                  <a:schemeClr val="tx1"/>
                </a:solidFill>
              </a:rPr>
              <a:t>Способы </a:t>
            </a:r>
            <a:r>
              <a:rPr lang="ru-RU" altLang="ru-RU" sz="3200" b="1" dirty="0">
                <a:solidFill>
                  <a:schemeClr val="tx1"/>
                </a:solidFill>
              </a:rPr>
              <a:t>доказательства истинности полученных знаний: прямое и косвенное доказательство, опровержение и т.д. </a:t>
            </a:r>
          </a:p>
        </p:txBody>
      </p:sp>
    </p:spTree>
    <p:extLst>
      <p:ext uri="{BB962C8B-B14F-4D97-AF65-F5344CB8AC3E}">
        <p14:creationId xmlns:p14="http://schemas.microsoft.com/office/powerpoint/2010/main" val="2476857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4" name="Shape">
            <a:extLst>
              <a:ext uri="{FF2B5EF4-FFF2-40B4-BE49-F238E27FC236}">
                <a16:creationId xmlns:a16="http://schemas.microsoft.com/office/drawing/2014/main" id="{1ED23C6F-4B39-47E0-9556-0A875A314376}"/>
              </a:ext>
            </a:extLst>
          </p:cNvPr>
          <p:cNvSpPr/>
          <p:nvPr/>
        </p:nvSpPr>
        <p:spPr>
          <a:xfrm>
            <a:off x="-1678" y="4869780"/>
            <a:ext cx="12192000" cy="198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76" extrusionOk="0">
                <a:moveTo>
                  <a:pt x="12796" y="7279"/>
                </a:moveTo>
                <a:cubicBezTo>
                  <a:pt x="6734" y="21599"/>
                  <a:pt x="1977" y="19295"/>
                  <a:pt x="0" y="14999"/>
                </a:cubicBezTo>
                <a:lnTo>
                  <a:pt x="0" y="20875"/>
                </a:lnTo>
                <a:lnTo>
                  <a:pt x="21600" y="20875"/>
                </a:lnTo>
                <a:lnTo>
                  <a:pt x="21600" y="3710"/>
                </a:lnTo>
                <a:cubicBezTo>
                  <a:pt x="21242" y="2616"/>
                  <a:pt x="20203" y="0"/>
                  <a:pt x="18450" y="0"/>
                </a:cubicBezTo>
                <a:cubicBezTo>
                  <a:pt x="17036" y="-1"/>
                  <a:pt x="15157" y="1701"/>
                  <a:pt x="12796" y="7279"/>
                </a:cubicBezTo>
              </a:path>
            </a:pathLst>
          </a:custGeom>
          <a:solidFill>
            <a:schemeClr val="accent1">
              <a:lumMod val="60000"/>
              <a:lumOff val="40000"/>
              <a:alpha val="73000"/>
            </a:schemeClr>
          </a:solidFill>
          <a:ln w="12700">
            <a:miter lim="400000"/>
          </a:ln>
          <a:effectLst>
            <a:softEdge rad="304800"/>
          </a:effectLst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6" name="POWERPOINT TEMPLATE">
            <a:extLst>
              <a:ext uri="{FF2B5EF4-FFF2-40B4-BE49-F238E27FC236}">
                <a16:creationId xmlns:a16="http://schemas.microsoft.com/office/drawing/2014/main" id="{BAF570FB-3C89-4AB4-91C3-3B23930890B9}"/>
              </a:ext>
            </a:extLst>
          </p:cNvPr>
          <p:cNvSpPr/>
          <p:nvPr/>
        </p:nvSpPr>
        <p:spPr>
          <a:xfrm>
            <a:off x="2025046" y="230831"/>
            <a:ext cx="8827951" cy="692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ТАШКЕНТСКИЙ УНИВЕРСИТЕТ ИНФОРМАЦИОННЫХ ТЕХНОЛОГИЙ МЕНИ МУХАММАДА АЛ-ХОРАЗМИЙ</a:t>
            </a: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A5A9122B-A4CB-4A3F-9065-86BEE82F3448}"/>
              </a:ext>
            </a:extLst>
          </p:cNvPr>
          <p:cNvSpPr/>
          <p:nvPr/>
        </p:nvSpPr>
        <p:spPr>
          <a:xfrm>
            <a:off x="533401" y="0"/>
            <a:ext cx="1168400" cy="1154162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4" name="POWERPOINT TEMPLATE">
            <a:extLst>
              <a:ext uri="{FF2B5EF4-FFF2-40B4-BE49-F238E27FC236}">
                <a16:creationId xmlns:a16="http://schemas.microsoft.com/office/drawing/2014/main" id="{FCFB7EF5-FC78-4BD1-A654-850B223CA35D}"/>
              </a:ext>
            </a:extLst>
          </p:cNvPr>
          <p:cNvSpPr/>
          <p:nvPr/>
        </p:nvSpPr>
        <p:spPr>
          <a:xfrm>
            <a:off x="1762544" y="1492385"/>
            <a:ext cx="2783391" cy="569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ФИЛОСОФИЯ</a:t>
            </a:r>
          </a:p>
        </p:txBody>
      </p:sp>
      <p:sp>
        <p:nvSpPr>
          <p:cNvPr id="65" name="POWERPOINT TEMPLATE">
            <a:extLst>
              <a:ext uri="{FF2B5EF4-FFF2-40B4-BE49-F238E27FC236}">
                <a16:creationId xmlns:a16="http://schemas.microsoft.com/office/drawing/2014/main" id="{32B072DF-1856-46C4-9A6D-C0FFE7C05EEF}"/>
              </a:ext>
            </a:extLst>
          </p:cNvPr>
          <p:cNvSpPr/>
          <p:nvPr/>
        </p:nvSpPr>
        <p:spPr>
          <a:xfrm>
            <a:off x="600103" y="2420384"/>
            <a:ext cx="100250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HSM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POWERPOINT TEMPLATE">
            <a:extLst>
              <a:ext uri="{FF2B5EF4-FFF2-40B4-BE49-F238E27FC236}">
                <a16:creationId xmlns:a16="http://schemas.microsoft.com/office/drawing/2014/main" id="{AC6EBB48-E124-4B82-A5BB-77DC97979909}"/>
              </a:ext>
            </a:extLst>
          </p:cNvPr>
          <p:cNvSpPr/>
          <p:nvPr/>
        </p:nvSpPr>
        <p:spPr>
          <a:xfrm>
            <a:off x="4560444" y="3141616"/>
            <a:ext cx="1395412" cy="1615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100000"/>
              </a:lnSpc>
            </a:pP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Shape">
            <a:extLst>
              <a:ext uri="{FF2B5EF4-FFF2-40B4-BE49-F238E27FC236}">
                <a16:creationId xmlns:a16="http://schemas.microsoft.com/office/drawing/2014/main" id="{A2C5D273-04F7-43FE-AF0B-52458EE3CB65}"/>
              </a:ext>
            </a:extLst>
          </p:cNvPr>
          <p:cNvSpPr/>
          <p:nvPr/>
        </p:nvSpPr>
        <p:spPr>
          <a:xfrm>
            <a:off x="0" y="4958975"/>
            <a:ext cx="2585927" cy="758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12942" y="962"/>
                </a:moveTo>
                <a:cubicBezTo>
                  <a:pt x="18260" y="-2930"/>
                  <a:pt x="21600" y="6239"/>
                  <a:pt x="21600" y="6239"/>
                </a:cubicBezTo>
                <a:cubicBezTo>
                  <a:pt x="21600" y="6239"/>
                  <a:pt x="16736" y="338"/>
                  <a:pt x="11812" y="9504"/>
                </a:cubicBezTo>
                <a:cubicBezTo>
                  <a:pt x="6888" y="18670"/>
                  <a:pt x="1036" y="11395"/>
                  <a:pt x="0" y="6849"/>
                </a:cubicBezTo>
                <a:lnTo>
                  <a:pt x="41" y="3502"/>
                </a:lnTo>
                <a:cubicBezTo>
                  <a:pt x="2198" y="9422"/>
                  <a:pt x="7625" y="4854"/>
                  <a:pt x="12942" y="962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6" name="Circle">
            <a:extLst>
              <a:ext uri="{FF2B5EF4-FFF2-40B4-BE49-F238E27FC236}">
                <a16:creationId xmlns:a16="http://schemas.microsoft.com/office/drawing/2014/main" id="{930D8B59-70B8-4954-99CA-8AE7E9700978}"/>
              </a:ext>
            </a:extLst>
          </p:cNvPr>
          <p:cNvSpPr/>
          <p:nvPr/>
        </p:nvSpPr>
        <p:spPr>
          <a:xfrm>
            <a:off x="2139656" y="5473254"/>
            <a:ext cx="381258" cy="381246"/>
          </a:xfrm>
          <a:prstGeom prst="ellipse">
            <a:avLst/>
          </a:pr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8" name="Circle">
            <a:extLst>
              <a:ext uri="{FF2B5EF4-FFF2-40B4-BE49-F238E27FC236}">
                <a16:creationId xmlns:a16="http://schemas.microsoft.com/office/drawing/2014/main" id="{14A990FB-ACA6-431C-91BD-5574010EEA0E}"/>
              </a:ext>
            </a:extLst>
          </p:cNvPr>
          <p:cNvSpPr/>
          <p:nvPr/>
        </p:nvSpPr>
        <p:spPr>
          <a:xfrm>
            <a:off x="7124382" y="1443607"/>
            <a:ext cx="1195192" cy="1195186"/>
          </a:xfrm>
          <a:prstGeom prst="ellipse">
            <a:avLst/>
          </a:prstGeom>
          <a:solidFill>
            <a:schemeClr val="accent1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9" name="Circle">
            <a:extLst>
              <a:ext uri="{FF2B5EF4-FFF2-40B4-BE49-F238E27FC236}">
                <a16:creationId xmlns:a16="http://schemas.microsoft.com/office/drawing/2014/main" id="{ED4C566C-38B9-4639-9ADC-0B15A624A099}"/>
              </a:ext>
            </a:extLst>
          </p:cNvPr>
          <p:cNvSpPr/>
          <p:nvPr/>
        </p:nvSpPr>
        <p:spPr>
          <a:xfrm>
            <a:off x="7429140" y="1748365"/>
            <a:ext cx="584238" cy="584238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8" name="Shape">
            <a:extLst>
              <a:ext uri="{FF2B5EF4-FFF2-40B4-BE49-F238E27FC236}">
                <a16:creationId xmlns:a16="http://schemas.microsoft.com/office/drawing/2014/main" id="{064B401C-95CE-4E5C-B608-84996B11ECC6}"/>
              </a:ext>
            </a:extLst>
          </p:cNvPr>
          <p:cNvSpPr/>
          <p:nvPr/>
        </p:nvSpPr>
        <p:spPr>
          <a:xfrm>
            <a:off x="9993524" y="4304317"/>
            <a:ext cx="2198038" cy="6445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8658" y="12946"/>
                </a:moveTo>
                <a:cubicBezTo>
                  <a:pt x="3340" y="16838"/>
                  <a:pt x="0" y="7669"/>
                  <a:pt x="0" y="7669"/>
                </a:cubicBezTo>
                <a:cubicBezTo>
                  <a:pt x="0" y="7669"/>
                  <a:pt x="4864" y="13570"/>
                  <a:pt x="9788" y="4404"/>
                </a:cubicBezTo>
                <a:cubicBezTo>
                  <a:pt x="14712" y="-4762"/>
                  <a:pt x="20564" y="2513"/>
                  <a:pt x="21600" y="7059"/>
                </a:cubicBezTo>
                <a:lnTo>
                  <a:pt x="21559" y="10406"/>
                </a:lnTo>
                <a:cubicBezTo>
                  <a:pt x="19402" y="4486"/>
                  <a:pt x="13975" y="9053"/>
                  <a:pt x="8658" y="12946"/>
                </a:cubicBezTo>
              </a:path>
            </a:pathLst>
          </a:custGeom>
          <a:solidFill>
            <a:schemeClr val="accent3">
              <a:lumMod val="75000"/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F0450832-A559-43B6-885D-A208E5BCB82C}"/>
              </a:ext>
            </a:extLst>
          </p:cNvPr>
          <p:cNvSpPr/>
          <p:nvPr/>
        </p:nvSpPr>
        <p:spPr>
          <a:xfrm>
            <a:off x="10852997" y="-1634"/>
            <a:ext cx="45719" cy="115579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26416F56-EF8A-4CB4-941C-2FEB8CA9A7B5}"/>
              </a:ext>
            </a:extLst>
          </p:cNvPr>
          <p:cNvSpPr/>
          <p:nvPr/>
        </p:nvSpPr>
        <p:spPr>
          <a:xfrm>
            <a:off x="10703703" y="0"/>
            <a:ext cx="86056" cy="115484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5A510A87-C88D-436C-90B6-A4FADCCDF434}"/>
              </a:ext>
            </a:extLst>
          </p:cNvPr>
          <p:cNvSpPr/>
          <p:nvPr/>
        </p:nvSpPr>
        <p:spPr>
          <a:xfrm>
            <a:off x="10501314" y="-694"/>
            <a:ext cx="169876" cy="115485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6" name="Circle">
            <a:extLst>
              <a:ext uri="{FF2B5EF4-FFF2-40B4-BE49-F238E27FC236}">
                <a16:creationId xmlns:a16="http://schemas.microsoft.com/office/drawing/2014/main" id="{A99F291A-EE71-4636-8DDB-B24CCF638317}"/>
              </a:ext>
            </a:extLst>
          </p:cNvPr>
          <p:cNvSpPr/>
          <p:nvPr/>
        </p:nvSpPr>
        <p:spPr>
          <a:xfrm>
            <a:off x="10079398" y="-26349"/>
            <a:ext cx="1195192" cy="1195186"/>
          </a:xfrm>
          <a:prstGeom prst="ellipse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7" name="Circle">
            <a:extLst>
              <a:ext uri="{FF2B5EF4-FFF2-40B4-BE49-F238E27FC236}">
                <a16:creationId xmlns:a16="http://schemas.microsoft.com/office/drawing/2014/main" id="{1ABF9263-0C16-405F-A637-C7FF4E01FC6B}"/>
              </a:ext>
            </a:extLst>
          </p:cNvPr>
          <p:cNvSpPr/>
          <p:nvPr/>
        </p:nvSpPr>
        <p:spPr>
          <a:xfrm>
            <a:off x="10384156" y="278409"/>
            <a:ext cx="584238" cy="584238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2" name="Circle">
            <a:extLst>
              <a:ext uri="{FF2B5EF4-FFF2-40B4-BE49-F238E27FC236}">
                <a16:creationId xmlns:a16="http://schemas.microsoft.com/office/drawing/2014/main" id="{1CEAFB2A-AD29-4108-B861-9247B0FC3E9E}"/>
              </a:ext>
            </a:extLst>
          </p:cNvPr>
          <p:cNvSpPr/>
          <p:nvPr/>
        </p:nvSpPr>
        <p:spPr>
          <a:xfrm>
            <a:off x="6446187" y="5515655"/>
            <a:ext cx="381258" cy="381246"/>
          </a:xfrm>
          <a:prstGeom prst="ellipse">
            <a:avLst/>
          </a:pr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3" name="Circle">
            <a:extLst>
              <a:ext uri="{FF2B5EF4-FFF2-40B4-BE49-F238E27FC236}">
                <a16:creationId xmlns:a16="http://schemas.microsoft.com/office/drawing/2014/main" id="{34ECB562-3589-488A-B9E1-36F794A85174}"/>
              </a:ext>
            </a:extLst>
          </p:cNvPr>
          <p:cNvSpPr/>
          <p:nvPr/>
        </p:nvSpPr>
        <p:spPr>
          <a:xfrm>
            <a:off x="6573169" y="5648987"/>
            <a:ext cx="125855" cy="125855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2268414D-232B-46E1-97EC-A33C9675FFC5}"/>
              </a:ext>
            </a:extLst>
          </p:cNvPr>
          <p:cNvSpPr/>
          <p:nvPr/>
        </p:nvSpPr>
        <p:spPr>
          <a:xfrm>
            <a:off x="766482" y="1585553"/>
            <a:ext cx="6426127" cy="45122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Закон </a:t>
            </a:r>
            <a:r>
              <a:rPr lang="ru-RU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мышления 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внутренняя, существенная, устойчивая, необходимая, повторяющаяся связь между элементами мысли и самими мыслями.</a:t>
            </a:r>
          </a:p>
          <a:p>
            <a:pPr algn="just"/>
            <a:endParaRPr lang="ru-RU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E3D4EE01-FC3C-4C85-8FE2-14528D730F69}"/>
              </a:ext>
            </a:extLst>
          </p:cNvPr>
          <p:cNvSpPr/>
          <p:nvPr/>
        </p:nvSpPr>
        <p:spPr>
          <a:xfrm>
            <a:off x="7409050" y="1904347"/>
            <a:ext cx="3967553" cy="3744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105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3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Порядок и связь    вещей определяет порядок и связь мыслей.</a:t>
            </a:r>
            <a:endParaRPr lang="ru-RU" sz="105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EDD5CFD9-642E-4F13-8C9C-5C18EE2DEBED}"/>
              </a:ext>
            </a:extLst>
          </p:cNvPr>
          <p:cNvSpPr/>
          <p:nvPr/>
        </p:nvSpPr>
        <p:spPr>
          <a:xfrm>
            <a:off x="2014455" y="662221"/>
            <a:ext cx="8291754" cy="676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Законы логики</a:t>
            </a:r>
          </a:p>
        </p:txBody>
      </p:sp>
    </p:spTree>
    <p:extLst>
      <p:ext uri="{BB962C8B-B14F-4D97-AF65-F5344CB8AC3E}">
        <p14:creationId xmlns:p14="http://schemas.microsoft.com/office/powerpoint/2010/main" val="1195529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>
            <a:extLst>
              <a:ext uri="{FF2B5EF4-FFF2-40B4-BE49-F238E27FC236}">
                <a16:creationId xmlns:a16="http://schemas.microsoft.com/office/drawing/2014/main" id="{107D2DB0-F831-42F5-88F2-ECBB69C8315F}"/>
              </a:ext>
            </a:extLst>
          </p:cNvPr>
          <p:cNvGrpSpPr/>
          <p:nvPr/>
        </p:nvGrpSpPr>
        <p:grpSpPr>
          <a:xfrm flipH="1">
            <a:off x="10566400" y="67478"/>
            <a:ext cx="1556920" cy="365125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2D472044-6B46-4411-B756-5973EC285DA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7ECFA246-A578-4847-9A09-302E2C0A3F3F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1E3282-D801-41CB-91D1-ADAECF9A38B9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7BBFB001-441F-468E-B4CE-0A8C27F713A4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EE3723BC-B126-4168-899C-5CAD223F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58467" y="685800"/>
            <a:ext cx="10873240" cy="55092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Формально-логические законы мышления – основные, так как</a:t>
            </a:r>
            <a:r>
              <a:rPr lang="ru-RU" sz="3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действуют во всяком мышлении, (являются общими); </a:t>
            </a:r>
          </a:p>
          <a:p>
            <a:pPr>
              <a:buFont typeface="Wingdings" pitchFamily="2" charset="2"/>
              <a:buChar char="ü"/>
            </a:pP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лежат в основе различных логических операций с понятиями и суждениями; </a:t>
            </a:r>
          </a:p>
          <a:p>
            <a:pPr lvl="0">
              <a:buFont typeface="Wingdings" pitchFamily="2" charset="2"/>
              <a:buChar char="ü"/>
            </a:pP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используются в процессе умозаключений , доказательств истинных суждений и теорий и опровержения ложных суждений; </a:t>
            </a:r>
          </a:p>
          <a:p>
            <a:pPr>
              <a:buFont typeface="Wingdings" pitchFamily="2" charset="2"/>
              <a:buChar char="ü"/>
            </a:pP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отражают важные свойства правильного мышления: определенность, логическую непротиворечивость, последовательность, </a:t>
            </a:r>
            <a:r>
              <a:rPr lang="ru-RU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обоснованность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354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4" name="Shape">
            <a:extLst>
              <a:ext uri="{FF2B5EF4-FFF2-40B4-BE49-F238E27FC236}">
                <a16:creationId xmlns:a16="http://schemas.microsoft.com/office/drawing/2014/main" id="{1ED23C6F-4B39-47E0-9556-0A875A314376}"/>
              </a:ext>
            </a:extLst>
          </p:cNvPr>
          <p:cNvSpPr/>
          <p:nvPr/>
        </p:nvSpPr>
        <p:spPr>
          <a:xfrm>
            <a:off x="-1678" y="4869780"/>
            <a:ext cx="12192000" cy="198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76" extrusionOk="0">
                <a:moveTo>
                  <a:pt x="12796" y="7279"/>
                </a:moveTo>
                <a:cubicBezTo>
                  <a:pt x="6734" y="21599"/>
                  <a:pt x="1977" y="19295"/>
                  <a:pt x="0" y="14999"/>
                </a:cubicBezTo>
                <a:lnTo>
                  <a:pt x="0" y="20875"/>
                </a:lnTo>
                <a:lnTo>
                  <a:pt x="21600" y="20875"/>
                </a:lnTo>
                <a:lnTo>
                  <a:pt x="21600" y="3710"/>
                </a:lnTo>
                <a:cubicBezTo>
                  <a:pt x="21242" y="2616"/>
                  <a:pt x="20203" y="0"/>
                  <a:pt x="18450" y="0"/>
                </a:cubicBezTo>
                <a:cubicBezTo>
                  <a:pt x="17036" y="-1"/>
                  <a:pt x="15157" y="1701"/>
                  <a:pt x="12796" y="7279"/>
                </a:cubicBezTo>
              </a:path>
            </a:pathLst>
          </a:custGeom>
          <a:solidFill>
            <a:schemeClr val="accent1">
              <a:lumMod val="60000"/>
              <a:lumOff val="40000"/>
              <a:alpha val="73000"/>
            </a:schemeClr>
          </a:solidFill>
          <a:ln w="12700">
            <a:miter lim="400000"/>
          </a:ln>
          <a:effectLst>
            <a:softEdge rad="304800"/>
          </a:effectLst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A5A9122B-A4CB-4A3F-9065-86BEE82F3448}"/>
              </a:ext>
            </a:extLst>
          </p:cNvPr>
          <p:cNvSpPr/>
          <p:nvPr/>
        </p:nvSpPr>
        <p:spPr>
          <a:xfrm>
            <a:off x="1878524" y="1140673"/>
            <a:ext cx="1168400" cy="1154162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5" name="POWERPOINT TEMPLATE">
            <a:extLst>
              <a:ext uri="{FF2B5EF4-FFF2-40B4-BE49-F238E27FC236}">
                <a16:creationId xmlns:a16="http://schemas.microsoft.com/office/drawing/2014/main" id="{32B072DF-1856-46C4-9A6D-C0FFE7C05EEF}"/>
              </a:ext>
            </a:extLst>
          </p:cNvPr>
          <p:cNvSpPr/>
          <p:nvPr/>
        </p:nvSpPr>
        <p:spPr>
          <a:xfrm>
            <a:off x="600103" y="2420384"/>
            <a:ext cx="100250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HSM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POWERPOINT TEMPLATE">
            <a:extLst>
              <a:ext uri="{FF2B5EF4-FFF2-40B4-BE49-F238E27FC236}">
                <a16:creationId xmlns:a16="http://schemas.microsoft.com/office/drawing/2014/main" id="{AC6EBB48-E124-4B82-A5BB-77DC97979909}"/>
              </a:ext>
            </a:extLst>
          </p:cNvPr>
          <p:cNvSpPr/>
          <p:nvPr/>
        </p:nvSpPr>
        <p:spPr>
          <a:xfrm>
            <a:off x="4560444" y="3141616"/>
            <a:ext cx="1395412" cy="1615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100000"/>
              </a:lnSpc>
            </a:pP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Shape">
            <a:extLst>
              <a:ext uri="{FF2B5EF4-FFF2-40B4-BE49-F238E27FC236}">
                <a16:creationId xmlns:a16="http://schemas.microsoft.com/office/drawing/2014/main" id="{A2C5D273-04F7-43FE-AF0B-52458EE3CB65}"/>
              </a:ext>
            </a:extLst>
          </p:cNvPr>
          <p:cNvSpPr/>
          <p:nvPr/>
        </p:nvSpPr>
        <p:spPr>
          <a:xfrm>
            <a:off x="0" y="4958975"/>
            <a:ext cx="2585927" cy="758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12942" y="962"/>
                </a:moveTo>
                <a:cubicBezTo>
                  <a:pt x="18260" y="-2930"/>
                  <a:pt x="21600" y="6239"/>
                  <a:pt x="21600" y="6239"/>
                </a:cubicBezTo>
                <a:cubicBezTo>
                  <a:pt x="21600" y="6239"/>
                  <a:pt x="16736" y="338"/>
                  <a:pt x="11812" y="9504"/>
                </a:cubicBezTo>
                <a:cubicBezTo>
                  <a:pt x="6888" y="18670"/>
                  <a:pt x="1036" y="11395"/>
                  <a:pt x="0" y="6849"/>
                </a:cubicBezTo>
                <a:lnTo>
                  <a:pt x="41" y="3502"/>
                </a:lnTo>
                <a:cubicBezTo>
                  <a:pt x="2198" y="9422"/>
                  <a:pt x="7625" y="4854"/>
                  <a:pt x="12942" y="962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6" name="Circle">
            <a:extLst>
              <a:ext uri="{FF2B5EF4-FFF2-40B4-BE49-F238E27FC236}">
                <a16:creationId xmlns:a16="http://schemas.microsoft.com/office/drawing/2014/main" id="{930D8B59-70B8-4954-99CA-8AE7E9700978}"/>
              </a:ext>
            </a:extLst>
          </p:cNvPr>
          <p:cNvSpPr/>
          <p:nvPr/>
        </p:nvSpPr>
        <p:spPr>
          <a:xfrm>
            <a:off x="2139656" y="5473254"/>
            <a:ext cx="381258" cy="381246"/>
          </a:xfrm>
          <a:prstGeom prst="ellipse">
            <a:avLst/>
          </a:pr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8" name="Circle">
            <a:extLst>
              <a:ext uri="{FF2B5EF4-FFF2-40B4-BE49-F238E27FC236}">
                <a16:creationId xmlns:a16="http://schemas.microsoft.com/office/drawing/2014/main" id="{14A990FB-ACA6-431C-91BD-5574010EEA0E}"/>
              </a:ext>
            </a:extLst>
          </p:cNvPr>
          <p:cNvSpPr/>
          <p:nvPr/>
        </p:nvSpPr>
        <p:spPr>
          <a:xfrm>
            <a:off x="7124382" y="1443607"/>
            <a:ext cx="1195192" cy="1195186"/>
          </a:xfrm>
          <a:prstGeom prst="ellipse">
            <a:avLst/>
          </a:prstGeom>
          <a:solidFill>
            <a:schemeClr val="accent1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9" name="Circle">
            <a:extLst>
              <a:ext uri="{FF2B5EF4-FFF2-40B4-BE49-F238E27FC236}">
                <a16:creationId xmlns:a16="http://schemas.microsoft.com/office/drawing/2014/main" id="{ED4C566C-38B9-4639-9ADC-0B15A624A099}"/>
              </a:ext>
            </a:extLst>
          </p:cNvPr>
          <p:cNvSpPr/>
          <p:nvPr/>
        </p:nvSpPr>
        <p:spPr>
          <a:xfrm>
            <a:off x="7429140" y="1748365"/>
            <a:ext cx="584238" cy="584238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7" name="Shape">
            <a:extLst>
              <a:ext uri="{FF2B5EF4-FFF2-40B4-BE49-F238E27FC236}">
                <a16:creationId xmlns:a16="http://schemas.microsoft.com/office/drawing/2014/main" id="{9B2AC59B-E65A-4205-889D-8B37C07CF50D}"/>
              </a:ext>
            </a:extLst>
          </p:cNvPr>
          <p:cNvSpPr/>
          <p:nvPr/>
        </p:nvSpPr>
        <p:spPr>
          <a:xfrm>
            <a:off x="9415754" y="3855405"/>
            <a:ext cx="2776057" cy="1525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21" extrusionOk="0">
                <a:moveTo>
                  <a:pt x="0" y="0"/>
                </a:moveTo>
                <a:cubicBezTo>
                  <a:pt x="0" y="0"/>
                  <a:pt x="5038" y="1479"/>
                  <a:pt x="9202" y="11540"/>
                </a:cubicBezTo>
                <a:cubicBezTo>
                  <a:pt x="13365" y="21600"/>
                  <a:pt x="18466" y="20850"/>
                  <a:pt x="21600" y="19629"/>
                </a:cubicBezTo>
                <a:lnTo>
                  <a:pt x="21600" y="9125"/>
                </a:lnTo>
                <a:cubicBezTo>
                  <a:pt x="21600" y="9125"/>
                  <a:pt x="17644" y="15417"/>
                  <a:pt x="12031" y="9125"/>
                </a:cubicBezTo>
                <a:cubicBezTo>
                  <a:pt x="6417" y="2834"/>
                  <a:pt x="5592" y="337"/>
                  <a:pt x="0" y="0"/>
                </a:cubicBezTo>
              </a:path>
            </a:pathLst>
          </a:custGeom>
          <a:solidFill>
            <a:schemeClr val="accent3">
              <a:lumMod val="75000"/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8" name="Shape">
            <a:extLst>
              <a:ext uri="{FF2B5EF4-FFF2-40B4-BE49-F238E27FC236}">
                <a16:creationId xmlns:a16="http://schemas.microsoft.com/office/drawing/2014/main" id="{064B401C-95CE-4E5C-B608-84996B11ECC6}"/>
              </a:ext>
            </a:extLst>
          </p:cNvPr>
          <p:cNvSpPr/>
          <p:nvPr/>
        </p:nvSpPr>
        <p:spPr>
          <a:xfrm>
            <a:off x="9993524" y="4304317"/>
            <a:ext cx="2198038" cy="6445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8658" y="12946"/>
                </a:moveTo>
                <a:cubicBezTo>
                  <a:pt x="3340" y="16838"/>
                  <a:pt x="0" y="7669"/>
                  <a:pt x="0" y="7669"/>
                </a:cubicBezTo>
                <a:cubicBezTo>
                  <a:pt x="0" y="7669"/>
                  <a:pt x="4864" y="13570"/>
                  <a:pt x="9788" y="4404"/>
                </a:cubicBezTo>
                <a:cubicBezTo>
                  <a:pt x="14712" y="-4762"/>
                  <a:pt x="20564" y="2513"/>
                  <a:pt x="21600" y="7059"/>
                </a:cubicBezTo>
                <a:lnTo>
                  <a:pt x="21559" y="10406"/>
                </a:lnTo>
                <a:cubicBezTo>
                  <a:pt x="19402" y="4486"/>
                  <a:pt x="13975" y="9053"/>
                  <a:pt x="8658" y="12946"/>
                </a:cubicBezTo>
              </a:path>
            </a:pathLst>
          </a:custGeom>
          <a:solidFill>
            <a:schemeClr val="accent3">
              <a:lumMod val="75000"/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F0450832-A559-43B6-885D-A208E5BCB82C}"/>
              </a:ext>
            </a:extLst>
          </p:cNvPr>
          <p:cNvSpPr/>
          <p:nvPr/>
        </p:nvSpPr>
        <p:spPr>
          <a:xfrm>
            <a:off x="10852997" y="-1634"/>
            <a:ext cx="45719" cy="115579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26416F56-EF8A-4CB4-941C-2FEB8CA9A7B5}"/>
              </a:ext>
            </a:extLst>
          </p:cNvPr>
          <p:cNvSpPr/>
          <p:nvPr/>
        </p:nvSpPr>
        <p:spPr>
          <a:xfrm>
            <a:off x="10703703" y="0"/>
            <a:ext cx="86056" cy="115484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5A510A87-C88D-436C-90B6-A4FADCCDF434}"/>
              </a:ext>
            </a:extLst>
          </p:cNvPr>
          <p:cNvSpPr/>
          <p:nvPr/>
        </p:nvSpPr>
        <p:spPr>
          <a:xfrm>
            <a:off x="10501314" y="-694"/>
            <a:ext cx="169876" cy="115485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6" name="Circle">
            <a:extLst>
              <a:ext uri="{FF2B5EF4-FFF2-40B4-BE49-F238E27FC236}">
                <a16:creationId xmlns:a16="http://schemas.microsoft.com/office/drawing/2014/main" id="{A99F291A-EE71-4636-8DDB-B24CCF638317}"/>
              </a:ext>
            </a:extLst>
          </p:cNvPr>
          <p:cNvSpPr/>
          <p:nvPr/>
        </p:nvSpPr>
        <p:spPr>
          <a:xfrm>
            <a:off x="10079398" y="-26349"/>
            <a:ext cx="1195192" cy="1195186"/>
          </a:xfrm>
          <a:prstGeom prst="ellipse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7" name="Circle">
            <a:extLst>
              <a:ext uri="{FF2B5EF4-FFF2-40B4-BE49-F238E27FC236}">
                <a16:creationId xmlns:a16="http://schemas.microsoft.com/office/drawing/2014/main" id="{1ABF9263-0C16-405F-A637-C7FF4E01FC6B}"/>
              </a:ext>
            </a:extLst>
          </p:cNvPr>
          <p:cNvSpPr/>
          <p:nvPr/>
        </p:nvSpPr>
        <p:spPr>
          <a:xfrm>
            <a:off x="10384156" y="278409"/>
            <a:ext cx="584238" cy="584238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2" name="Circle">
            <a:extLst>
              <a:ext uri="{FF2B5EF4-FFF2-40B4-BE49-F238E27FC236}">
                <a16:creationId xmlns:a16="http://schemas.microsoft.com/office/drawing/2014/main" id="{1CEAFB2A-AD29-4108-B861-9247B0FC3E9E}"/>
              </a:ext>
            </a:extLst>
          </p:cNvPr>
          <p:cNvSpPr/>
          <p:nvPr/>
        </p:nvSpPr>
        <p:spPr>
          <a:xfrm>
            <a:off x="6446187" y="5515655"/>
            <a:ext cx="381258" cy="381246"/>
          </a:xfrm>
          <a:prstGeom prst="ellipse">
            <a:avLst/>
          </a:pr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3" name="Circle">
            <a:extLst>
              <a:ext uri="{FF2B5EF4-FFF2-40B4-BE49-F238E27FC236}">
                <a16:creationId xmlns:a16="http://schemas.microsoft.com/office/drawing/2014/main" id="{34ECB562-3589-488A-B9E1-36F794A85174}"/>
              </a:ext>
            </a:extLst>
          </p:cNvPr>
          <p:cNvSpPr/>
          <p:nvPr/>
        </p:nvSpPr>
        <p:spPr>
          <a:xfrm>
            <a:off x="6573169" y="5648987"/>
            <a:ext cx="125855" cy="125855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ACB890F3-DFCE-4DA8-B2F4-BA99E1EC4A27}"/>
              </a:ext>
            </a:extLst>
          </p:cNvPr>
          <p:cNvSpPr/>
          <p:nvPr/>
        </p:nvSpPr>
        <p:spPr>
          <a:xfrm>
            <a:off x="582407" y="692910"/>
            <a:ext cx="5165520" cy="2815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Закон тождества</a:t>
            </a:r>
          </a:p>
          <a:p>
            <a:pPr algn="just"/>
            <a:r>
              <a:rPr lang="ru-RU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процессе определенного рассуждения всякое понятие и суждение должны быть тождественны самим себе</a:t>
            </a:r>
            <a:r>
              <a:rPr lang="ru-RU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>
              <a:buNone/>
            </a:pPr>
            <a:endParaRPr lang="ru-RU" sz="2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E3D4EE01-FC3C-4C85-8FE2-14528D730F69}"/>
              </a:ext>
            </a:extLst>
          </p:cNvPr>
          <p:cNvSpPr/>
          <p:nvPr/>
        </p:nvSpPr>
        <p:spPr>
          <a:xfrm>
            <a:off x="1089212" y="3602110"/>
            <a:ext cx="9879182" cy="27138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ru-RU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Нормативное правило:</a:t>
            </a:r>
          </a:p>
          <a:p>
            <a:pPr algn="just"/>
            <a:r>
              <a:rPr lang="ru-RU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ходе рассуждений нельзя подменять одно понятие другим, одно суждение другим. Нельзя тождественные мысли выдавать за противоположные, а противоположные за тождественные.</a:t>
            </a:r>
            <a:endParaRPr lang="ru-RU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AF40D1A6-CBDC-45D2-A2FA-FE42AC51C92F}"/>
              </a:ext>
            </a:extLst>
          </p:cNvPr>
          <p:cNvSpPr/>
          <p:nvPr/>
        </p:nvSpPr>
        <p:spPr>
          <a:xfrm>
            <a:off x="6100415" y="711710"/>
            <a:ext cx="5562598" cy="27780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 = а   </a:t>
            </a:r>
            <a:r>
              <a:rPr lang="ru-RU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(для суждений и высказываний) </a:t>
            </a:r>
          </a:p>
          <a:p>
            <a:r>
              <a:rPr lang="ru-RU" sz="40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 = А  </a:t>
            </a:r>
            <a:r>
              <a:rPr lang="ru-RU" sz="4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(для понятий</a:t>
            </a:r>
            <a:r>
              <a:rPr lang="ru-RU" sz="4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7626260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1626</Words>
  <Application>Microsoft Office PowerPoint</Application>
  <PresentationFormat>Широкоэкранный</PresentationFormat>
  <Paragraphs>214</Paragraphs>
  <Slides>37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6" baseType="lpstr">
      <vt:lpstr>Arial</vt:lpstr>
      <vt:lpstr>Calibri</vt:lpstr>
      <vt:lpstr>Calibri Light</vt:lpstr>
      <vt:lpstr>Franklin Gothic Book</vt:lpstr>
      <vt:lpstr>Franklin Gothic Medium</vt:lpstr>
      <vt:lpstr>Times New Roman</vt:lpstr>
      <vt:lpstr>Wingdings</vt:lpstr>
      <vt:lpstr>Wingdings 2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Отношение между понятиями принято изображать с помощью круговых схем (кругов Эйлера) </vt:lpstr>
      <vt:lpstr>Презентация PowerPoint</vt:lpstr>
      <vt:lpstr>В отношении пересечения находятся понятия, у которых объемы частично совпадают. Содержание этих понятий различно. Например, на рисунке пересекающимися понятиями являются "студенты" и «спортсмены" (А и В)  </vt:lpstr>
      <vt:lpstr>Презентация PowerPoint</vt:lpstr>
      <vt:lpstr>Несовместимые понятия</vt:lpstr>
      <vt:lpstr>В отношении соподчинения (координации) находятся два или больше неперекрещивающихся понятий, подчиненных общему для них понятию. Например: «областной суд» (В), «городской суд» (С), «суд» (А). Понятия, находящиеся в отношении подчинения к общему для них понятию, называются соподчиненными. </vt:lpstr>
      <vt:lpstr> В отношении противоположности (контрарности) находятся понятия, одно из которых содержит некоторые признаки, а другое — признаки, не совместимые с ними. Такие понятия называются противоположными (контрарными). Например, отношения между понятиями «черный» и «белый», «отличник» и «неуспевающий».</vt:lpstr>
      <vt:lpstr>В отношении противоречия (контрадикторности) находятся понятия, одно из которых содержит некоторые признаки, а другое эти признаки исключает. Например, понятия: «честный» и «нечестный», «успевающий» и «неуспевающий». </vt:lpstr>
      <vt:lpstr> ОБОБЩЕНИЕ И ОГРАНИЧЕНИЕ  ПОНЯТИЙ   Обобщить понятие — значит перейти от понятия с меньшим объемом, но с большим содержанием к понятию с большим объемом, но с меньшим содержанием.  Например, обобщая понятие «Министерство юстиции Республики Узбекистан», мы переходим к понятию «министерство юстиции».   </vt:lpstr>
      <vt:lpstr> Ограничить понятие — значит перейти от понятия с большим объемом, но с меньшим содержанием к понятию с меньшим объемом, но с большим содержанием. Например, ограничивая понятие «юрист», мы переходим к понятию «следователь», которое, в свою очередь, можем ограничить, образовав понятие «следователь прокуратуры». Пределом ограничения понятия является единичное понятие (например, «следователь прокуратуры Исаков»). </vt:lpstr>
      <vt:lpstr>                          Список литературы:  1. Иванов А.А. Логика. Учебное пособие. М. 1998.  2. Демидов И.В. Логика. Учебное пособие. М. 2005 3. Кириллов В.И., Старченко А.А. Учебник. М. 2001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Lenovo</dc:creator>
  <cp:lastModifiedBy>Пользователь</cp:lastModifiedBy>
  <cp:revision>183</cp:revision>
  <dcterms:created xsi:type="dcterms:W3CDTF">2020-06-11T10:02:41Z</dcterms:created>
  <dcterms:modified xsi:type="dcterms:W3CDTF">2020-07-24T05:21:36Z</dcterms:modified>
</cp:coreProperties>
</file>